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2"/>
  </p:notesMasterIdLst>
  <p:handoutMasterIdLst>
    <p:handoutMasterId r:id="rId13"/>
  </p:handoutMasterIdLst>
  <p:sldIdLst>
    <p:sldId id="256" r:id="rId2"/>
    <p:sldId id="272" r:id="rId3"/>
    <p:sldId id="264" r:id="rId4"/>
    <p:sldId id="269" r:id="rId5"/>
    <p:sldId id="270" r:id="rId6"/>
    <p:sldId id="266" r:id="rId7"/>
    <p:sldId id="265" r:id="rId8"/>
    <p:sldId id="267" r:id="rId9"/>
    <p:sldId id="271" r:id="rId10"/>
    <p:sldId id="268"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9606" autoAdjust="0"/>
  </p:normalViewPr>
  <p:slideViewPr>
    <p:cSldViewPr>
      <p:cViewPr varScale="1">
        <p:scale>
          <a:sx n="77" d="100"/>
          <a:sy n="77" d="100"/>
        </p:scale>
        <p:origin x="16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192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pPr>
              <a:defRPr/>
            </a:pP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pPr>
              <a:defRPr/>
            </a:pPr>
            <a:fld id="{5220D0C0-E2E8-44A6-A4F5-15786323AF19}" type="datetimeFigureOut">
              <a:rPr lang="en-GB"/>
              <a:pPr>
                <a:defRPr/>
              </a:pPr>
              <a:t>15/02/2022</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defRPr>
            </a:lvl1pPr>
          </a:lstStyle>
          <a:p>
            <a:pPr>
              <a:defRPr/>
            </a:pPr>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Calibri" pitchFamily="34" charset="0"/>
              </a:defRPr>
            </a:lvl1pPr>
          </a:lstStyle>
          <a:p>
            <a:pPr>
              <a:defRPr/>
            </a:pPr>
            <a:fld id="{916092CD-B6AA-447B-BB15-50D6D04D7D9B}" type="slidenum">
              <a:rPr lang="en-GB"/>
              <a:pPr>
                <a:defRPr/>
              </a:pPr>
              <a:t>‹#›</a:t>
            </a:fld>
            <a:endParaRPr lang="en-GB" dirty="0"/>
          </a:p>
        </p:txBody>
      </p:sp>
    </p:spTree>
    <p:extLst>
      <p:ext uri="{BB962C8B-B14F-4D97-AF65-F5344CB8AC3E}">
        <p14:creationId xmlns:p14="http://schemas.microsoft.com/office/powerpoint/2010/main" val="403676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1EDA5-A6CB-4AFD-99BA-A2F965D7917C}" type="datetimeFigureOut">
              <a:rPr lang="en-GB" smtClean="0"/>
              <a:pPr/>
              <a:t>15/02/2022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474A7-B749-4504-9847-6E28E627D631}" type="slidenum">
              <a:rPr lang="en-GB" smtClean="0"/>
              <a:pPr/>
              <a:t>‹#›</a:t>
            </a:fld>
            <a:endParaRPr lang="en-GB" dirty="0"/>
          </a:p>
        </p:txBody>
      </p:sp>
    </p:spTree>
    <p:extLst>
      <p:ext uri="{BB962C8B-B14F-4D97-AF65-F5344CB8AC3E}">
        <p14:creationId xmlns:p14="http://schemas.microsoft.com/office/powerpoint/2010/main" val="71146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renewable sources could include solar, wind and hydro.</a:t>
            </a:r>
          </a:p>
          <a:p>
            <a:r>
              <a:rPr lang="en-GB" dirty="0"/>
              <a:t>Examples of non-renewable sources could include fossil fuels (coal, oil, gas) and nuclear.</a:t>
            </a:r>
          </a:p>
        </p:txBody>
      </p:sp>
      <p:sp>
        <p:nvSpPr>
          <p:cNvPr id="4" name="Slide Number Placeholder 3"/>
          <p:cNvSpPr>
            <a:spLocks noGrp="1"/>
          </p:cNvSpPr>
          <p:nvPr>
            <p:ph type="sldNum" sz="quarter" idx="10"/>
          </p:nvPr>
        </p:nvSpPr>
        <p:spPr/>
        <p:txBody>
          <a:bodyPr/>
          <a:lstStyle/>
          <a:p>
            <a:fld id="{3EB474A7-B749-4504-9847-6E28E627D631}" type="slidenum">
              <a:rPr lang="en-GB" smtClean="0"/>
              <a:pPr/>
              <a:t>3</a:t>
            </a:fld>
            <a:endParaRPr lang="en-GB" dirty="0"/>
          </a:p>
        </p:txBody>
      </p:sp>
    </p:spTree>
    <p:extLst>
      <p:ext uri="{BB962C8B-B14F-4D97-AF65-F5344CB8AC3E}">
        <p14:creationId xmlns:p14="http://schemas.microsoft.com/office/powerpoint/2010/main" val="63221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outline what is meant by each term.</a:t>
            </a:r>
          </a:p>
        </p:txBody>
      </p:sp>
      <p:sp>
        <p:nvSpPr>
          <p:cNvPr id="4" name="Slide Number Placeholder 3"/>
          <p:cNvSpPr>
            <a:spLocks noGrp="1"/>
          </p:cNvSpPr>
          <p:nvPr>
            <p:ph type="sldNum" sz="quarter" idx="10"/>
          </p:nvPr>
        </p:nvSpPr>
        <p:spPr/>
        <p:txBody>
          <a:bodyPr/>
          <a:lstStyle/>
          <a:p>
            <a:fld id="{3EB474A7-B749-4504-9847-6E28E627D631}" type="slidenum">
              <a:rPr lang="en-GB" smtClean="0"/>
              <a:pPr/>
              <a:t>4</a:t>
            </a:fld>
            <a:endParaRPr lang="en-GB" dirty="0"/>
          </a:p>
        </p:txBody>
      </p:sp>
    </p:spTree>
    <p:extLst>
      <p:ext uri="{BB962C8B-B14F-4D97-AF65-F5344CB8AC3E}">
        <p14:creationId xmlns:p14="http://schemas.microsoft.com/office/powerpoint/2010/main" val="305361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Briefly outline what is meant by each term.</a:t>
            </a:r>
          </a:p>
        </p:txBody>
      </p:sp>
      <p:sp>
        <p:nvSpPr>
          <p:cNvPr id="4" name="Slide Number Placeholder 3"/>
          <p:cNvSpPr>
            <a:spLocks noGrp="1"/>
          </p:cNvSpPr>
          <p:nvPr>
            <p:ph type="sldNum" sz="quarter" idx="10"/>
          </p:nvPr>
        </p:nvSpPr>
        <p:spPr/>
        <p:txBody>
          <a:bodyPr/>
          <a:lstStyle/>
          <a:p>
            <a:fld id="{3EB474A7-B749-4504-9847-6E28E627D631}" type="slidenum">
              <a:rPr lang="en-GB" smtClean="0"/>
              <a:pPr/>
              <a:t>5</a:t>
            </a:fld>
            <a:endParaRPr lang="en-GB" dirty="0"/>
          </a:p>
        </p:txBody>
      </p:sp>
    </p:spTree>
    <p:extLst>
      <p:ext uri="{BB962C8B-B14F-4D97-AF65-F5344CB8AC3E}">
        <p14:creationId xmlns:p14="http://schemas.microsoft.com/office/powerpoint/2010/main" val="142281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learners should have access to the internet for this activity. If this is not possible then they can use appropriate books, such as GCSE D&amp;T and/or Engineering course books.</a:t>
            </a:r>
          </a:p>
        </p:txBody>
      </p:sp>
      <p:sp>
        <p:nvSpPr>
          <p:cNvPr id="4" name="Slide Number Placeholder 3"/>
          <p:cNvSpPr>
            <a:spLocks noGrp="1"/>
          </p:cNvSpPr>
          <p:nvPr>
            <p:ph type="sldNum" sz="quarter" idx="10"/>
          </p:nvPr>
        </p:nvSpPr>
        <p:spPr/>
        <p:txBody>
          <a:bodyPr/>
          <a:lstStyle/>
          <a:p>
            <a:fld id="{3EB474A7-B749-4504-9847-6E28E627D631}" type="slidenum">
              <a:rPr lang="en-GB" smtClean="0"/>
              <a:pPr/>
              <a:t>6</a:t>
            </a:fld>
            <a:endParaRPr lang="en-GB" dirty="0"/>
          </a:p>
        </p:txBody>
      </p:sp>
    </p:spTree>
    <p:extLst>
      <p:ext uri="{BB962C8B-B14F-4D97-AF65-F5344CB8AC3E}">
        <p14:creationId xmlns:p14="http://schemas.microsoft.com/office/powerpoint/2010/main" val="2952881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handed out to learners to complete the main activity.</a:t>
            </a:r>
          </a:p>
        </p:txBody>
      </p:sp>
      <p:sp>
        <p:nvSpPr>
          <p:cNvPr id="4" name="Slide Number Placeholder 3"/>
          <p:cNvSpPr>
            <a:spLocks noGrp="1"/>
          </p:cNvSpPr>
          <p:nvPr>
            <p:ph type="sldNum" sz="quarter" idx="10"/>
          </p:nvPr>
        </p:nvSpPr>
        <p:spPr/>
        <p:txBody>
          <a:bodyPr/>
          <a:lstStyle/>
          <a:p>
            <a:fld id="{3EB474A7-B749-4504-9847-6E28E627D631}" type="slidenum">
              <a:rPr lang="en-GB" smtClean="0"/>
              <a:pPr/>
              <a:t>7</a:t>
            </a:fld>
            <a:endParaRPr lang="en-GB" dirty="0"/>
          </a:p>
        </p:txBody>
      </p:sp>
    </p:spTree>
    <p:extLst>
      <p:ext uri="{BB962C8B-B14F-4D97-AF65-F5344CB8AC3E}">
        <p14:creationId xmlns:p14="http://schemas.microsoft.com/office/powerpoint/2010/main" val="180556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handed out to learners to complete the main activity.</a:t>
            </a:r>
          </a:p>
          <a:p>
            <a:endParaRPr lang="en-GB" dirty="0"/>
          </a:p>
        </p:txBody>
      </p:sp>
      <p:sp>
        <p:nvSpPr>
          <p:cNvPr id="4" name="Slide Number Placeholder 3"/>
          <p:cNvSpPr>
            <a:spLocks noGrp="1"/>
          </p:cNvSpPr>
          <p:nvPr>
            <p:ph type="sldNum" sz="quarter" idx="10"/>
          </p:nvPr>
        </p:nvSpPr>
        <p:spPr/>
        <p:txBody>
          <a:bodyPr/>
          <a:lstStyle/>
          <a:p>
            <a:fld id="{3EB474A7-B749-4504-9847-6E28E627D631}" type="slidenum">
              <a:rPr lang="en-GB" smtClean="0"/>
              <a:pPr/>
              <a:t>8</a:t>
            </a:fld>
            <a:endParaRPr lang="en-GB" dirty="0"/>
          </a:p>
        </p:txBody>
      </p:sp>
    </p:spTree>
    <p:extLst>
      <p:ext uri="{BB962C8B-B14F-4D97-AF65-F5344CB8AC3E}">
        <p14:creationId xmlns:p14="http://schemas.microsoft.com/office/powerpoint/2010/main" val="68389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85E1F6A-9C1B-4897-B291-99B5646029B7}" type="datetimeFigureOut">
              <a:rPr lang="en-GB" smtClean="0"/>
              <a:pPr>
                <a:defRPr/>
              </a:pPr>
              <a:t>15/02/2022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ACEC7E3-E7CA-477A-BC09-238997724E82}"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115656-D04E-4FD6-97D1-5BE95AA4557C}" type="datetimeFigureOut">
              <a:rPr lang="en-GB" smtClean="0"/>
              <a:pPr>
                <a:defRPr/>
              </a:pPr>
              <a:t>15/02/2022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5F6AF75-2B68-455B-991B-570DB035188C}"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E23A44-5B8C-475C-AF5D-8332D81EA9DF}" type="datetimeFigureOut">
              <a:rPr lang="en-GB" smtClean="0"/>
              <a:pPr>
                <a:defRPr/>
              </a:pPr>
              <a:t>15/02/2022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D77144C2-226E-48C9-9934-0049E9CA30F0}" type="slidenum">
              <a:rPr lang="en-GB" smtClean="0"/>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54B1A87A-999D-482F-A762-C810292A0A22}" type="datetimeFigureOut">
              <a:rPr lang="en-GB"/>
              <a:pPr>
                <a:defRPr/>
              </a:pPr>
              <a:t>15/02/2022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FB1B35FA-D2DE-448D-8BA7-2732CE9107AC}"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2708920"/>
            <a:ext cx="8229600" cy="341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21AB1A9-DAE7-4268-AA1B-0FD16A409FB5}" type="datetimeFigureOut">
              <a:rPr lang="en-GB" smtClean="0"/>
              <a:pPr>
                <a:defRPr/>
              </a:pPr>
              <a:t>15/02/2022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A525D2E-7CFC-4199-B79C-44E186A9AC5A}" type="slidenum">
              <a:rPr lang="en-GB" smtClean="0"/>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B93B5E-E12D-47D2-8784-37E3A707C78B}" type="datetimeFigureOut">
              <a:rPr lang="en-GB" smtClean="0"/>
              <a:pPr>
                <a:defRPr/>
              </a:pPr>
              <a:t>15/02/2022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84E3313-3FAD-4588-846E-2C84758C524C}" type="slidenum">
              <a:rPr lang="en-GB" smtClean="0"/>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A52BA32-755C-4FF9-92D1-007C71BAFDCB}" type="datetimeFigureOut">
              <a:rPr lang="en-GB" smtClean="0"/>
              <a:pPr>
                <a:defRPr/>
              </a:pPr>
              <a:t>15/02/2022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3849CA0D-D0F4-4756-B8E4-767EF592A449}" type="slidenum">
              <a:rPr lang="en-GB" smtClean="0"/>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6C99FD-EF3F-4896-9EE4-3D3D19DC19E8}" type="datetimeFigureOut">
              <a:rPr lang="en-GB" smtClean="0"/>
              <a:pPr>
                <a:defRPr/>
              </a:pPr>
              <a:t>15/02/2022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4EBCBEEE-31D1-4EEE-87E8-9E2EC7CD7AE6}"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FDDA7F5-9FC9-4D14-ACE9-B6B25BA0765F}" type="datetimeFigureOut">
              <a:rPr lang="en-GB" smtClean="0"/>
              <a:pPr>
                <a:defRPr/>
              </a:pPr>
              <a:t>15/02/2022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1F3BA2EB-D538-44FB-BFD5-433D30A168DD}"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E16F9F-B3B4-4216-B2BF-6A03B3465173}" type="datetimeFigureOut">
              <a:rPr lang="en-GB" smtClean="0"/>
              <a:pPr>
                <a:defRPr/>
              </a:pPr>
              <a:t>15/02/2022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BE67EDE4-2E0B-431F-919F-1E9D2C09BE6A}"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579878C-374F-4E79-80D8-4140E5F8DDD8}" type="datetimeFigureOut">
              <a:rPr lang="en-GB" smtClean="0"/>
              <a:pPr>
                <a:defRPr/>
              </a:pPr>
              <a:t>15/02/2022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26574399-980D-4C21-9CF2-AC0543135585}" type="slidenum">
              <a:rPr lang="en-GB" smtClean="0"/>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75593C-37BF-4E38-AE5C-11BD8DEED141}" type="datetimeFigureOut">
              <a:rPr lang="en-GB" smtClean="0"/>
              <a:pPr>
                <a:defRPr/>
              </a:pPr>
              <a:t>15/02/2022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C7CF7497-6470-469C-B9DD-D4B177431565}"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0FC1B0-5E8E-4C65-9F6F-0A6B610ABE28}" type="datetimeFigureOut">
              <a:rPr lang="en-GB" smtClean="0"/>
              <a:pPr>
                <a:defRPr/>
              </a:pPr>
              <a:t>15/02/2022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8D7288-005E-4E74-B220-A66C8992F8C0}" type="slidenum">
              <a:rPr lang="en-GB" smtClean="0"/>
              <a:pPr>
                <a:defRPr/>
              </a:pPr>
              <a:t>‹#›</a:t>
            </a:fld>
            <a:endParaRPr lang="en-GB" dirty="0"/>
          </a:p>
        </p:txBody>
      </p:sp>
      <p:grpSp>
        <p:nvGrpSpPr>
          <p:cNvPr id="2" name="Group 7"/>
          <p:cNvGrpSpPr>
            <a:grpSpLocks/>
          </p:cNvGrpSpPr>
          <p:nvPr/>
        </p:nvGrpSpPr>
        <p:grpSpPr bwMode="auto">
          <a:xfrm>
            <a:off x="-7938" y="0"/>
            <a:ext cx="9159876" cy="1196975"/>
            <a:chOff x="-8626" y="0"/>
            <a:chExt cx="9161252" cy="1196752"/>
          </a:xfrm>
        </p:grpSpPr>
        <p:sp>
          <p:nvSpPr>
            <p:cNvPr id="10" name="Rectangle 9"/>
            <p:cNvSpPr/>
            <p:nvPr/>
          </p:nvSpPr>
          <p:spPr>
            <a:xfrm>
              <a:off x="-8626" y="0"/>
              <a:ext cx="9153313" cy="13808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cxnSp>
          <p:nvCxnSpPr>
            <p:cNvPr id="11" name="Straight Connector 10"/>
            <p:cNvCxnSpPr/>
            <p:nvPr/>
          </p:nvCxnSpPr>
          <p:spPr>
            <a:xfrm>
              <a:off x="-8626" y="1196752"/>
              <a:ext cx="916125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35" name="Picture 11"/>
            <p:cNvPicPr>
              <a:picLocks noChangeAspect="1"/>
            </p:cNvPicPr>
            <p:nvPr/>
          </p:nvPicPr>
          <p:blipFill>
            <a:blip r:embed="rId14" cstate="print"/>
            <a:srcRect/>
            <a:stretch>
              <a:fillRect/>
            </a:stretch>
          </p:blipFill>
          <p:spPr bwMode="auto">
            <a:xfrm>
              <a:off x="179388" y="404664"/>
              <a:ext cx="2635002" cy="588964"/>
            </a:xfrm>
            <a:prstGeom prst="rect">
              <a:avLst/>
            </a:prstGeom>
            <a:noFill/>
            <a:ln w="9525">
              <a:noFill/>
              <a:miter lim="800000"/>
              <a:headEnd/>
              <a:tailEnd/>
            </a:ln>
          </p:spPr>
        </p:pic>
      </p:grpSp>
      <p:pic>
        <p:nvPicPr>
          <p:cNvPr id="1031" name="Picture 2"/>
          <p:cNvPicPr>
            <a:picLocks noChangeAspect="1" noChangeArrowheads="1"/>
          </p:cNvPicPr>
          <p:nvPr/>
        </p:nvPicPr>
        <p:blipFill>
          <a:blip r:embed="rId15" cstate="print"/>
          <a:srcRect/>
          <a:stretch>
            <a:fillRect/>
          </a:stretch>
        </p:blipFill>
        <p:spPr bwMode="auto">
          <a:xfrm>
            <a:off x="-17463" y="6181725"/>
            <a:ext cx="9178926" cy="673100"/>
          </a:xfrm>
          <a:prstGeom prst="rect">
            <a:avLst/>
          </a:prstGeom>
          <a:noFill/>
          <a:ln w="9525">
            <a:noFill/>
            <a:miter lim="800000"/>
            <a:headEnd/>
            <a:tailEnd/>
          </a:ln>
        </p:spPr>
      </p:pic>
      <p:pic>
        <p:nvPicPr>
          <p:cNvPr id="3"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876256" y="184910"/>
            <a:ext cx="2016224" cy="101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24" r:id="rId1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611560" y="2420888"/>
            <a:ext cx="7920880" cy="866378"/>
          </a:xfrm>
        </p:spPr>
        <p:txBody>
          <a:bodyPr/>
          <a:lstStyle/>
          <a:p>
            <a:r>
              <a:rPr lang="en-GB" sz="4800" b="1" dirty="0"/>
              <a:t>Generating Electricity</a:t>
            </a:r>
          </a:p>
        </p:txBody>
      </p:sp>
      <p:sp>
        <p:nvSpPr>
          <p:cNvPr id="9" name="Subtitle 2"/>
          <p:cNvSpPr>
            <a:spLocks noGrp="1"/>
          </p:cNvSpPr>
          <p:nvPr>
            <p:ph type="subTitle" idx="1"/>
          </p:nvPr>
        </p:nvSpPr>
        <p:spPr>
          <a:xfrm>
            <a:off x="1907704" y="3789040"/>
            <a:ext cx="5144616" cy="1536576"/>
          </a:xfrm>
        </p:spPr>
        <p:txBody>
          <a:bodyPr/>
          <a:lstStyle/>
          <a:p>
            <a:r>
              <a:rPr lang="en-GB" dirty="0"/>
              <a:t>Investigating how electrical energy is created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9C5C-225C-43FC-ADB0-E361F2EA9DA5}"/>
              </a:ext>
            </a:extLst>
          </p:cNvPr>
          <p:cNvSpPr>
            <a:spLocks noGrp="1"/>
          </p:cNvSpPr>
          <p:nvPr>
            <p:ph type="title"/>
          </p:nvPr>
        </p:nvSpPr>
        <p:spPr/>
        <p:txBody>
          <a:bodyPr/>
          <a:lstStyle/>
          <a:p>
            <a:r>
              <a:rPr lang="en-GB" b="1" dirty="0"/>
              <a:t>Extension</a:t>
            </a:r>
          </a:p>
        </p:txBody>
      </p:sp>
      <p:sp>
        <p:nvSpPr>
          <p:cNvPr id="3" name="Content Placeholder 2">
            <a:extLst>
              <a:ext uri="{FF2B5EF4-FFF2-40B4-BE49-F238E27FC236}">
                <a16:creationId xmlns:a16="http://schemas.microsoft.com/office/drawing/2014/main" id="{94C32294-EFBD-467F-8EED-1F9318034929}"/>
              </a:ext>
            </a:extLst>
          </p:cNvPr>
          <p:cNvSpPr>
            <a:spLocks noGrp="1"/>
          </p:cNvSpPr>
          <p:nvPr>
            <p:ph idx="1"/>
          </p:nvPr>
        </p:nvSpPr>
        <p:spPr>
          <a:xfrm>
            <a:off x="457200" y="2060848"/>
            <a:ext cx="8229600" cy="4065315"/>
          </a:xfrm>
        </p:spPr>
        <p:txBody>
          <a:bodyPr/>
          <a:lstStyle/>
          <a:p>
            <a:r>
              <a:rPr lang="en-GB" dirty="0"/>
              <a:t>Explain the </a:t>
            </a:r>
            <a:r>
              <a:rPr lang="en-GB" b="1" dirty="0"/>
              <a:t>advantages</a:t>
            </a:r>
            <a:r>
              <a:rPr lang="en-GB" dirty="0"/>
              <a:t> and </a:t>
            </a:r>
            <a:r>
              <a:rPr lang="en-GB" b="1" dirty="0"/>
              <a:t>disadvantages</a:t>
            </a:r>
            <a:r>
              <a:rPr lang="en-GB" dirty="0"/>
              <a:t> of generating electrical energy using each method that you have described.</a:t>
            </a:r>
          </a:p>
        </p:txBody>
      </p:sp>
      <p:pic>
        <p:nvPicPr>
          <p:cNvPr id="5" name="Picture 4">
            <a:extLst>
              <a:ext uri="{FF2B5EF4-FFF2-40B4-BE49-F238E27FC236}">
                <a16:creationId xmlns:a16="http://schemas.microsoft.com/office/drawing/2014/main" id="{CDA9BE70-DC61-4BCF-918D-18CEA1C660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805917"/>
            <a:ext cx="3297237" cy="2112292"/>
          </a:xfrm>
          <a:prstGeom prst="rect">
            <a:avLst/>
          </a:prstGeom>
        </p:spPr>
      </p:pic>
      <p:pic>
        <p:nvPicPr>
          <p:cNvPr id="7" name="Picture 6">
            <a:extLst>
              <a:ext uri="{FF2B5EF4-FFF2-40B4-BE49-F238E27FC236}">
                <a16:creationId xmlns:a16="http://schemas.microsoft.com/office/drawing/2014/main" id="{B4B04CB8-1A59-46CD-B486-C865DB013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048" y="3805917"/>
            <a:ext cx="3158567" cy="2112292"/>
          </a:xfrm>
          <a:prstGeom prst="rect">
            <a:avLst/>
          </a:prstGeom>
        </p:spPr>
      </p:pic>
    </p:spTree>
    <p:extLst>
      <p:ext uri="{BB962C8B-B14F-4D97-AF65-F5344CB8AC3E}">
        <p14:creationId xmlns:p14="http://schemas.microsoft.com/office/powerpoint/2010/main" val="407010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706D9C-DE64-4DA1-BE51-F8FDDDF9B730}"/>
              </a:ext>
            </a:extLst>
          </p:cNvPr>
          <p:cNvSpPr txBox="1"/>
          <p:nvPr/>
        </p:nvSpPr>
        <p:spPr>
          <a:xfrm>
            <a:off x="899592" y="1536174"/>
            <a:ext cx="7344816" cy="3293209"/>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747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7D3-197D-4EFE-9A12-3BC052395B1F}"/>
              </a:ext>
            </a:extLst>
          </p:cNvPr>
          <p:cNvSpPr>
            <a:spLocks noGrp="1"/>
          </p:cNvSpPr>
          <p:nvPr>
            <p:ph type="title"/>
          </p:nvPr>
        </p:nvSpPr>
        <p:spPr>
          <a:xfrm>
            <a:off x="457200" y="1268760"/>
            <a:ext cx="8229600" cy="1008112"/>
          </a:xfrm>
        </p:spPr>
        <p:txBody>
          <a:bodyPr/>
          <a:lstStyle/>
          <a:p>
            <a:r>
              <a:rPr lang="en-GB" b="1" dirty="0"/>
              <a:t>Sources of Electrical Energy</a:t>
            </a:r>
          </a:p>
        </p:txBody>
      </p:sp>
      <p:sp>
        <p:nvSpPr>
          <p:cNvPr id="3" name="Content Placeholder 2">
            <a:extLst>
              <a:ext uri="{FF2B5EF4-FFF2-40B4-BE49-F238E27FC236}">
                <a16:creationId xmlns:a16="http://schemas.microsoft.com/office/drawing/2014/main" id="{BC1586C1-51E3-4762-8329-5D6E4F1440A8}"/>
              </a:ext>
            </a:extLst>
          </p:cNvPr>
          <p:cNvSpPr>
            <a:spLocks noGrp="1"/>
          </p:cNvSpPr>
          <p:nvPr>
            <p:ph idx="1"/>
          </p:nvPr>
        </p:nvSpPr>
        <p:spPr>
          <a:xfrm>
            <a:off x="457200" y="1988841"/>
            <a:ext cx="8229600" cy="2736304"/>
          </a:xfrm>
        </p:spPr>
        <p:txBody>
          <a:bodyPr/>
          <a:lstStyle/>
          <a:p>
            <a:r>
              <a:rPr lang="en-GB" sz="2600" dirty="0"/>
              <a:t>Electrical energy can be generated from </a:t>
            </a:r>
            <a:r>
              <a:rPr lang="en-GB" sz="2600" b="1" dirty="0"/>
              <a:t>renewable</a:t>
            </a:r>
            <a:r>
              <a:rPr lang="en-GB" sz="2600" dirty="0"/>
              <a:t> or </a:t>
            </a:r>
            <a:r>
              <a:rPr lang="en-GB" sz="2600" b="1" dirty="0"/>
              <a:t>non-renewable</a:t>
            </a:r>
            <a:r>
              <a:rPr lang="en-GB" sz="2600" dirty="0"/>
              <a:t> sources.</a:t>
            </a:r>
          </a:p>
          <a:p>
            <a:r>
              <a:rPr lang="en-GB" sz="2600" dirty="0"/>
              <a:t>Renewable sources are </a:t>
            </a:r>
            <a:r>
              <a:rPr lang="en-GB" sz="2600" b="1" dirty="0"/>
              <a:t>naturally replaced </a:t>
            </a:r>
            <a:r>
              <a:rPr lang="en-GB" sz="2600" dirty="0"/>
              <a:t>relatively quickly. </a:t>
            </a:r>
          </a:p>
          <a:p>
            <a:r>
              <a:rPr lang="en-GB" sz="2600" dirty="0"/>
              <a:t>Non-renewable sources are </a:t>
            </a:r>
            <a:r>
              <a:rPr lang="en-GB" sz="2600" b="1" dirty="0"/>
              <a:t>limited</a:t>
            </a:r>
            <a:r>
              <a:rPr lang="en-GB" sz="2600" dirty="0"/>
              <a:t> and will </a:t>
            </a:r>
            <a:r>
              <a:rPr lang="en-GB" sz="2600" b="1" dirty="0"/>
              <a:t>eventually run out.</a:t>
            </a:r>
          </a:p>
        </p:txBody>
      </p:sp>
      <p:sp>
        <p:nvSpPr>
          <p:cNvPr id="4" name="TextBox 3">
            <a:extLst>
              <a:ext uri="{FF2B5EF4-FFF2-40B4-BE49-F238E27FC236}">
                <a16:creationId xmlns:a16="http://schemas.microsoft.com/office/drawing/2014/main" id="{E5358555-AF39-4308-B662-AB68A76C93B7}"/>
              </a:ext>
            </a:extLst>
          </p:cNvPr>
          <p:cNvSpPr txBox="1"/>
          <p:nvPr/>
        </p:nvSpPr>
        <p:spPr>
          <a:xfrm>
            <a:off x="539552" y="4725145"/>
            <a:ext cx="8147248"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a:t>In your book: </a:t>
            </a:r>
          </a:p>
          <a:p>
            <a:r>
              <a:rPr lang="en-GB" sz="2400" dirty="0"/>
              <a:t>Write down </a:t>
            </a:r>
            <a:r>
              <a:rPr lang="en-GB" sz="2400" b="1" dirty="0"/>
              <a:t>two examples </a:t>
            </a:r>
            <a:r>
              <a:rPr lang="en-GB" sz="2400" dirty="0"/>
              <a:t>of </a:t>
            </a:r>
            <a:r>
              <a:rPr lang="en-GB" sz="2400" b="1" dirty="0"/>
              <a:t>renewable energy </a:t>
            </a:r>
            <a:r>
              <a:rPr lang="en-GB" sz="2400" dirty="0"/>
              <a:t>sources and </a:t>
            </a:r>
            <a:r>
              <a:rPr lang="en-GB" sz="2400" b="1" dirty="0"/>
              <a:t>two examples </a:t>
            </a:r>
            <a:r>
              <a:rPr lang="en-GB" sz="2400" dirty="0"/>
              <a:t>of </a:t>
            </a:r>
            <a:r>
              <a:rPr lang="en-GB" sz="2400" b="1" dirty="0"/>
              <a:t>non-renewable</a:t>
            </a:r>
            <a:r>
              <a:rPr lang="en-GB" sz="2400" dirty="0"/>
              <a:t> energy sources.</a:t>
            </a:r>
          </a:p>
        </p:txBody>
      </p:sp>
    </p:spTree>
    <p:extLst>
      <p:ext uri="{BB962C8B-B14F-4D97-AF65-F5344CB8AC3E}">
        <p14:creationId xmlns:p14="http://schemas.microsoft.com/office/powerpoint/2010/main" val="136643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F4AB-69DB-4D37-989D-FF6EE479B3F2}"/>
              </a:ext>
            </a:extLst>
          </p:cNvPr>
          <p:cNvSpPr>
            <a:spLocks noGrp="1"/>
          </p:cNvSpPr>
          <p:nvPr>
            <p:ph type="title"/>
          </p:nvPr>
        </p:nvSpPr>
        <p:spPr>
          <a:xfrm>
            <a:off x="323528" y="1340768"/>
            <a:ext cx="4896544" cy="1143000"/>
          </a:xfrm>
        </p:spPr>
        <p:txBody>
          <a:bodyPr/>
          <a:lstStyle/>
          <a:p>
            <a:pPr algn="l"/>
            <a:r>
              <a:rPr lang="en-GB" sz="3600" b="1" dirty="0"/>
              <a:t>Examples of Renewable Energy Sources</a:t>
            </a:r>
          </a:p>
        </p:txBody>
      </p:sp>
      <p:sp>
        <p:nvSpPr>
          <p:cNvPr id="3" name="Content Placeholder 2">
            <a:extLst>
              <a:ext uri="{FF2B5EF4-FFF2-40B4-BE49-F238E27FC236}">
                <a16:creationId xmlns:a16="http://schemas.microsoft.com/office/drawing/2014/main" id="{8174F04D-FC14-4877-9C70-326DDA3FAA09}"/>
              </a:ext>
            </a:extLst>
          </p:cNvPr>
          <p:cNvSpPr>
            <a:spLocks noGrp="1"/>
          </p:cNvSpPr>
          <p:nvPr>
            <p:ph idx="1"/>
          </p:nvPr>
        </p:nvSpPr>
        <p:spPr>
          <a:xfrm>
            <a:off x="611560" y="2708920"/>
            <a:ext cx="4176464" cy="3417243"/>
          </a:xfrm>
        </p:spPr>
        <p:txBody>
          <a:bodyPr/>
          <a:lstStyle/>
          <a:p>
            <a:r>
              <a:rPr lang="en-GB" dirty="0"/>
              <a:t>Solar</a:t>
            </a:r>
          </a:p>
          <a:p>
            <a:r>
              <a:rPr lang="en-GB" dirty="0"/>
              <a:t>Wind</a:t>
            </a:r>
          </a:p>
          <a:p>
            <a:r>
              <a:rPr lang="en-GB" dirty="0"/>
              <a:t>Hydro</a:t>
            </a:r>
          </a:p>
          <a:p>
            <a:r>
              <a:rPr lang="en-GB" dirty="0"/>
              <a:t>Tidal</a:t>
            </a:r>
          </a:p>
          <a:p>
            <a:r>
              <a:rPr lang="en-GB" dirty="0"/>
              <a:t>Biomass</a:t>
            </a:r>
          </a:p>
        </p:txBody>
      </p:sp>
      <p:pic>
        <p:nvPicPr>
          <p:cNvPr id="5" name="Picture 4">
            <a:extLst>
              <a:ext uri="{FF2B5EF4-FFF2-40B4-BE49-F238E27FC236}">
                <a16:creationId xmlns:a16="http://schemas.microsoft.com/office/drawing/2014/main" id="{E9E84F58-B91B-4ABC-A96B-DB62AAD5A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0470" y="1412776"/>
            <a:ext cx="2976330" cy="4464496"/>
          </a:xfrm>
          <a:prstGeom prst="rect">
            <a:avLst/>
          </a:prstGeom>
        </p:spPr>
      </p:pic>
    </p:spTree>
    <p:extLst>
      <p:ext uri="{BB962C8B-B14F-4D97-AF65-F5344CB8AC3E}">
        <p14:creationId xmlns:p14="http://schemas.microsoft.com/office/powerpoint/2010/main" val="334392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09BB-C58C-46A0-9C27-E629EB0F4BCF}"/>
              </a:ext>
            </a:extLst>
          </p:cNvPr>
          <p:cNvSpPr txBox="1">
            <a:spLocks/>
          </p:cNvSpPr>
          <p:nvPr/>
        </p:nvSpPr>
        <p:spPr>
          <a:xfrm>
            <a:off x="323528" y="1340768"/>
            <a:ext cx="4464496"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l"/>
            <a:r>
              <a:rPr lang="en-GB" sz="3600" b="1" dirty="0"/>
              <a:t>Examples of Non-renewable Energy Sources</a:t>
            </a:r>
          </a:p>
        </p:txBody>
      </p:sp>
      <p:sp>
        <p:nvSpPr>
          <p:cNvPr id="3" name="Content Placeholder 2">
            <a:extLst>
              <a:ext uri="{FF2B5EF4-FFF2-40B4-BE49-F238E27FC236}">
                <a16:creationId xmlns:a16="http://schemas.microsoft.com/office/drawing/2014/main" id="{F25DD61E-F68A-4D8E-85E8-A94DCC382806}"/>
              </a:ext>
            </a:extLst>
          </p:cNvPr>
          <p:cNvSpPr txBox="1">
            <a:spLocks/>
          </p:cNvSpPr>
          <p:nvPr/>
        </p:nvSpPr>
        <p:spPr>
          <a:xfrm>
            <a:off x="611560" y="3140968"/>
            <a:ext cx="4176464" cy="2985195"/>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Fossil fuels:</a:t>
            </a:r>
          </a:p>
          <a:p>
            <a:pPr lvl="1"/>
            <a:r>
              <a:rPr lang="en-GB" dirty="0"/>
              <a:t>Coal</a:t>
            </a:r>
          </a:p>
          <a:p>
            <a:pPr lvl="1"/>
            <a:r>
              <a:rPr lang="en-GB" dirty="0"/>
              <a:t>Oil</a:t>
            </a:r>
          </a:p>
          <a:p>
            <a:pPr lvl="1"/>
            <a:r>
              <a:rPr lang="en-GB" dirty="0"/>
              <a:t>Gas</a:t>
            </a:r>
          </a:p>
          <a:p>
            <a:r>
              <a:rPr lang="en-GB" dirty="0"/>
              <a:t>Nuclear</a:t>
            </a:r>
          </a:p>
        </p:txBody>
      </p:sp>
      <p:pic>
        <p:nvPicPr>
          <p:cNvPr id="6" name="Picture 5">
            <a:extLst>
              <a:ext uri="{FF2B5EF4-FFF2-40B4-BE49-F238E27FC236}">
                <a16:creationId xmlns:a16="http://schemas.microsoft.com/office/drawing/2014/main" id="{74721FCE-6E82-44EE-8E6A-EB76F01EA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084" y="1756320"/>
            <a:ext cx="4079633" cy="3760912"/>
          </a:xfrm>
          <a:prstGeom prst="rect">
            <a:avLst/>
          </a:prstGeom>
        </p:spPr>
      </p:pic>
    </p:spTree>
    <p:extLst>
      <p:ext uri="{BB962C8B-B14F-4D97-AF65-F5344CB8AC3E}">
        <p14:creationId xmlns:p14="http://schemas.microsoft.com/office/powerpoint/2010/main" val="79194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590B-CE9B-43E6-A80E-8C1F153140F8}"/>
              </a:ext>
            </a:extLst>
          </p:cNvPr>
          <p:cNvSpPr>
            <a:spLocks noGrp="1"/>
          </p:cNvSpPr>
          <p:nvPr>
            <p:ph type="title"/>
          </p:nvPr>
        </p:nvSpPr>
        <p:spPr>
          <a:xfrm>
            <a:off x="143508" y="1305384"/>
            <a:ext cx="8856984" cy="648072"/>
          </a:xfrm>
        </p:spPr>
        <p:txBody>
          <a:bodyPr/>
          <a:lstStyle/>
          <a:p>
            <a:r>
              <a:rPr lang="en-GB" sz="4000" b="1" dirty="0"/>
              <a:t>Investigating How Energy is Generated</a:t>
            </a:r>
          </a:p>
        </p:txBody>
      </p:sp>
      <p:sp>
        <p:nvSpPr>
          <p:cNvPr id="3" name="Content Placeholder 2">
            <a:extLst>
              <a:ext uri="{FF2B5EF4-FFF2-40B4-BE49-F238E27FC236}">
                <a16:creationId xmlns:a16="http://schemas.microsoft.com/office/drawing/2014/main" id="{CE034004-6C9E-4353-8903-FB466217B0D5}"/>
              </a:ext>
            </a:extLst>
          </p:cNvPr>
          <p:cNvSpPr>
            <a:spLocks noGrp="1"/>
          </p:cNvSpPr>
          <p:nvPr>
            <p:ph idx="1"/>
          </p:nvPr>
        </p:nvSpPr>
        <p:spPr>
          <a:xfrm>
            <a:off x="457200" y="1988840"/>
            <a:ext cx="8229600" cy="4137323"/>
          </a:xfrm>
        </p:spPr>
        <p:txBody>
          <a:bodyPr/>
          <a:lstStyle/>
          <a:p>
            <a:r>
              <a:rPr lang="en-GB" dirty="0"/>
              <a:t>Select </a:t>
            </a:r>
            <a:r>
              <a:rPr lang="en-GB" b="1" dirty="0"/>
              <a:t>one renewable </a:t>
            </a:r>
            <a:r>
              <a:rPr lang="en-GB" dirty="0"/>
              <a:t>energy source and </a:t>
            </a:r>
            <a:r>
              <a:rPr lang="en-GB" b="1" dirty="0"/>
              <a:t>one non-renewable </a:t>
            </a:r>
            <a:r>
              <a:rPr lang="en-GB" dirty="0"/>
              <a:t>energy source.</a:t>
            </a:r>
          </a:p>
          <a:p>
            <a:r>
              <a:rPr lang="en-GB" dirty="0"/>
              <a:t>Using the </a:t>
            </a:r>
            <a:r>
              <a:rPr lang="en-GB" b="1" dirty="0"/>
              <a:t>internet</a:t>
            </a:r>
            <a:r>
              <a:rPr lang="en-GB" dirty="0"/>
              <a:t> or other resources available to you:</a:t>
            </a:r>
          </a:p>
          <a:p>
            <a:pPr lvl="1"/>
            <a:r>
              <a:rPr lang="en-GB" b="1" dirty="0"/>
              <a:t>Research</a:t>
            </a:r>
            <a:r>
              <a:rPr lang="en-GB" dirty="0"/>
              <a:t> how electrical energy is </a:t>
            </a:r>
            <a:r>
              <a:rPr lang="en-GB" b="1" dirty="0"/>
              <a:t>generated</a:t>
            </a:r>
            <a:r>
              <a:rPr lang="en-GB" dirty="0"/>
              <a:t> from  each source.</a:t>
            </a:r>
          </a:p>
          <a:p>
            <a:pPr lvl="1"/>
            <a:r>
              <a:rPr lang="en-GB" dirty="0"/>
              <a:t>Use </a:t>
            </a:r>
            <a:r>
              <a:rPr lang="en-GB" b="1" dirty="0"/>
              <a:t>notes and sketches </a:t>
            </a:r>
            <a:r>
              <a:rPr lang="en-GB" dirty="0"/>
              <a:t>to describe </a:t>
            </a:r>
            <a:r>
              <a:rPr lang="en-GB" b="1" dirty="0"/>
              <a:t>each stage </a:t>
            </a:r>
            <a:r>
              <a:rPr lang="en-GB" dirty="0"/>
              <a:t>of the process.</a:t>
            </a:r>
          </a:p>
        </p:txBody>
      </p:sp>
    </p:spTree>
    <p:extLst>
      <p:ext uri="{BB962C8B-B14F-4D97-AF65-F5344CB8AC3E}">
        <p14:creationId xmlns:p14="http://schemas.microsoft.com/office/powerpoint/2010/main" val="224627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765B10-F19D-40F7-8F6A-EDCC47E96220}"/>
              </a:ext>
            </a:extLst>
          </p:cNvPr>
          <p:cNvSpPr txBox="1"/>
          <p:nvPr/>
        </p:nvSpPr>
        <p:spPr>
          <a:xfrm>
            <a:off x="180798" y="1340768"/>
            <a:ext cx="5976664" cy="307777"/>
          </a:xfrm>
          <a:prstGeom prst="rect">
            <a:avLst/>
          </a:prstGeom>
          <a:noFill/>
        </p:spPr>
        <p:txBody>
          <a:bodyPr wrap="square" rtlCol="0">
            <a:spAutoFit/>
          </a:bodyPr>
          <a:lstStyle/>
          <a:p>
            <a:r>
              <a:rPr lang="en-GB" sz="1400" dirty="0"/>
              <a:t>Renewable Energy Source: ____________________________</a:t>
            </a:r>
          </a:p>
        </p:txBody>
      </p:sp>
      <p:sp>
        <p:nvSpPr>
          <p:cNvPr id="3" name="Rectangle 2">
            <a:extLst>
              <a:ext uri="{FF2B5EF4-FFF2-40B4-BE49-F238E27FC236}">
                <a16:creationId xmlns:a16="http://schemas.microsoft.com/office/drawing/2014/main" id="{463B82DA-1CB2-4B1E-B9E0-809D38FBC4CA}"/>
              </a:ext>
            </a:extLst>
          </p:cNvPr>
          <p:cNvSpPr/>
          <p:nvPr/>
        </p:nvSpPr>
        <p:spPr>
          <a:xfrm>
            <a:off x="352316" y="2168860"/>
            <a:ext cx="1944216"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7CD767CA-4E0F-46EE-89AE-9204A12D45E9}"/>
              </a:ext>
            </a:extLst>
          </p:cNvPr>
          <p:cNvSpPr/>
          <p:nvPr/>
        </p:nvSpPr>
        <p:spPr>
          <a:xfrm>
            <a:off x="2512556" y="2168860"/>
            <a:ext cx="1944216"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CD0FE60D-331B-4E79-98D6-C83582F27E32}"/>
              </a:ext>
            </a:extLst>
          </p:cNvPr>
          <p:cNvSpPr/>
          <p:nvPr/>
        </p:nvSpPr>
        <p:spPr>
          <a:xfrm>
            <a:off x="4694406" y="2168860"/>
            <a:ext cx="1944216"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A44CBC14-F255-4F65-BD64-57A163D4A9C8}"/>
              </a:ext>
            </a:extLst>
          </p:cNvPr>
          <p:cNvSpPr/>
          <p:nvPr/>
        </p:nvSpPr>
        <p:spPr>
          <a:xfrm>
            <a:off x="6876256" y="2168860"/>
            <a:ext cx="1944216"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C78DD445-515C-4CC9-8A2A-7954B3A99731}"/>
              </a:ext>
            </a:extLst>
          </p:cNvPr>
          <p:cNvSpPr txBox="1"/>
          <p:nvPr/>
        </p:nvSpPr>
        <p:spPr>
          <a:xfrm>
            <a:off x="712356" y="1765248"/>
            <a:ext cx="1224136" cy="369332"/>
          </a:xfrm>
          <a:prstGeom prst="rect">
            <a:avLst/>
          </a:prstGeom>
          <a:noFill/>
        </p:spPr>
        <p:txBody>
          <a:bodyPr wrap="square" rtlCol="0">
            <a:spAutoFit/>
          </a:bodyPr>
          <a:lstStyle/>
          <a:p>
            <a:pPr algn="ctr"/>
            <a:r>
              <a:rPr lang="en-GB" b="1" dirty="0"/>
              <a:t>Step 1</a:t>
            </a:r>
          </a:p>
        </p:txBody>
      </p:sp>
      <p:sp>
        <p:nvSpPr>
          <p:cNvPr id="11" name="TextBox 10">
            <a:extLst>
              <a:ext uri="{FF2B5EF4-FFF2-40B4-BE49-F238E27FC236}">
                <a16:creationId xmlns:a16="http://schemas.microsoft.com/office/drawing/2014/main" id="{E2333893-2299-4E30-99FE-F5A671A468CC}"/>
              </a:ext>
            </a:extLst>
          </p:cNvPr>
          <p:cNvSpPr txBox="1"/>
          <p:nvPr/>
        </p:nvSpPr>
        <p:spPr>
          <a:xfrm>
            <a:off x="2872596" y="1765248"/>
            <a:ext cx="1224136" cy="369332"/>
          </a:xfrm>
          <a:prstGeom prst="rect">
            <a:avLst/>
          </a:prstGeom>
          <a:noFill/>
        </p:spPr>
        <p:txBody>
          <a:bodyPr wrap="square" rtlCol="0">
            <a:spAutoFit/>
          </a:bodyPr>
          <a:lstStyle/>
          <a:p>
            <a:pPr algn="ctr"/>
            <a:r>
              <a:rPr lang="en-GB" b="1" dirty="0"/>
              <a:t>Step 2</a:t>
            </a:r>
          </a:p>
        </p:txBody>
      </p:sp>
      <p:sp>
        <p:nvSpPr>
          <p:cNvPr id="12" name="TextBox 11">
            <a:extLst>
              <a:ext uri="{FF2B5EF4-FFF2-40B4-BE49-F238E27FC236}">
                <a16:creationId xmlns:a16="http://schemas.microsoft.com/office/drawing/2014/main" id="{DD4E3EE6-B978-4802-BA1E-08E04CCDC4B7}"/>
              </a:ext>
            </a:extLst>
          </p:cNvPr>
          <p:cNvSpPr txBox="1"/>
          <p:nvPr/>
        </p:nvSpPr>
        <p:spPr>
          <a:xfrm>
            <a:off x="5090082" y="1765248"/>
            <a:ext cx="1224136" cy="369332"/>
          </a:xfrm>
          <a:prstGeom prst="rect">
            <a:avLst/>
          </a:prstGeom>
          <a:noFill/>
        </p:spPr>
        <p:txBody>
          <a:bodyPr wrap="square" rtlCol="0">
            <a:spAutoFit/>
          </a:bodyPr>
          <a:lstStyle/>
          <a:p>
            <a:pPr algn="ctr"/>
            <a:r>
              <a:rPr lang="en-GB" b="1" dirty="0"/>
              <a:t>Step 3</a:t>
            </a:r>
          </a:p>
        </p:txBody>
      </p:sp>
      <p:sp>
        <p:nvSpPr>
          <p:cNvPr id="13" name="TextBox 12">
            <a:extLst>
              <a:ext uri="{FF2B5EF4-FFF2-40B4-BE49-F238E27FC236}">
                <a16:creationId xmlns:a16="http://schemas.microsoft.com/office/drawing/2014/main" id="{6A050FC1-5A85-4679-97ED-2A8B5193CE60}"/>
              </a:ext>
            </a:extLst>
          </p:cNvPr>
          <p:cNvSpPr txBox="1"/>
          <p:nvPr/>
        </p:nvSpPr>
        <p:spPr>
          <a:xfrm>
            <a:off x="7236296" y="1765248"/>
            <a:ext cx="1224136" cy="369332"/>
          </a:xfrm>
          <a:prstGeom prst="rect">
            <a:avLst/>
          </a:prstGeom>
          <a:noFill/>
        </p:spPr>
        <p:txBody>
          <a:bodyPr wrap="square" rtlCol="0">
            <a:spAutoFit/>
          </a:bodyPr>
          <a:lstStyle/>
          <a:p>
            <a:pPr algn="ctr"/>
            <a:r>
              <a:rPr lang="en-GB" b="1" dirty="0"/>
              <a:t>Step 4</a:t>
            </a:r>
          </a:p>
        </p:txBody>
      </p:sp>
      <p:sp>
        <p:nvSpPr>
          <p:cNvPr id="14" name="TextBox 13">
            <a:extLst>
              <a:ext uri="{FF2B5EF4-FFF2-40B4-BE49-F238E27FC236}">
                <a16:creationId xmlns:a16="http://schemas.microsoft.com/office/drawing/2014/main" id="{FF719323-852E-4F76-90A6-AEB1F5DBC063}"/>
              </a:ext>
            </a:extLst>
          </p:cNvPr>
          <p:cNvSpPr txBox="1"/>
          <p:nvPr/>
        </p:nvSpPr>
        <p:spPr>
          <a:xfrm>
            <a:off x="352316" y="4761269"/>
            <a:ext cx="1944216" cy="1200329"/>
          </a:xfrm>
          <a:prstGeom prst="rect">
            <a:avLst/>
          </a:prstGeom>
          <a:noFill/>
        </p:spPr>
        <p:txBody>
          <a:bodyPr wrap="square" rtlCol="0">
            <a:spAutoFit/>
          </a:bodyPr>
          <a:lstStyle/>
          <a:p>
            <a:r>
              <a:rPr lang="en-GB" dirty="0"/>
              <a:t>____________________________________________________________</a:t>
            </a:r>
          </a:p>
        </p:txBody>
      </p:sp>
      <p:sp>
        <p:nvSpPr>
          <p:cNvPr id="15" name="TextBox 14">
            <a:extLst>
              <a:ext uri="{FF2B5EF4-FFF2-40B4-BE49-F238E27FC236}">
                <a16:creationId xmlns:a16="http://schemas.microsoft.com/office/drawing/2014/main" id="{2886D77C-051A-40D8-95A1-ACFFCDE5B199}"/>
              </a:ext>
            </a:extLst>
          </p:cNvPr>
          <p:cNvSpPr txBox="1"/>
          <p:nvPr/>
        </p:nvSpPr>
        <p:spPr>
          <a:xfrm>
            <a:off x="2512556" y="4774732"/>
            <a:ext cx="1944216" cy="1200329"/>
          </a:xfrm>
          <a:prstGeom prst="rect">
            <a:avLst/>
          </a:prstGeom>
          <a:noFill/>
        </p:spPr>
        <p:txBody>
          <a:bodyPr wrap="square" rtlCol="0">
            <a:spAutoFit/>
          </a:bodyPr>
          <a:lstStyle/>
          <a:p>
            <a:r>
              <a:rPr lang="en-GB" dirty="0"/>
              <a:t>____________________________________________________________</a:t>
            </a:r>
          </a:p>
        </p:txBody>
      </p:sp>
      <p:sp>
        <p:nvSpPr>
          <p:cNvPr id="16" name="TextBox 15">
            <a:extLst>
              <a:ext uri="{FF2B5EF4-FFF2-40B4-BE49-F238E27FC236}">
                <a16:creationId xmlns:a16="http://schemas.microsoft.com/office/drawing/2014/main" id="{9812C329-2A72-4EFF-B0F5-23BA7188FF5C}"/>
              </a:ext>
            </a:extLst>
          </p:cNvPr>
          <p:cNvSpPr txBox="1"/>
          <p:nvPr/>
        </p:nvSpPr>
        <p:spPr>
          <a:xfrm>
            <a:off x="4703881" y="4761269"/>
            <a:ext cx="1944216" cy="1200329"/>
          </a:xfrm>
          <a:prstGeom prst="rect">
            <a:avLst/>
          </a:prstGeom>
          <a:noFill/>
        </p:spPr>
        <p:txBody>
          <a:bodyPr wrap="square" rtlCol="0">
            <a:spAutoFit/>
          </a:bodyPr>
          <a:lstStyle/>
          <a:p>
            <a:r>
              <a:rPr lang="en-GB" dirty="0"/>
              <a:t>____________________________________________________________</a:t>
            </a:r>
          </a:p>
        </p:txBody>
      </p:sp>
      <p:sp>
        <p:nvSpPr>
          <p:cNvPr id="17" name="TextBox 16">
            <a:extLst>
              <a:ext uri="{FF2B5EF4-FFF2-40B4-BE49-F238E27FC236}">
                <a16:creationId xmlns:a16="http://schemas.microsoft.com/office/drawing/2014/main" id="{974E7D74-9B69-4BCB-BC1E-2C9ED3CF19F1}"/>
              </a:ext>
            </a:extLst>
          </p:cNvPr>
          <p:cNvSpPr txBox="1"/>
          <p:nvPr/>
        </p:nvSpPr>
        <p:spPr>
          <a:xfrm>
            <a:off x="6876256" y="4761268"/>
            <a:ext cx="1944216" cy="1200329"/>
          </a:xfrm>
          <a:prstGeom prst="rect">
            <a:avLst/>
          </a:prstGeom>
          <a:noFill/>
        </p:spPr>
        <p:txBody>
          <a:bodyPr wrap="square" rtlCol="0">
            <a:spAutoFit/>
          </a:bodyPr>
          <a:lstStyle/>
          <a:p>
            <a:r>
              <a:rPr lang="en-GB" dirty="0"/>
              <a:t>____________________________________________________________</a:t>
            </a:r>
          </a:p>
        </p:txBody>
      </p:sp>
    </p:spTree>
    <p:extLst>
      <p:ext uri="{BB962C8B-B14F-4D97-AF65-F5344CB8AC3E}">
        <p14:creationId xmlns:p14="http://schemas.microsoft.com/office/powerpoint/2010/main" val="54354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79C3AA-4500-4AB3-AF56-C1090E4728C5}"/>
              </a:ext>
            </a:extLst>
          </p:cNvPr>
          <p:cNvSpPr txBox="1"/>
          <p:nvPr/>
        </p:nvSpPr>
        <p:spPr>
          <a:xfrm>
            <a:off x="180798" y="1340768"/>
            <a:ext cx="5976664" cy="307777"/>
          </a:xfrm>
          <a:prstGeom prst="rect">
            <a:avLst/>
          </a:prstGeom>
          <a:noFill/>
        </p:spPr>
        <p:txBody>
          <a:bodyPr wrap="square" rtlCol="0">
            <a:spAutoFit/>
          </a:bodyPr>
          <a:lstStyle/>
          <a:p>
            <a:r>
              <a:rPr lang="en-GB" sz="1400" dirty="0"/>
              <a:t>Non-renewable Energy Source: ____________________________    </a:t>
            </a:r>
          </a:p>
        </p:txBody>
      </p:sp>
      <p:sp>
        <p:nvSpPr>
          <p:cNvPr id="3" name="Rectangle 2">
            <a:extLst>
              <a:ext uri="{FF2B5EF4-FFF2-40B4-BE49-F238E27FC236}">
                <a16:creationId xmlns:a16="http://schemas.microsoft.com/office/drawing/2014/main" id="{4D4F9D9E-C29C-4EC2-8272-5F1CC8652510}"/>
              </a:ext>
            </a:extLst>
          </p:cNvPr>
          <p:cNvSpPr/>
          <p:nvPr/>
        </p:nvSpPr>
        <p:spPr>
          <a:xfrm>
            <a:off x="352316" y="2168860"/>
            <a:ext cx="1944216"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F49C09FD-33D5-42A7-849B-7A6C156B61D2}"/>
              </a:ext>
            </a:extLst>
          </p:cNvPr>
          <p:cNvSpPr/>
          <p:nvPr/>
        </p:nvSpPr>
        <p:spPr>
          <a:xfrm>
            <a:off x="2512556" y="2168860"/>
            <a:ext cx="1944216"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F4246976-95EF-4F84-940E-2C46C1A99A76}"/>
              </a:ext>
            </a:extLst>
          </p:cNvPr>
          <p:cNvSpPr/>
          <p:nvPr/>
        </p:nvSpPr>
        <p:spPr>
          <a:xfrm>
            <a:off x="4694406" y="2168860"/>
            <a:ext cx="1944216"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7F0CCD3B-24BA-4A70-82C4-5156229F3D47}"/>
              </a:ext>
            </a:extLst>
          </p:cNvPr>
          <p:cNvSpPr/>
          <p:nvPr/>
        </p:nvSpPr>
        <p:spPr>
          <a:xfrm>
            <a:off x="6876256" y="2168860"/>
            <a:ext cx="1944216" cy="2520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D9914DE2-E214-4E04-93B6-1DB6A99E8556}"/>
              </a:ext>
            </a:extLst>
          </p:cNvPr>
          <p:cNvSpPr txBox="1"/>
          <p:nvPr/>
        </p:nvSpPr>
        <p:spPr>
          <a:xfrm>
            <a:off x="712356" y="1765248"/>
            <a:ext cx="1224136" cy="369332"/>
          </a:xfrm>
          <a:prstGeom prst="rect">
            <a:avLst/>
          </a:prstGeom>
          <a:noFill/>
        </p:spPr>
        <p:txBody>
          <a:bodyPr wrap="square" rtlCol="0">
            <a:spAutoFit/>
          </a:bodyPr>
          <a:lstStyle/>
          <a:p>
            <a:pPr algn="ctr"/>
            <a:r>
              <a:rPr lang="en-GB" b="1" dirty="0"/>
              <a:t>Step 1</a:t>
            </a:r>
          </a:p>
        </p:txBody>
      </p:sp>
      <p:sp>
        <p:nvSpPr>
          <p:cNvPr id="8" name="TextBox 7">
            <a:extLst>
              <a:ext uri="{FF2B5EF4-FFF2-40B4-BE49-F238E27FC236}">
                <a16:creationId xmlns:a16="http://schemas.microsoft.com/office/drawing/2014/main" id="{47D83922-7580-4932-B3D4-30728851FA4E}"/>
              </a:ext>
            </a:extLst>
          </p:cNvPr>
          <p:cNvSpPr txBox="1"/>
          <p:nvPr/>
        </p:nvSpPr>
        <p:spPr>
          <a:xfrm>
            <a:off x="2872596" y="1765248"/>
            <a:ext cx="1224136" cy="369332"/>
          </a:xfrm>
          <a:prstGeom prst="rect">
            <a:avLst/>
          </a:prstGeom>
          <a:noFill/>
        </p:spPr>
        <p:txBody>
          <a:bodyPr wrap="square" rtlCol="0">
            <a:spAutoFit/>
          </a:bodyPr>
          <a:lstStyle/>
          <a:p>
            <a:pPr algn="ctr"/>
            <a:r>
              <a:rPr lang="en-GB" b="1" dirty="0"/>
              <a:t>Step 2</a:t>
            </a:r>
          </a:p>
        </p:txBody>
      </p:sp>
      <p:sp>
        <p:nvSpPr>
          <p:cNvPr id="9" name="TextBox 8">
            <a:extLst>
              <a:ext uri="{FF2B5EF4-FFF2-40B4-BE49-F238E27FC236}">
                <a16:creationId xmlns:a16="http://schemas.microsoft.com/office/drawing/2014/main" id="{8CC7F3DA-F966-4CD8-A49F-584399C950F1}"/>
              </a:ext>
            </a:extLst>
          </p:cNvPr>
          <p:cNvSpPr txBox="1"/>
          <p:nvPr/>
        </p:nvSpPr>
        <p:spPr>
          <a:xfrm>
            <a:off x="5090082" y="1765248"/>
            <a:ext cx="1224136" cy="369332"/>
          </a:xfrm>
          <a:prstGeom prst="rect">
            <a:avLst/>
          </a:prstGeom>
          <a:noFill/>
        </p:spPr>
        <p:txBody>
          <a:bodyPr wrap="square" rtlCol="0">
            <a:spAutoFit/>
          </a:bodyPr>
          <a:lstStyle/>
          <a:p>
            <a:pPr algn="ctr"/>
            <a:r>
              <a:rPr lang="en-GB" b="1" dirty="0"/>
              <a:t>Step 3</a:t>
            </a:r>
          </a:p>
        </p:txBody>
      </p:sp>
      <p:sp>
        <p:nvSpPr>
          <p:cNvPr id="10" name="TextBox 9">
            <a:extLst>
              <a:ext uri="{FF2B5EF4-FFF2-40B4-BE49-F238E27FC236}">
                <a16:creationId xmlns:a16="http://schemas.microsoft.com/office/drawing/2014/main" id="{03843615-30EE-4B84-9F73-1FE8DF845A82}"/>
              </a:ext>
            </a:extLst>
          </p:cNvPr>
          <p:cNvSpPr txBox="1"/>
          <p:nvPr/>
        </p:nvSpPr>
        <p:spPr>
          <a:xfrm>
            <a:off x="7236296" y="1765248"/>
            <a:ext cx="1224136" cy="369332"/>
          </a:xfrm>
          <a:prstGeom prst="rect">
            <a:avLst/>
          </a:prstGeom>
          <a:noFill/>
        </p:spPr>
        <p:txBody>
          <a:bodyPr wrap="square" rtlCol="0">
            <a:spAutoFit/>
          </a:bodyPr>
          <a:lstStyle/>
          <a:p>
            <a:pPr algn="ctr"/>
            <a:r>
              <a:rPr lang="en-GB" b="1" dirty="0"/>
              <a:t>Step 4</a:t>
            </a:r>
          </a:p>
        </p:txBody>
      </p:sp>
      <p:sp>
        <p:nvSpPr>
          <p:cNvPr id="11" name="TextBox 10">
            <a:extLst>
              <a:ext uri="{FF2B5EF4-FFF2-40B4-BE49-F238E27FC236}">
                <a16:creationId xmlns:a16="http://schemas.microsoft.com/office/drawing/2014/main" id="{74A8DDFF-8AAA-43EB-9983-00EB7FC2AF31}"/>
              </a:ext>
            </a:extLst>
          </p:cNvPr>
          <p:cNvSpPr txBox="1"/>
          <p:nvPr/>
        </p:nvSpPr>
        <p:spPr>
          <a:xfrm>
            <a:off x="352316" y="4761269"/>
            <a:ext cx="1944216" cy="1200329"/>
          </a:xfrm>
          <a:prstGeom prst="rect">
            <a:avLst/>
          </a:prstGeom>
          <a:noFill/>
        </p:spPr>
        <p:txBody>
          <a:bodyPr wrap="square" rtlCol="0">
            <a:spAutoFit/>
          </a:bodyPr>
          <a:lstStyle/>
          <a:p>
            <a:r>
              <a:rPr lang="en-GB" dirty="0"/>
              <a:t>____________________________________________________________</a:t>
            </a:r>
          </a:p>
        </p:txBody>
      </p:sp>
      <p:sp>
        <p:nvSpPr>
          <p:cNvPr id="12" name="TextBox 11">
            <a:extLst>
              <a:ext uri="{FF2B5EF4-FFF2-40B4-BE49-F238E27FC236}">
                <a16:creationId xmlns:a16="http://schemas.microsoft.com/office/drawing/2014/main" id="{F90E7F4B-284F-48D9-8087-EF38A0CCA880}"/>
              </a:ext>
            </a:extLst>
          </p:cNvPr>
          <p:cNvSpPr txBox="1"/>
          <p:nvPr/>
        </p:nvSpPr>
        <p:spPr>
          <a:xfrm>
            <a:off x="2512556" y="4774732"/>
            <a:ext cx="1944216" cy="1200329"/>
          </a:xfrm>
          <a:prstGeom prst="rect">
            <a:avLst/>
          </a:prstGeom>
          <a:noFill/>
        </p:spPr>
        <p:txBody>
          <a:bodyPr wrap="square" rtlCol="0">
            <a:spAutoFit/>
          </a:bodyPr>
          <a:lstStyle/>
          <a:p>
            <a:r>
              <a:rPr lang="en-GB" dirty="0"/>
              <a:t>____________________________________________________________</a:t>
            </a:r>
          </a:p>
        </p:txBody>
      </p:sp>
      <p:sp>
        <p:nvSpPr>
          <p:cNvPr id="13" name="TextBox 12">
            <a:extLst>
              <a:ext uri="{FF2B5EF4-FFF2-40B4-BE49-F238E27FC236}">
                <a16:creationId xmlns:a16="http://schemas.microsoft.com/office/drawing/2014/main" id="{414B3D1C-ACF2-4310-ABF6-839A9CB93422}"/>
              </a:ext>
            </a:extLst>
          </p:cNvPr>
          <p:cNvSpPr txBox="1"/>
          <p:nvPr/>
        </p:nvSpPr>
        <p:spPr>
          <a:xfrm>
            <a:off x="4703881" y="4761269"/>
            <a:ext cx="1944216" cy="1200329"/>
          </a:xfrm>
          <a:prstGeom prst="rect">
            <a:avLst/>
          </a:prstGeom>
          <a:noFill/>
        </p:spPr>
        <p:txBody>
          <a:bodyPr wrap="square" rtlCol="0">
            <a:spAutoFit/>
          </a:bodyPr>
          <a:lstStyle/>
          <a:p>
            <a:r>
              <a:rPr lang="en-GB" dirty="0"/>
              <a:t>____________________________________________________________</a:t>
            </a:r>
          </a:p>
        </p:txBody>
      </p:sp>
      <p:sp>
        <p:nvSpPr>
          <p:cNvPr id="14" name="TextBox 13">
            <a:extLst>
              <a:ext uri="{FF2B5EF4-FFF2-40B4-BE49-F238E27FC236}">
                <a16:creationId xmlns:a16="http://schemas.microsoft.com/office/drawing/2014/main" id="{0CD8F068-9F5E-42E6-814E-28115F90386B}"/>
              </a:ext>
            </a:extLst>
          </p:cNvPr>
          <p:cNvSpPr txBox="1"/>
          <p:nvPr/>
        </p:nvSpPr>
        <p:spPr>
          <a:xfrm>
            <a:off x="6876256" y="4761268"/>
            <a:ext cx="1944216" cy="1200329"/>
          </a:xfrm>
          <a:prstGeom prst="rect">
            <a:avLst/>
          </a:prstGeom>
          <a:noFill/>
        </p:spPr>
        <p:txBody>
          <a:bodyPr wrap="square" rtlCol="0">
            <a:spAutoFit/>
          </a:bodyPr>
          <a:lstStyle/>
          <a:p>
            <a:r>
              <a:rPr lang="en-GB" dirty="0"/>
              <a:t>____________________________________________________________</a:t>
            </a:r>
          </a:p>
        </p:txBody>
      </p:sp>
    </p:spTree>
    <p:extLst>
      <p:ext uri="{BB962C8B-B14F-4D97-AF65-F5344CB8AC3E}">
        <p14:creationId xmlns:p14="http://schemas.microsoft.com/office/powerpoint/2010/main" val="128556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1FAD-3DE2-4DF5-A612-9BDEA6B06F03}"/>
              </a:ext>
            </a:extLst>
          </p:cNvPr>
          <p:cNvSpPr>
            <a:spLocks noGrp="1"/>
          </p:cNvSpPr>
          <p:nvPr>
            <p:ph type="title"/>
          </p:nvPr>
        </p:nvSpPr>
        <p:spPr/>
        <p:txBody>
          <a:bodyPr/>
          <a:lstStyle/>
          <a:p>
            <a:r>
              <a:rPr lang="en-GB" b="1" dirty="0"/>
              <a:t>Peer Assessment</a:t>
            </a:r>
          </a:p>
        </p:txBody>
      </p:sp>
      <p:sp>
        <p:nvSpPr>
          <p:cNvPr id="3" name="Content Placeholder 2">
            <a:extLst>
              <a:ext uri="{FF2B5EF4-FFF2-40B4-BE49-F238E27FC236}">
                <a16:creationId xmlns:a16="http://schemas.microsoft.com/office/drawing/2014/main" id="{BD37A086-BF9C-4C7B-B5A2-688F981CE952}"/>
              </a:ext>
            </a:extLst>
          </p:cNvPr>
          <p:cNvSpPr>
            <a:spLocks noGrp="1"/>
          </p:cNvSpPr>
          <p:nvPr>
            <p:ph idx="1"/>
          </p:nvPr>
        </p:nvSpPr>
        <p:spPr>
          <a:xfrm>
            <a:off x="457200" y="2276872"/>
            <a:ext cx="8229600" cy="3849291"/>
          </a:xfrm>
        </p:spPr>
        <p:txBody>
          <a:bodyPr/>
          <a:lstStyle/>
          <a:p>
            <a:r>
              <a:rPr lang="en-GB" dirty="0"/>
              <a:t>Swap your work with a partner.</a:t>
            </a:r>
          </a:p>
          <a:p>
            <a:r>
              <a:rPr lang="en-GB" dirty="0"/>
              <a:t>Write down </a:t>
            </a:r>
            <a:r>
              <a:rPr lang="en-GB" b="1" dirty="0"/>
              <a:t>two things </a:t>
            </a:r>
            <a:r>
              <a:rPr lang="en-GB" dirty="0"/>
              <a:t>they have </a:t>
            </a:r>
            <a:r>
              <a:rPr lang="en-GB" b="1" dirty="0"/>
              <a:t>done well </a:t>
            </a:r>
            <a:r>
              <a:rPr lang="en-GB" dirty="0"/>
              <a:t>and </a:t>
            </a:r>
            <a:r>
              <a:rPr lang="en-GB" b="1" dirty="0"/>
              <a:t>one target </a:t>
            </a:r>
            <a:r>
              <a:rPr lang="en-GB" dirty="0"/>
              <a:t>for improvement.</a:t>
            </a:r>
          </a:p>
          <a:p>
            <a:r>
              <a:rPr lang="en-GB" dirty="0"/>
              <a:t>Swap back and </a:t>
            </a:r>
            <a:r>
              <a:rPr lang="en-GB" b="1" dirty="0"/>
              <a:t>improve</a:t>
            </a:r>
            <a:r>
              <a:rPr lang="en-GB" dirty="0"/>
              <a:t> your work.</a:t>
            </a:r>
          </a:p>
          <a:p>
            <a:endParaRPr lang="en-GB" dirty="0"/>
          </a:p>
        </p:txBody>
      </p:sp>
      <p:pic>
        <p:nvPicPr>
          <p:cNvPr id="5" name="Picture 4">
            <a:extLst>
              <a:ext uri="{FF2B5EF4-FFF2-40B4-BE49-F238E27FC236}">
                <a16:creationId xmlns:a16="http://schemas.microsoft.com/office/drawing/2014/main" id="{76F20DF1-AC30-4500-A4A8-586A12B99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8908" y="3622096"/>
            <a:ext cx="2245092" cy="2483767"/>
          </a:xfrm>
          <a:prstGeom prst="rect">
            <a:avLst/>
          </a:prstGeom>
        </p:spPr>
      </p:pic>
    </p:spTree>
    <p:extLst>
      <p:ext uri="{BB962C8B-B14F-4D97-AF65-F5344CB8AC3E}">
        <p14:creationId xmlns:p14="http://schemas.microsoft.com/office/powerpoint/2010/main" val="4253765370"/>
      </p:ext>
    </p:extLst>
  </p:cSld>
  <p:clrMapOvr>
    <a:masterClrMapping/>
  </p:clrMapOvr>
</p:sld>
</file>

<file path=ppt/theme/theme1.xml><?xml version="1.0" encoding="utf-8"?>
<a:theme xmlns:a="http://schemas.openxmlformats.org/drawingml/2006/main" name="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template</Template>
  <TotalTime>1771</TotalTime>
  <Words>446</Words>
  <Application>Microsoft Office PowerPoint</Application>
  <PresentationFormat>On-screen Show (4:3)</PresentationFormat>
  <Paragraphs>69</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Segoe UI Emoji</vt:lpstr>
      <vt:lpstr>Symbol</vt:lpstr>
      <vt:lpstr>Times New Roman</vt:lpstr>
      <vt:lpstr>Power point template</vt:lpstr>
      <vt:lpstr>Generating Electricity</vt:lpstr>
      <vt:lpstr>PowerPoint Presentation</vt:lpstr>
      <vt:lpstr>Sources of Electrical Energy</vt:lpstr>
      <vt:lpstr>Examples of Renewable Energy Sources</vt:lpstr>
      <vt:lpstr>PowerPoint Presentation</vt:lpstr>
      <vt:lpstr>Investigating How Energy is Generated</vt:lpstr>
      <vt:lpstr>PowerPoint Presentation</vt:lpstr>
      <vt:lpstr>PowerPoint Presentation</vt:lpstr>
      <vt:lpstr>Peer Assessment</vt:lpstr>
      <vt:lpstr>Extension</vt:lpstr>
    </vt:vector>
  </TitlesOfParts>
  <Company>Attainment in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Generating electricity presentation</dc:title>
  <dc:subject>renewable and non renewable energy KS energy</dc:subject>
  <dc:creator>Attainment in Education</dc:creator>
  <cp:keywords>non renewable resources examples, biomass examples, hydro electric power generation, renewable energy projects, types of renewable energy sources, different types of renewable energy, renewable energy worksheet,solar power worksheet ,biomass worksheet, renewable and nonrenewable resources worksheet, renewable and nonrenewable resources worksheet pdf, renewable energy worksheet pdf, types of energy ks3, solar energy worksheet, renewable resources worksheet, geothermal energy worksheet pdf, renewable and non renewable energy worksheet, solar energy worksheet pdf</cp:keywords>
  <cp:lastModifiedBy>Neighbour,Marie</cp:lastModifiedBy>
  <cp:revision>186</cp:revision>
  <dcterms:created xsi:type="dcterms:W3CDTF">2011-06-16T08:08:24Z</dcterms:created>
  <dcterms:modified xsi:type="dcterms:W3CDTF">2022-02-15T08:32:58Z</dcterms:modified>
</cp:coreProperties>
</file>