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0"/>
  </p:notesMasterIdLst>
  <p:handoutMasterIdLst>
    <p:handoutMasterId r:id="rId11"/>
  </p:handoutMasterIdLst>
  <p:sldIdLst>
    <p:sldId id="256" r:id="rId2"/>
    <p:sldId id="284" r:id="rId3"/>
    <p:sldId id="278" r:id="rId4"/>
    <p:sldId id="283" r:id="rId5"/>
    <p:sldId id="277" r:id="rId6"/>
    <p:sldId id="281" r:id="rId7"/>
    <p:sldId id="280" r:id="rId8"/>
    <p:sldId id="279"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89606" autoAdjust="0"/>
  </p:normalViewPr>
  <p:slideViewPr>
    <p:cSldViewPr>
      <p:cViewPr varScale="1">
        <p:scale>
          <a:sx n="77" d="100"/>
          <a:sy n="77" d="100"/>
        </p:scale>
        <p:origin x="1618"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3" d="100"/>
          <a:sy n="73" d="100"/>
        </p:scale>
        <p:origin x="-192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itchFamily="34" charset="0"/>
              </a:defRPr>
            </a:lvl1pPr>
          </a:lstStyle>
          <a:p>
            <a:pPr>
              <a:defRPr/>
            </a:pPr>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Calibri" pitchFamily="34" charset="0"/>
              </a:defRPr>
            </a:lvl1pPr>
          </a:lstStyle>
          <a:p>
            <a:pPr>
              <a:defRPr/>
            </a:pPr>
            <a:fld id="{5220D0C0-E2E8-44A6-A4F5-15786323AF19}" type="datetimeFigureOut">
              <a:rPr lang="en-GB"/>
              <a:pPr>
                <a:defRPr/>
              </a:pPr>
              <a:t>15/02/2022</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Calibri" pitchFamily="34" charset="0"/>
              </a:defRPr>
            </a:lvl1pPr>
          </a:lstStyle>
          <a:p>
            <a:pPr>
              <a:defRPr/>
            </a:pPr>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Calibri" pitchFamily="34" charset="0"/>
              </a:defRPr>
            </a:lvl1pPr>
          </a:lstStyle>
          <a:p>
            <a:pPr>
              <a:defRPr/>
            </a:pPr>
            <a:fld id="{916092CD-B6AA-447B-BB15-50D6D04D7D9B}" type="slidenum">
              <a:rPr lang="en-GB"/>
              <a:pPr>
                <a:defRPr/>
              </a:pPr>
              <a:t>‹#›</a:t>
            </a:fld>
            <a:endParaRPr lang="en-GB" dirty="0"/>
          </a:p>
        </p:txBody>
      </p:sp>
    </p:spTree>
    <p:extLst>
      <p:ext uri="{BB962C8B-B14F-4D97-AF65-F5344CB8AC3E}">
        <p14:creationId xmlns:p14="http://schemas.microsoft.com/office/powerpoint/2010/main" val="403676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11EDA5-A6CB-4AFD-99BA-A2F965D7917C}" type="datetimeFigureOut">
              <a:rPr lang="en-GB" smtClean="0"/>
              <a:pPr/>
              <a:t>15/02/2022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474A7-B749-4504-9847-6E28E627D631}" type="slidenum">
              <a:rPr lang="en-GB" smtClean="0"/>
              <a:pPr/>
              <a:t>‹#›</a:t>
            </a:fld>
            <a:endParaRPr lang="en-GB" dirty="0"/>
          </a:p>
        </p:txBody>
      </p:sp>
    </p:spTree>
    <p:extLst>
      <p:ext uri="{BB962C8B-B14F-4D97-AF65-F5344CB8AC3E}">
        <p14:creationId xmlns:p14="http://schemas.microsoft.com/office/powerpoint/2010/main" val="711466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videos show how the Lexus Hoverboard was designed and science/technology behind it.</a:t>
            </a:r>
          </a:p>
        </p:txBody>
      </p:sp>
      <p:sp>
        <p:nvSpPr>
          <p:cNvPr id="4" name="Slide Number Placeholder 3"/>
          <p:cNvSpPr>
            <a:spLocks noGrp="1"/>
          </p:cNvSpPr>
          <p:nvPr>
            <p:ph type="sldNum" sz="quarter" idx="10"/>
          </p:nvPr>
        </p:nvSpPr>
        <p:spPr/>
        <p:txBody>
          <a:bodyPr/>
          <a:lstStyle/>
          <a:p>
            <a:fld id="{3EB474A7-B749-4504-9847-6E28E627D631}" type="slidenum">
              <a:rPr lang="en-GB" smtClean="0"/>
              <a:pPr/>
              <a:t>3</a:t>
            </a:fld>
            <a:endParaRPr lang="en-GB" dirty="0"/>
          </a:p>
        </p:txBody>
      </p:sp>
    </p:spTree>
    <p:extLst>
      <p:ext uri="{BB962C8B-B14F-4D97-AF65-F5344CB8AC3E}">
        <p14:creationId xmlns:p14="http://schemas.microsoft.com/office/powerpoint/2010/main" val="845952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 describing how the product works, encourage learners to focus on the science and technology behind this e.g. the application of magnetism.</a:t>
            </a:r>
          </a:p>
        </p:txBody>
      </p:sp>
      <p:sp>
        <p:nvSpPr>
          <p:cNvPr id="4" name="Slide Number Placeholder 3"/>
          <p:cNvSpPr>
            <a:spLocks noGrp="1"/>
          </p:cNvSpPr>
          <p:nvPr>
            <p:ph type="sldNum" sz="quarter" idx="10"/>
          </p:nvPr>
        </p:nvSpPr>
        <p:spPr/>
        <p:txBody>
          <a:bodyPr/>
          <a:lstStyle/>
          <a:p>
            <a:fld id="{3EB474A7-B749-4504-9847-6E28E627D631}" type="slidenum">
              <a:rPr lang="en-GB" smtClean="0"/>
              <a:pPr/>
              <a:t>4</a:t>
            </a:fld>
            <a:endParaRPr lang="en-GB" dirty="0"/>
          </a:p>
        </p:txBody>
      </p:sp>
    </p:spTree>
    <p:extLst>
      <p:ext uri="{BB962C8B-B14F-4D97-AF65-F5344CB8AC3E}">
        <p14:creationId xmlns:p14="http://schemas.microsoft.com/office/powerpoint/2010/main" val="2420133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Learners could use this template to present their analysis of the hoverboards that they have investigated. They could draw each product and label its main features. They could then use the prompts to explain how it works (e.g. how it achieves levitation), what it does well and what could be improved.</a:t>
            </a:r>
          </a:p>
        </p:txBody>
      </p:sp>
      <p:sp>
        <p:nvSpPr>
          <p:cNvPr id="4" name="Slide Number Placeholder 3"/>
          <p:cNvSpPr>
            <a:spLocks noGrp="1"/>
          </p:cNvSpPr>
          <p:nvPr>
            <p:ph type="sldNum" sz="quarter" idx="10"/>
          </p:nvPr>
        </p:nvSpPr>
        <p:spPr/>
        <p:txBody>
          <a:bodyPr/>
          <a:lstStyle/>
          <a:p>
            <a:fld id="{3EB474A7-B749-4504-9847-6E28E627D631}" type="slidenum">
              <a:rPr lang="en-GB" smtClean="0"/>
              <a:pPr/>
              <a:t>5</a:t>
            </a:fld>
            <a:endParaRPr lang="en-GB" dirty="0"/>
          </a:p>
        </p:txBody>
      </p:sp>
    </p:spTree>
    <p:extLst>
      <p:ext uri="{BB962C8B-B14F-4D97-AF65-F5344CB8AC3E}">
        <p14:creationId xmlns:p14="http://schemas.microsoft.com/office/powerpoint/2010/main" val="1578568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Learners could use this template to present their analysis of the hoverboards that they have investigated. They could draw each product and label its main features. They could then use the prompts to explain how it works (</a:t>
            </a:r>
            <a:r>
              <a:rPr lang="en-GB" dirty="0" err="1"/>
              <a:t>e.g</a:t>
            </a:r>
            <a:r>
              <a:rPr lang="en-GB" dirty="0"/>
              <a:t> how it achieves levitation)., what it does well and what could be improved.</a:t>
            </a:r>
          </a:p>
          <a:p>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6</a:t>
            </a:fld>
            <a:endParaRPr lang="en-GB" dirty="0"/>
          </a:p>
        </p:txBody>
      </p:sp>
    </p:spTree>
    <p:extLst>
      <p:ext uri="{BB962C8B-B14F-4D97-AF65-F5344CB8AC3E}">
        <p14:creationId xmlns:p14="http://schemas.microsoft.com/office/powerpoint/2010/main" val="3494532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85E1F6A-9C1B-4897-B291-99B5646029B7}" type="datetimeFigureOut">
              <a:rPr lang="en-GB" smtClean="0"/>
              <a:pPr>
                <a:defRPr/>
              </a:pPr>
              <a:t>15/02/2022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EACEC7E3-E7CA-477A-BC09-238997724E82}" type="slidenum">
              <a:rPr lang="en-GB" smtClean="0"/>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C115656-D04E-4FD6-97D1-5BE95AA4557C}" type="datetimeFigureOut">
              <a:rPr lang="en-GB" smtClean="0"/>
              <a:pPr>
                <a:defRPr/>
              </a:pPr>
              <a:t>15/02/2022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5F6AF75-2B68-455B-991B-570DB035188C}" type="slidenum">
              <a:rPr lang="en-GB" smtClean="0"/>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E23A44-5B8C-475C-AF5D-8332D81EA9DF}" type="datetimeFigureOut">
              <a:rPr lang="en-GB" smtClean="0"/>
              <a:pPr>
                <a:defRPr/>
              </a:pPr>
              <a:t>15/02/2022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D77144C2-226E-48C9-9934-0049E9CA30F0}" type="slidenum">
              <a:rPr lang="en-GB" smtClean="0"/>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endParaRPr lang="en-GB" dirty="0"/>
          </a:p>
        </p:txBody>
      </p:sp>
      <p:sp>
        <p:nvSpPr>
          <p:cNvPr id="3" name="Date Placeholder 3"/>
          <p:cNvSpPr>
            <a:spLocks noGrp="1"/>
          </p:cNvSpPr>
          <p:nvPr>
            <p:ph type="dt" sz="half" idx="10"/>
          </p:nvPr>
        </p:nvSpPr>
        <p:spPr/>
        <p:txBody>
          <a:bodyPr/>
          <a:lstStyle>
            <a:lvl1pPr>
              <a:defRPr/>
            </a:lvl1pPr>
          </a:lstStyle>
          <a:p>
            <a:pPr>
              <a:defRPr/>
            </a:pPr>
            <a:fld id="{54B1A87A-999D-482F-A762-C810292A0A22}" type="datetimeFigureOut">
              <a:rPr lang="en-GB"/>
              <a:pPr>
                <a:defRPr/>
              </a:pPr>
              <a:t>15/02/2022</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FB1B35FA-D2DE-448D-8BA7-2732CE9107AC}"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76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2708920"/>
            <a:ext cx="8229600" cy="34172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21AB1A9-DAE7-4268-AA1B-0FD16A409FB5}" type="datetimeFigureOut">
              <a:rPr lang="en-GB" smtClean="0"/>
              <a:pPr>
                <a:defRPr/>
              </a:pPr>
              <a:t>15/02/2022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AA525D2E-7CFC-4199-B79C-44E186A9AC5A}" type="slidenum">
              <a:rPr lang="en-GB" smtClean="0"/>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9B93B5E-E12D-47D2-8784-37E3A707C78B}" type="datetimeFigureOut">
              <a:rPr lang="en-GB" smtClean="0"/>
              <a:pPr>
                <a:defRPr/>
              </a:pPr>
              <a:t>15/02/2022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184E3313-3FAD-4588-846E-2C84758C524C}" type="slidenum">
              <a:rPr lang="en-GB" smtClean="0"/>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A52BA32-755C-4FF9-92D1-007C71BAFDCB}" type="datetimeFigureOut">
              <a:rPr lang="en-GB" smtClean="0"/>
              <a:pPr>
                <a:defRPr/>
              </a:pPr>
              <a:t>15/02/2022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3849CA0D-D0F4-4756-B8E4-767EF592A449}" type="slidenum">
              <a:rPr lang="en-GB" smtClean="0"/>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26C99FD-EF3F-4896-9EE4-3D3D19DC19E8}" type="datetimeFigureOut">
              <a:rPr lang="en-GB" smtClean="0"/>
              <a:pPr>
                <a:defRPr/>
              </a:pPr>
              <a:t>15/02/2022</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4EBCBEEE-31D1-4EEE-87E8-9E2EC7CD7AE6}"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FDDA7F5-9FC9-4D14-ACE9-B6B25BA0765F}" type="datetimeFigureOut">
              <a:rPr lang="en-GB" smtClean="0"/>
              <a:pPr>
                <a:defRPr/>
              </a:pPr>
              <a:t>15/02/2022</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1F3BA2EB-D538-44FB-BFD5-433D30A168DD}"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4E16F9F-B3B4-4216-B2BF-6A03B3465173}" type="datetimeFigureOut">
              <a:rPr lang="en-GB" smtClean="0"/>
              <a:pPr>
                <a:defRPr/>
              </a:pPr>
              <a:t>15/02/2022</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BE67EDE4-2E0B-431F-919F-1E9D2C09BE6A}" type="slidenum">
              <a:rPr lang="en-GB" smtClean="0"/>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579878C-374F-4E79-80D8-4140E5F8DDD8}" type="datetimeFigureOut">
              <a:rPr lang="en-GB" smtClean="0"/>
              <a:pPr>
                <a:defRPr/>
              </a:pPr>
              <a:t>15/02/2022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26574399-980D-4C21-9CF2-AC0543135585}" type="slidenum">
              <a:rPr lang="en-GB" smtClean="0"/>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375593C-37BF-4E38-AE5C-11BD8DEED141}" type="datetimeFigureOut">
              <a:rPr lang="en-GB" smtClean="0"/>
              <a:pPr>
                <a:defRPr/>
              </a:pPr>
              <a:t>15/02/2022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C7CF7497-6470-469C-B9DD-D4B177431565}" type="slidenum">
              <a:rPr lang="en-GB" smtClean="0"/>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20FC1B0-5E8E-4C65-9F6F-0A6B610ABE28}" type="datetimeFigureOut">
              <a:rPr lang="en-GB" smtClean="0"/>
              <a:pPr>
                <a:defRPr/>
              </a:pPr>
              <a:t>15/02/2022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28D7288-005E-4E74-B220-A66C8992F8C0}" type="slidenum">
              <a:rPr lang="en-GB" smtClean="0"/>
              <a:pPr>
                <a:defRPr/>
              </a:pPr>
              <a:t>‹#›</a:t>
            </a:fld>
            <a:endParaRPr lang="en-GB" dirty="0"/>
          </a:p>
        </p:txBody>
      </p:sp>
      <p:grpSp>
        <p:nvGrpSpPr>
          <p:cNvPr id="2" name="Group 7"/>
          <p:cNvGrpSpPr>
            <a:grpSpLocks/>
          </p:cNvGrpSpPr>
          <p:nvPr/>
        </p:nvGrpSpPr>
        <p:grpSpPr bwMode="auto">
          <a:xfrm>
            <a:off x="-7938" y="0"/>
            <a:ext cx="9159876" cy="1196975"/>
            <a:chOff x="-8626" y="0"/>
            <a:chExt cx="9161252" cy="1196752"/>
          </a:xfrm>
        </p:grpSpPr>
        <p:sp>
          <p:nvSpPr>
            <p:cNvPr id="10" name="Rectangle 9"/>
            <p:cNvSpPr/>
            <p:nvPr/>
          </p:nvSpPr>
          <p:spPr>
            <a:xfrm>
              <a:off x="-8626" y="0"/>
              <a:ext cx="9153313" cy="138087"/>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cxnSp>
          <p:nvCxnSpPr>
            <p:cNvPr id="11" name="Straight Connector 10"/>
            <p:cNvCxnSpPr/>
            <p:nvPr/>
          </p:nvCxnSpPr>
          <p:spPr>
            <a:xfrm>
              <a:off x="-8626" y="1196752"/>
              <a:ext cx="9161252"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035" name="Picture 11"/>
            <p:cNvPicPr>
              <a:picLocks noChangeAspect="1"/>
            </p:cNvPicPr>
            <p:nvPr/>
          </p:nvPicPr>
          <p:blipFill>
            <a:blip r:embed="rId14" cstate="print"/>
            <a:srcRect/>
            <a:stretch>
              <a:fillRect/>
            </a:stretch>
          </p:blipFill>
          <p:spPr bwMode="auto">
            <a:xfrm>
              <a:off x="179388" y="404664"/>
              <a:ext cx="2635002" cy="588964"/>
            </a:xfrm>
            <a:prstGeom prst="rect">
              <a:avLst/>
            </a:prstGeom>
            <a:noFill/>
            <a:ln w="9525">
              <a:noFill/>
              <a:miter lim="800000"/>
              <a:headEnd/>
              <a:tailEnd/>
            </a:ln>
          </p:spPr>
        </p:pic>
      </p:grpSp>
      <p:pic>
        <p:nvPicPr>
          <p:cNvPr id="1031" name="Picture 2"/>
          <p:cNvPicPr>
            <a:picLocks noChangeAspect="1" noChangeArrowheads="1"/>
          </p:cNvPicPr>
          <p:nvPr/>
        </p:nvPicPr>
        <p:blipFill>
          <a:blip r:embed="rId15" cstate="print"/>
          <a:srcRect/>
          <a:stretch>
            <a:fillRect/>
          </a:stretch>
        </p:blipFill>
        <p:spPr bwMode="auto">
          <a:xfrm>
            <a:off x="-17463" y="6181725"/>
            <a:ext cx="9178926" cy="673100"/>
          </a:xfrm>
          <a:prstGeom prst="rect">
            <a:avLst/>
          </a:prstGeom>
          <a:noFill/>
          <a:ln w="9525">
            <a:noFill/>
            <a:miter lim="800000"/>
            <a:headEnd/>
            <a:tailEnd/>
          </a:ln>
        </p:spPr>
      </p:pic>
      <p:pic>
        <p:nvPicPr>
          <p:cNvPr id="12" name="Picture 11"/>
          <p:cNvPicPr>
            <a:picLocks noChangeAspect="1" noChangeArrowheads="1"/>
          </p:cNvPicPr>
          <p:nvPr userDrawn="1"/>
        </p:nvPicPr>
        <p:blipFill rotWithShape="1">
          <a:blip r:embed="rId16">
            <a:extLst>
              <a:ext uri="{28A0092B-C50C-407E-A947-70E740481C1C}">
                <a14:useLocalDpi xmlns:a14="http://schemas.microsoft.com/office/drawing/2010/main" val="0"/>
              </a:ext>
            </a:extLst>
          </a:blip>
          <a:srcRect b="22"/>
          <a:stretch/>
        </p:blipFill>
        <p:spPr bwMode="auto">
          <a:xfrm>
            <a:off x="6876256" y="184911"/>
            <a:ext cx="2016224" cy="10118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24" r:id="rId12"/>
  </p:sldLayoutIdLst>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oyGlNLpQ7CQ&amp;t=2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youtube.com/watch?v=qGiGMX0t3_U&amp;t=5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611560" y="1784026"/>
            <a:ext cx="7920880" cy="1082402"/>
          </a:xfrm>
        </p:spPr>
        <p:txBody>
          <a:bodyPr/>
          <a:lstStyle/>
          <a:p>
            <a:r>
              <a:rPr lang="en-GB" sz="4800" b="1" dirty="0"/>
              <a:t>Investigating How Hoverboards Work</a:t>
            </a:r>
          </a:p>
        </p:txBody>
      </p:sp>
      <p:sp>
        <p:nvSpPr>
          <p:cNvPr id="9" name="Subtitle 2"/>
          <p:cNvSpPr>
            <a:spLocks noGrp="1"/>
          </p:cNvSpPr>
          <p:nvPr>
            <p:ph type="subTitle" idx="1"/>
          </p:nvPr>
        </p:nvSpPr>
        <p:spPr>
          <a:xfrm>
            <a:off x="1115616" y="3991573"/>
            <a:ext cx="6912768" cy="1527941"/>
          </a:xfrm>
        </p:spPr>
        <p:txBody>
          <a:bodyPr/>
          <a:lstStyle/>
          <a:p>
            <a:r>
              <a:rPr lang="en-GB" dirty="0"/>
              <a:t>Product analysis</a:t>
            </a:r>
          </a:p>
        </p:txBody>
      </p:sp>
      <p:grpSp>
        <p:nvGrpSpPr>
          <p:cNvPr id="4" name="Group 3">
            <a:extLst>
              <a:ext uri="{FF2B5EF4-FFF2-40B4-BE49-F238E27FC236}">
                <a16:creationId xmlns:a16="http://schemas.microsoft.com/office/drawing/2014/main" id="{0751050E-8164-4C24-A238-6BEA9FB29F19}"/>
              </a:ext>
            </a:extLst>
          </p:cNvPr>
          <p:cNvGrpSpPr/>
          <p:nvPr/>
        </p:nvGrpSpPr>
        <p:grpSpPr>
          <a:xfrm rot="2772610">
            <a:off x="7326760" y="3789296"/>
            <a:ext cx="927746" cy="2242451"/>
            <a:chOff x="-2500099" y="908720"/>
            <a:chExt cx="1758821" cy="5040560"/>
          </a:xfrm>
        </p:grpSpPr>
        <p:sp>
          <p:nvSpPr>
            <p:cNvPr id="5" name="Rectangle: Rounded Corners 4">
              <a:extLst>
                <a:ext uri="{FF2B5EF4-FFF2-40B4-BE49-F238E27FC236}">
                  <a16:creationId xmlns:a16="http://schemas.microsoft.com/office/drawing/2014/main" id="{D9EA46C8-84D5-47F7-8DA5-8F8F4F4464CB}"/>
                </a:ext>
              </a:extLst>
            </p:cNvPr>
            <p:cNvSpPr/>
            <p:nvPr/>
          </p:nvSpPr>
          <p:spPr>
            <a:xfrm rot="5400000">
              <a:off x="-4140967" y="2636912"/>
              <a:ext cx="5040560" cy="1584176"/>
            </a:xfrm>
            <a:prstGeom prst="roundRect">
              <a:avLst/>
            </a:prstGeom>
          </p:spPr>
          <p:style>
            <a:lnRef idx="1">
              <a:schemeClr val="accent5"/>
            </a:lnRef>
            <a:fillRef idx="3">
              <a:schemeClr val="accent5"/>
            </a:fillRef>
            <a:effectRef idx="2">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b="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6" name="Rectangle 5">
              <a:extLst>
                <a:ext uri="{FF2B5EF4-FFF2-40B4-BE49-F238E27FC236}">
                  <a16:creationId xmlns:a16="http://schemas.microsoft.com/office/drawing/2014/main" id="{B1CD083B-DBD0-4584-B413-D5256BD06A26}"/>
                </a:ext>
              </a:extLst>
            </p:cNvPr>
            <p:cNvSpPr/>
            <p:nvPr/>
          </p:nvSpPr>
          <p:spPr>
            <a:xfrm>
              <a:off x="-2500099" y="2559447"/>
              <a:ext cx="1758821" cy="1474882"/>
            </a:xfrm>
            <a:prstGeom prst="rect">
              <a:avLst/>
            </a:prstGeom>
            <a:noFill/>
          </p:spPr>
          <p:txBody>
            <a:bodyPr wrap="square" lIns="91440" tIns="45720" rIns="91440" bIns="45720">
              <a:spAutoFit/>
            </a:bodyPr>
            <a:lstStyle/>
            <a:p>
              <a:pPr algn="ctr"/>
              <a:r>
                <a:rPr lang="en-US" b="1" dirty="0">
                  <a:ln w="6600">
                    <a:solidFill>
                      <a:schemeClr val="accent2"/>
                    </a:solidFill>
                    <a:prstDash val="solid"/>
                  </a:ln>
                  <a:solidFill>
                    <a:srgbClr val="FFFFFF"/>
                  </a:solidFill>
                  <a:effectLst>
                    <a:outerShdw dist="38100" dir="2700000" algn="tl" rotWithShape="0">
                      <a:schemeClr val="accent2"/>
                    </a:outerShdw>
                  </a:effectLst>
                </a:rPr>
                <a:t>HOVER </a:t>
              </a:r>
            </a:p>
            <a:p>
              <a:pPr algn="ctr"/>
              <a:r>
                <a:rPr lang="en-US" b="1" dirty="0">
                  <a:ln w="6600">
                    <a:solidFill>
                      <a:schemeClr val="accent2"/>
                    </a:solidFill>
                    <a:prstDash val="solid"/>
                  </a:ln>
                  <a:solidFill>
                    <a:srgbClr val="FFFFFF"/>
                  </a:solidFill>
                  <a:effectLst>
                    <a:outerShdw dist="38100" dir="2700000" algn="tl" rotWithShape="0">
                      <a:schemeClr val="accent2"/>
                    </a:outerShdw>
                  </a:effectLst>
                </a:rPr>
                <a:t>BOARD</a:t>
              </a:r>
            </a:p>
          </p:txBody>
        </p:sp>
        <p:sp>
          <p:nvSpPr>
            <p:cNvPr id="7" name="Rectangle: Rounded Corners 6">
              <a:extLst>
                <a:ext uri="{FF2B5EF4-FFF2-40B4-BE49-F238E27FC236}">
                  <a16:creationId xmlns:a16="http://schemas.microsoft.com/office/drawing/2014/main" id="{3D659666-C3F4-4F18-BACA-8B38BA84FBAD}"/>
                </a:ext>
              </a:extLst>
            </p:cNvPr>
            <p:cNvSpPr/>
            <p:nvPr/>
          </p:nvSpPr>
          <p:spPr>
            <a:xfrm>
              <a:off x="-2412777" y="1724762"/>
              <a:ext cx="1584176" cy="288032"/>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43991C47-12EB-4A8F-BDA0-D6789E152473}"/>
                </a:ext>
              </a:extLst>
            </p:cNvPr>
            <p:cNvSpPr/>
            <p:nvPr/>
          </p:nvSpPr>
          <p:spPr>
            <a:xfrm>
              <a:off x="-2412777" y="4845206"/>
              <a:ext cx="1584176" cy="288032"/>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GB"/>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85A3EBA4-98FA-42AB-8D88-79694D19507B}"/>
              </a:ext>
            </a:extLst>
          </p:cNvPr>
          <p:cNvSpPr txBox="1"/>
          <p:nvPr/>
        </p:nvSpPr>
        <p:spPr>
          <a:xfrm>
            <a:off x="755576" y="1536174"/>
            <a:ext cx="7488832" cy="3046988"/>
          </a:xfrm>
          <a:prstGeom prst="rect">
            <a:avLst/>
          </a:prstGeom>
          <a:noFill/>
        </p:spPr>
        <p:txBody>
          <a:bodyPr wrap="square">
            <a:spAutoFit/>
          </a:bodyPr>
          <a:lstStyle/>
          <a:p>
            <a:pPr fontAlgn="base"/>
            <a:r>
              <a:rPr lang="en-GB" sz="1600" b="1" u="sng" dirty="0">
                <a:effectLst/>
                <a:latin typeface="Arial" panose="020B0604020202020204" pitchFamily="34" charset="0"/>
                <a:ea typeface="Times New Roman" panose="02020603050405020304" pitchFamily="18" charset="0"/>
              </a:rPr>
              <a:t>Stay safe</a:t>
            </a:r>
            <a:r>
              <a:rPr lang="en-GB" sz="1600" b="1"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ensuring that any equipment used for this activity is in good working condition</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behaving sensibly and following any safety instructions so as not to hurt or injure yourself or others </a:t>
            </a:r>
            <a:endParaRPr lang="en-GB" sz="2800" dirty="0">
              <a:effectLst/>
              <a:latin typeface="Times New Roman" panose="02020603050405020304" pitchFamily="18" charset="0"/>
              <a:ea typeface="Times New Roman" panose="02020603050405020304" pitchFamily="18" charset="0"/>
            </a:endParaRPr>
          </a:p>
          <a:p>
            <a:pPr fontAlgn="base"/>
            <a:r>
              <a:rPr lang="en-US"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 </a:t>
            </a:r>
            <a:r>
              <a:rPr lang="en-GB" sz="16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91233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0ABA7-CAD9-4AA4-A41A-BF5ECE044C9C}"/>
              </a:ext>
            </a:extLst>
          </p:cNvPr>
          <p:cNvSpPr>
            <a:spLocks noGrp="1"/>
          </p:cNvSpPr>
          <p:nvPr>
            <p:ph type="title"/>
          </p:nvPr>
        </p:nvSpPr>
        <p:spPr>
          <a:xfrm>
            <a:off x="457200" y="1196752"/>
            <a:ext cx="8229600" cy="1008112"/>
          </a:xfrm>
        </p:spPr>
        <p:txBody>
          <a:bodyPr/>
          <a:lstStyle/>
          <a:p>
            <a:r>
              <a:rPr lang="en-GB" sz="4300" b="1" dirty="0"/>
              <a:t>How the Lexus </a:t>
            </a:r>
            <a:br>
              <a:rPr lang="en-GB" sz="4300" b="1" dirty="0"/>
            </a:br>
            <a:r>
              <a:rPr lang="en-GB" sz="4300" b="1" dirty="0"/>
              <a:t>Hoverboard was designed</a:t>
            </a:r>
          </a:p>
        </p:txBody>
      </p:sp>
      <p:sp>
        <p:nvSpPr>
          <p:cNvPr id="3" name="Content Placeholder 2">
            <a:extLst>
              <a:ext uri="{FF2B5EF4-FFF2-40B4-BE49-F238E27FC236}">
                <a16:creationId xmlns:a16="http://schemas.microsoft.com/office/drawing/2014/main" id="{1DEA3579-8A7D-4384-AE25-D45FC64A57B2}"/>
              </a:ext>
            </a:extLst>
          </p:cNvPr>
          <p:cNvSpPr>
            <a:spLocks noGrp="1"/>
          </p:cNvSpPr>
          <p:nvPr>
            <p:ph idx="1"/>
          </p:nvPr>
        </p:nvSpPr>
        <p:spPr/>
        <p:txBody>
          <a:bodyPr/>
          <a:lstStyle/>
          <a:p>
            <a:pPr marL="0" indent="0">
              <a:buNone/>
            </a:pPr>
            <a:r>
              <a:rPr lang="en-GB" b="1" dirty="0"/>
              <a:t>Story behind the design:</a:t>
            </a:r>
          </a:p>
          <a:p>
            <a:r>
              <a:rPr lang="en-GB" dirty="0">
                <a:hlinkClick r:id="rId3"/>
              </a:rPr>
              <a:t>https://www.youtube.com/watch?v=oyGlNLpQ7CQ&amp;t=2s</a:t>
            </a:r>
            <a:endParaRPr lang="en-GB" dirty="0"/>
          </a:p>
          <a:p>
            <a:pPr marL="0" indent="0">
              <a:buNone/>
            </a:pPr>
            <a:r>
              <a:rPr lang="en-GB" b="1" dirty="0"/>
              <a:t>Science behind the design: </a:t>
            </a:r>
          </a:p>
          <a:p>
            <a:r>
              <a:rPr lang="en-GB" dirty="0">
                <a:hlinkClick r:id="rId4"/>
              </a:rPr>
              <a:t>https://www.youtube.com/watch?v=qGiGMX0t3_U&amp;t=5s</a:t>
            </a:r>
            <a:r>
              <a:rPr lang="en-GB" dirty="0"/>
              <a:t> </a:t>
            </a:r>
          </a:p>
        </p:txBody>
      </p:sp>
    </p:spTree>
    <p:extLst>
      <p:ext uri="{BB962C8B-B14F-4D97-AF65-F5344CB8AC3E}">
        <p14:creationId xmlns:p14="http://schemas.microsoft.com/office/powerpoint/2010/main" val="2182753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F8081-222A-4321-8BCF-E905434B646A}"/>
              </a:ext>
            </a:extLst>
          </p:cNvPr>
          <p:cNvSpPr>
            <a:spLocks noGrp="1"/>
          </p:cNvSpPr>
          <p:nvPr>
            <p:ph type="title"/>
          </p:nvPr>
        </p:nvSpPr>
        <p:spPr/>
        <p:txBody>
          <a:bodyPr/>
          <a:lstStyle/>
          <a:p>
            <a:r>
              <a:rPr lang="en-GB" b="1" dirty="0"/>
              <a:t>Investigating hoverboards</a:t>
            </a:r>
          </a:p>
        </p:txBody>
      </p:sp>
      <p:sp>
        <p:nvSpPr>
          <p:cNvPr id="3" name="Content Placeholder 2">
            <a:extLst>
              <a:ext uri="{FF2B5EF4-FFF2-40B4-BE49-F238E27FC236}">
                <a16:creationId xmlns:a16="http://schemas.microsoft.com/office/drawing/2014/main" id="{8689D42D-6D4C-4372-8C8D-F3A489EFA74D}"/>
              </a:ext>
            </a:extLst>
          </p:cNvPr>
          <p:cNvSpPr>
            <a:spLocks noGrp="1"/>
          </p:cNvSpPr>
          <p:nvPr>
            <p:ph idx="1"/>
          </p:nvPr>
        </p:nvSpPr>
        <p:spPr>
          <a:xfrm>
            <a:off x="457200" y="2204864"/>
            <a:ext cx="8229600" cy="3921299"/>
          </a:xfrm>
        </p:spPr>
        <p:txBody>
          <a:bodyPr/>
          <a:lstStyle/>
          <a:p>
            <a:r>
              <a:rPr lang="en-GB" dirty="0"/>
              <a:t>You are now going to </a:t>
            </a:r>
            <a:r>
              <a:rPr lang="en-GB" b="1" dirty="0"/>
              <a:t>analyse</a:t>
            </a:r>
            <a:r>
              <a:rPr lang="en-GB" dirty="0"/>
              <a:t> how </a:t>
            </a:r>
            <a:r>
              <a:rPr lang="en-GB" b="1" dirty="0"/>
              <a:t>two</a:t>
            </a:r>
            <a:r>
              <a:rPr lang="en-GB" dirty="0"/>
              <a:t> hoverboard designs work.  </a:t>
            </a:r>
          </a:p>
          <a:p>
            <a:r>
              <a:rPr lang="en-GB" dirty="0"/>
              <a:t>For each product, draw a </a:t>
            </a:r>
            <a:r>
              <a:rPr lang="en-GB" b="1" dirty="0"/>
              <a:t>picture</a:t>
            </a:r>
            <a:r>
              <a:rPr lang="en-GB" dirty="0"/>
              <a:t> of it and </a:t>
            </a:r>
            <a:r>
              <a:rPr lang="en-GB" b="1" dirty="0"/>
              <a:t>label </a:t>
            </a:r>
            <a:r>
              <a:rPr lang="en-GB" dirty="0"/>
              <a:t>its </a:t>
            </a:r>
            <a:r>
              <a:rPr lang="en-GB" b="1" dirty="0"/>
              <a:t>main features</a:t>
            </a:r>
            <a:r>
              <a:rPr lang="en-GB" dirty="0"/>
              <a:t>.</a:t>
            </a:r>
          </a:p>
          <a:p>
            <a:r>
              <a:rPr lang="en-GB" dirty="0"/>
              <a:t>Explain </a:t>
            </a:r>
            <a:r>
              <a:rPr lang="en-GB" b="1" dirty="0"/>
              <a:t>how</a:t>
            </a:r>
            <a:r>
              <a:rPr lang="en-GB" dirty="0"/>
              <a:t> the product works.</a:t>
            </a:r>
          </a:p>
          <a:p>
            <a:r>
              <a:rPr lang="en-GB" dirty="0"/>
              <a:t>Give at least </a:t>
            </a:r>
            <a:r>
              <a:rPr lang="en-GB" b="1" dirty="0"/>
              <a:t>one</a:t>
            </a:r>
            <a:r>
              <a:rPr lang="en-GB" dirty="0"/>
              <a:t> </a:t>
            </a:r>
            <a:r>
              <a:rPr lang="en-GB" b="1" dirty="0"/>
              <a:t>positive</a:t>
            </a:r>
            <a:r>
              <a:rPr lang="en-GB" dirty="0"/>
              <a:t> feature and </a:t>
            </a:r>
            <a:r>
              <a:rPr lang="en-GB" b="1" dirty="0"/>
              <a:t>one</a:t>
            </a:r>
            <a:r>
              <a:rPr lang="en-GB" dirty="0"/>
              <a:t> </a:t>
            </a:r>
            <a:r>
              <a:rPr lang="en-GB" b="1" dirty="0"/>
              <a:t>improvement</a:t>
            </a:r>
            <a:r>
              <a:rPr lang="en-GB" dirty="0"/>
              <a:t> that could be made.</a:t>
            </a:r>
          </a:p>
          <a:p>
            <a:endParaRPr lang="en-GB" dirty="0"/>
          </a:p>
        </p:txBody>
      </p:sp>
    </p:spTree>
    <p:extLst>
      <p:ext uri="{BB962C8B-B14F-4D97-AF65-F5344CB8AC3E}">
        <p14:creationId xmlns:p14="http://schemas.microsoft.com/office/powerpoint/2010/main" val="2012649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F1C38-DFFF-45CB-8039-71BB171C8F43}"/>
              </a:ext>
            </a:extLst>
          </p:cNvPr>
          <p:cNvSpPr txBox="1">
            <a:spLocks/>
          </p:cNvSpPr>
          <p:nvPr/>
        </p:nvSpPr>
        <p:spPr>
          <a:xfrm>
            <a:off x="467544" y="1268760"/>
            <a:ext cx="8229600" cy="114300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r>
              <a:rPr lang="en-GB" sz="2400" b="1" dirty="0"/>
              <a:t>Product analysis – Hoverboard 1</a:t>
            </a:r>
          </a:p>
        </p:txBody>
      </p:sp>
      <p:sp>
        <p:nvSpPr>
          <p:cNvPr id="3" name="Rectangle 2">
            <a:extLst>
              <a:ext uri="{FF2B5EF4-FFF2-40B4-BE49-F238E27FC236}">
                <a16:creationId xmlns:a16="http://schemas.microsoft.com/office/drawing/2014/main" id="{A3591FA7-54AE-43EA-AE4E-83191E2CA485}"/>
              </a:ext>
            </a:extLst>
          </p:cNvPr>
          <p:cNvSpPr/>
          <p:nvPr/>
        </p:nvSpPr>
        <p:spPr>
          <a:xfrm>
            <a:off x="251520" y="1844824"/>
            <a:ext cx="3384376" cy="41764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4" name="TextBox 3">
            <a:extLst>
              <a:ext uri="{FF2B5EF4-FFF2-40B4-BE49-F238E27FC236}">
                <a16:creationId xmlns:a16="http://schemas.microsoft.com/office/drawing/2014/main" id="{0C93A294-9C55-445A-846C-5510BD888842}"/>
              </a:ext>
            </a:extLst>
          </p:cNvPr>
          <p:cNvSpPr txBox="1"/>
          <p:nvPr/>
        </p:nvSpPr>
        <p:spPr>
          <a:xfrm>
            <a:off x="282552" y="1895088"/>
            <a:ext cx="3353343" cy="276999"/>
          </a:xfrm>
          <a:prstGeom prst="rect">
            <a:avLst/>
          </a:prstGeom>
          <a:noFill/>
        </p:spPr>
        <p:txBody>
          <a:bodyPr wrap="square" rtlCol="0">
            <a:spAutoFit/>
          </a:bodyPr>
          <a:lstStyle/>
          <a:p>
            <a:r>
              <a:rPr lang="en-GB" sz="1200" dirty="0"/>
              <a:t>What the product looks like and its main features:</a:t>
            </a:r>
          </a:p>
        </p:txBody>
      </p:sp>
      <p:sp>
        <p:nvSpPr>
          <p:cNvPr id="5" name="Rectangle 4">
            <a:extLst>
              <a:ext uri="{FF2B5EF4-FFF2-40B4-BE49-F238E27FC236}">
                <a16:creationId xmlns:a16="http://schemas.microsoft.com/office/drawing/2014/main" id="{2FCEFCCF-E176-4C36-B995-35C78B8FD525}"/>
              </a:ext>
            </a:extLst>
          </p:cNvPr>
          <p:cNvSpPr/>
          <p:nvPr/>
        </p:nvSpPr>
        <p:spPr>
          <a:xfrm>
            <a:off x="3851920" y="1844825"/>
            <a:ext cx="4896545" cy="41764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6" name="TextBox 5">
            <a:extLst>
              <a:ext uri="{FF2B5EF4-FFF2-40B4-BE49-F238E27FC236}">
                <a16:creationId xmlns:a16="http://schemas.microsoft.com/office/drawing/2014/main" id="{B7A3DFB8-DF9A-41AF-AD53-1135A5FF0A33}"/>
              </a:ext>
            </a:extLst>
          </p:cNvPr>
          <p:cNvSpPr txBox="1"/>
          <p:nvPr/>
        </p:nvSpPr>
        <p:spPr>
          <a:xfrm>
            <a:off x="3851920" y="1886534"/>
            <a:ext cx="4824536" cy="3970318"/>
          </a:xfrm>
          <a:prstGeom prst="rect">
            <a:avLst/>
          </a:prstGeom>
          <a:noFill/>
        </p:spPr>
        <p:txBody>
          <a:bodyPr wrap="square" rtlCol="0">
            <a:spAutoFit/>
          </a:bodyPr>
          <a:lstStyle/>
          <a:p>
            <a:r>
              <a:rPr lang="en-GB" sz="1200" dirty="0"/>
              <a:t>How does the product work?</a:t>
            </a:r>
          </a:p>
          <a:p>
            <a:endParaRPr lang="en-GB" sz="1200" dirty="0"/>
          </a:p>
          <a:p>
            <a:r>
              <a:rPr lang="en-GB" sz="1200" dirty="0"/>
              <a:t>____________________________________________________________</a:t>
            </a:r>
          </a:p>
          <a:p>
            <a:endParaRPr lang="en-GB" sz="1200" dirty="0"/>
          </a:p>
          <a:p>
            <a:r>
              <a:rPr lang="en-GB" sz="1200" dirty="0"/>
              <a:t>____________________________________________________________</a:t>
            </a:r>
          </a:p>
          <a:p>
            <a:endParaRPr lang="en-GB" sz="1200" dirty="0"/>
          </a:p>
          <a:p>
            <a:r>
              <a:rPr lang="en-GB" sz="1200" dirty="0"/>
              <a:t>____________________________________________________________</a:t>
            </a:r>
          </a:p>
          <a:p>
            <a:endParaRPr lang="en-GB" sz="1200" dirty="0"/>
          </a:p>
          <a:p>
            <a:r>
              <a:rPr lang="en-GB" sz="1200" dirty="0"/>
              <a:t>____________________________________________________________</a:t>
            </a:r>
          </a:p>
          <a:p>
            <a:endParaRPr lang="en-GB" sz="1200" dirty="0"/>
          </a:p>
          <a:p>
            <a:r>
              <a:rPr lang="en-GB" sz="1200" dirty="0"/>
              <a:t>What has been done well?</a:t>
            </a:r>
          </a:p>
          <a:p>
            <a:endParaRPr lang="en-GB" sz="1200" dirty="0"/>
          </a:p>
          <a:p>
            <a:r>
              <a:rPr lang="en-GB" sz="1200" dirty="0"/>
              <a:t>____________________________________________________________</a:t>
            </a:r>
          </a:p>
          <a:p>
            <a:endParaRPr lang="en-GB" sz="1200" dirty="0"/>
          </a:p>
          <a:p>
            <a:r>
              <a:rPr lang="en-GB" sz="1200" dirty="0"/>
              <a:t>____________________________________________________________</a:t>
            </a:r>
          </a:p>
          <a:p>
            <a:endParaRPr lang="en-GB" sz="1200" dirty="0"/>
          </a:p>
          <a:p>
            <a:r>
              <a:rPr lang="en-GB" sz="1200" dirty="0"/>
              <a:t>What could be improved?</a:t>
            </a:r>
          </a:p>
          <a:p>
            <a:endParaRPr lang="en-GB" sz="1200" dirty="0"/>
          </a:p>
          <a:p>
            <a:r>
              <a:rPr lang="en-GB" sz="1200" dirty="0"/>
              <a:t>____________________________________________________________</a:t>
            </a:r>
          </a:p>
          <a:p>
            <a:endParaRPr lang="en-GB" sz="1200" dirty="0"/>
          </a:p>
          <a:p>
            <a:r>
              <a:rPr lang="en-GB" sz="1200" dirty="0"/>
              <a:t>____________________________________________________________</a:t>
            </a:r>
          </a:p>
        </p:txBody>
      </p:sp>
    </p:spTree>
    <p:extLst>
      <p:ext uri="{BB962C8B-B14F-4D97-AF65-F5344CB8AC3E}">
        <p14:creationId xmlns:p14="http://schemas.microsoft.com/office/powerpoint/2010/main" val="3700351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6A429-9895-4256-8737-D73C8C07B95C}"/>
              </a:ext>
            </a:extLst>
          </p:cNvPr>
          <p:cNvSpPr txBox="1">
            <a:spLocks/>
          </p:cNvSpPr>
          <p:nvPr/>
        </p:nvSpPr>
        <p:spPr>
          <a:xfrm>
            <a:off x="467544" y="1268760"/>
            <a:ext cx="8229600" cy="114300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r>
              <a:rPr lang="en-GB" sz="2400" b="1" dirty="0"/>
              <a:t>Product analysis – Hoverboard 2</a:t>
            </a:r>
          </a:p>
        </p:txBody>
      </p:sp>
      <p:sp>
        <p:nvSpPr>
          <p:cNvPr id="3" name="Rectangle 2">
            <a:extLst>
              <a:ext uri="{FF2B5EF4-FFF2-40B4-BE49-F238E27FC236}">
                <a16:creationId xmlns:a16="http://schemas.microsoft.com/office/drawing/2014/main" id="{27232946-D1D4-4355-840E-84CD9ABD3CED}"/>
              </a:ext>
            </a:extLst>
          </p:cNvPr>
          <p:cNvSpPr/>
          <p:nvPr/>
        </p:nvSpPr>
        <p:spPr>
          <a:xfrm>
            <a:off x="251520" y="1844824"/>
            <a:ext cx="3384376" cy="41764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4" name="TextBox 3">
            <a:extLst>
              <a:ext uri="{FF2B5EF4-FFF2-40B4-BE49-F238E27FC236}">
                <a16:creationId xmlns:a16="http://schemas.microsoft.com/office/drawing/2014/main" id="{EC94E17F-8BD0-4672-8D62-72D5AAB2622D}"/>
              </a:ext>
            </a:extLst>
          </p:cNvPr>
          <p:cNvSpPr txBox="1"/>
          <p:nvPr/>
        </p:nvSpPr>
        <p:spPr>
          <a:xfrm>
            <a:off x="282552" y="1895088"/>
            <a:ext cx="3353343" cy="276999"/>
          </a:xfrm>
          <a:prstGeom prst="rect">
            <a:avLst/>
          </a:prstGeom>
          <a:noFill/>
        </p:spPr>
        <p:txBody>
          <a:bodyPr wrap="square" rtlCol="0">
            <a:spAutoFit/>
          </a:bodyPr>
          <a:lstStyle/>
          <a:p>
            <a:r>
              <a:rPr lang="en-GB" sz="1200" dirty="0"/>
              <a:t>What the product looks like and its main features:</a:t>
            </a:r>
          </a:p>
        </p:txBody>
      </p:sp>
      <p:sp>
        <p:nvSpPr>
          <p:cNvPr id="5" name="Rectangle 4">
            <a:extLst>
              <a:ext uri="{FF2B5EF4-FFF2-40B4-BE49-F238E27FC236}">
                <a16:creationId xmlns:a16="http://schemas.microsoft.com/office/drawing/2014/main" id="{31C8CABE-7395-49B4-821C-C400A4BCEA9B}"/>
              </a:ext>
            </a:extLst>
          </p:cNvPr>
          <p:cNvSpPr/>
          <p:nvPr/>
        </p:nvSpPr>
        <p:spPr>
          <a:xfrm>
            <a:off x="3851920" y="1844825"/>
            <a:ext cx="4896545" cy="41764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6" name="TextBox 5">
            <a:extLst>
              <a:ext uri="{FF2B5EF4-FFF2-40B4-BE49-F238E27FC236}">
                <a16:creationId xmlns:a16="http://schemas.microsoft.com/office/drawing/2014/main" id="{75B39E2C-97C4-4629-A65C-FC37A0B414E3}"/>
              </a:ext>
            </a:extLst>
          </p:cNvPr>
          <p:cNvSpPr txBox="1"/>
          <p:nvPr/>
        </p:nvSpPr>
        <p:spPr>
          <a:xfrm>
            <a:off x="3851920" y="1886534"/>
            <a:ext cx="4824536" cy="3970318"/>
          </a:xfrm>
          <a:prstGeom prst="rect">
            <a:avLst/>
          </a:prstGeom>
          <a:noFill/>
        </p:spPr>
        <p:txBody>
          <a:bodyPr wrap="square" rtlCol="0">
            <a:spAutoFit/>
          </a:bodyPr>
          <a:lstStyle/>
          <a:p>
            <a:r>
              <a:rPr lang="en-GB" sz="1200" dirty="0"/>
              <a:t>How does the product work?</a:t>
            </a:r>
          </a:p>
          <a:p>
            <a:endParaRPr lang="en-GB" sz="1200" dirty="0"/>
          </a:p>
          <a:p>
            <a:r>
              <a:rPr lang="en-GB" sz="1200" dirty="0"/>
              <a:t>____________________________________________________________</a:t>
            </a:r>
          </a:p>
          <a:p>
            <a:endParaRPr lang="en-GB" sz="1200" dirty="0"/>
          </a:p>
          <a:p>
            <a:r>
              <a:rPr lang="en-GB" sz="1200" dirty="0"/>
              <a:t>____________________________________________________________</a:t>
            </a:r>
          </a:p>
          <a:p>
            <a:endParaRPr lang="en-GB" sz="1200" dirty="0"/>
          </a:p>
          <a:p>
            <a:r>
              <a:rPr lang="en-GB" sz="1200" dirty="0"/>
              <a:t>____________________________________________________________</a:t>
            </a:r>
          </a:p>
          <a:p>
            <a:endParaRPr lang="en-GB" sz="1200" dirty="0"/>
          </a:p>
          <a:p>
            <a:r>
              <a:rPr lang="en-GB" sz="1200" dirty="0"/>
              <a:t>____________________________________________________________</a:t>
            </a:r>
          </a:p>
          <a:p>
            <a:endParaRPr lang="en-GB" sz="1200" dirty="0"/>
          </a:p>
          <a:p>
            <a:r>
              <a:rPr lang="en-GB" sz="1200" dirty="0"/>
              <a:t>What has been done well?</a:t>
            </a:r>
          </a:p>
          <a:p>
            <a:endParaRPr lang="en-GB" sz="1200" dirty="0"/>
          </a:p>
          <a:p>
            <a:r>
              <a:rPr lang="en-GB" sz="1200" dirty="0"/>
              <a:t>____________________________________________________________</a:t>
            </a:r>
          </a:p>
          <a:p>
            <a:endParaRPr lang="en-GB" sz="1200" dirty="0"/>
          </a:p>
          <a:p>
            <a:r>
              <a:rPr lang="en-GB" sz="1200" dirty="0"/>
              <a:t>____________________________________________________________</a:t>
            </a:r>
          </a:p>
          <a:p>
            <a:endParaRPr lang="en-GB" sz="1200" dirty="0"/>
          </a:p>
          <a:p>
            <a:r>
              <a:rPr lang="en-GB" sz="1200" dirty="0"/>
              <a:t>What could be improved?</a:t>
            </a:r>
          </a:p>
          <a:p>
            <a:endParaRPr lang="en-GB" sz="1200" dirty="0"/>
          </a:p>
          <a:p>
            <a:r>
              <a:rPr lang="en-GB" sz="1200" dirty="0"/>
              <a:t>____________________________________________________________</a:t>
            </a:r>
          </a:p>
          <a:p>
            <a:endParaRPr lang="en-GB" sz="1200" dirty="0"/>
          </a:p>
          <a:p>
            <a:r>
              <a:rPr lang="en-GB" sz="1200" dirty="0"/>
              <a:t>____________________________________________________________</a:t>
            </a:r>
          </a:p>
        </p:txBody>
      </p:sp>
    </p:spTree>
    <p:extLst>
      <p:ext uri="{BB962C8B-B14F-4D97-AF65-F5344CB8AC3E}">
        <p14:creationId xmlns:p14="http://schemas.microsoft.com/office/powerpoint/2010/main" val="2560584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D359C-3F78-4010-9127-6E4299028025}"/>
              </a:ext>
            </a:extLst>
          </p:cNvPr>
          <p:cNvSpPr>
            <a:spLocks noGrp="1"/>
          </p:cNvSpPr>
          <p:nvPr>
            <p:ph type="title"/>
          </p:nvPr>
        </p:nvSpPr>
        <p:spPr>
          <a:xfrm>
            <a:off x="457200" y="1484784"/>
            <a:ext cx="8229600" cy="998984"/>
          </a:xfrm>
        </p:spPr>
        <p:txBody>
          <a:bodyPr/>
          <a:lstStyle/>
          <a:p>
            <a:r>
              <a:rPr lang="en-GB" b="1" dirty="0"/>
              <a:t>Design comparison</a:t>
            </a:r>
          </a:p>
        </p:txBody>
      </p:sp>
      <p:pic>
        <p:nvPicPr>
          <p:cNvPr id="1026" name="Picture 2" descr="Download, Successful, Tick, Expert, Internet, Person">
            <a:extLst>
              <a:ext uri="{FF2B5EF4-FFF2-40B4-BE49-F238E27FC236}">
                <a16:creationId xmlns:a16="http://schemas.microsoft.com/office/drawing/2014/main" id="{B581A11E-A91C-4787-812D-6E4AB6EB10B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8144" y="2579262"/>
            <a:ext cx="2669468" cy="266946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9FDB582C-56AF-4290-81F0-5EB697CF36C1}"/>
              </a:ext>
            </a:extLst>
          </p:cNvPr>
          <p:cNvSpPr>
            <a:spLocks noGrp="1"/>
          </p:cNvSpPr>
          <p:nvPr>
            <p:ph idx="1"/>
          </p:nvPr>
        </p:nvSpPr>
        <p:spPr>
          <a:xfrm>
            <a:off x="457200" y="2564904"/>
            <a:ext cx="5410944" cy="3561259"/>
          </a:xfrm>
        </p:spPr>
        <p:txBody>
          <a:bodyPr/>
          <a:lstStyle/>
          <a:p>
            <a:r>
              <a:rPr lang="en-GB" b="1" dirty="0"/>
              <a:t>Compare </a:t>
            </a:r>
            <a:r>
              <a:rPr lang="en-GB" dirty="0"/>
              <a:t>the two hoverboards that you have analysed. </a:t>
            </a:r>
          </a:p>
          <a:p>
            <a:r>
              <a:rPr lang="en-GB" dirty="0"/>
              <a:t>Which do you think is the </a:t>
            </a:r>
            <a:r>
              <a:rPr lang="en-GB" b="1" dirty="0"/>
              <a:t>best design</a:t>
            </a:r>
            <a:r>
              <a:rPr lang="en-GB" dirty="0"/>
              <a:t> and </a:t>
            </a:r>
            <a:r>
              <a:rPr lang="en-GB" b="1" dirty="0"/>
              <a:t>why?</a:t>
            </a:r>
          </a:p>
        </p:txBody>
      </p:sp>
    </p:spTree>
    <p:extLst>
      <p:ext uri="{BB962C8B-B14F-4D97-AF65-F5344CB8AC3E}">
        <p14:creationId xmlns:p14="http://schemas.microsoft.com/office/powerpoint/2010/main" val="3429730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055A0-E8B5-4F38-BCC2-EF416559A386}"/>
              </a:ext>
            </a:extLst>
          </p:cNvPr>
          <p:cNvSpPr>
            <a:spLocks noGrp="1"/>
          </p:cNvSpPr>
          <p:nvPr>
            <p:ph type="title"/>
          </p:nvPr>
        </p:nvSpPr>
        <p:spPr/>
        <p:txBody>
          <a:bodyPr/>
          <a:lstStyle/>
          <a:p>
            <a:r>
              <a:rPr lang="en-GB" b="1" dirty="0"/>
              <a:t>Extension</a:t>
            </a:r>
          </a:p>
        </p:txBody>
      </p:sp>
      <p:sp>
        <p:nvSpPr>
          <p:cNvPr id="3" name="Content Placeholder 2">
            <a:extLst>
              <a:ext uri="{FF2B5EF4-FFF2-40B4-BE49-F238E27FC236}">
                <a16:creationId xmlns:a16="http://schemas.microsoft.com/office/drawing/2014/main" id="{34BDB447-0537-45AB-BC48-BC8A4DE99470}"/>
              </a:ext>
            </a:extLst>
          </p:cNvPr>
          <p:cNvSpPr>
            <a:spLocks noGrp="1"/>
          </p:cNvSpPr>
          <p:nvPr>
            <p:ph idx="1"/>
          </p:nvPr>
        </p:nvSpPr>
        <p:spPr/>
        <p:txBody>
          <a:bodyPr/>
          <a:lstStyle/>
          <a:p>
            <a:r>
              <a:rPr lang="en-GB" dirty="0"/>
              <a:t>Make a list of the </a:t>
            </a:r>
            <a:r>
              <a:rPr lang="en-GB" b="1" dirty="0"/>
              <a:t>features</a:t>
            </a:r>
            <a:r>
              <a:rPr lang="en-GB" dirty="0"/>
              <a:t> that you have seen that you would carry forward into your </a:t>
            </a:r>
            <a:r>
              <a:rPr lang="en-GB" b="1" dirty="0"/>
              <a:t>own hoverboard design.</a:t>
            </a:r>
          </a:p>
          <a:p>
            <a:r>
              <a:rPr lang="en-GB" dirty="0"/>
              <a:t>Explain in detail </a:t>
            </a:r>
            <a:r>
              <a:rPr lang="en-GB" b="1" dirty="0"/>
              <a:t>why</a:t>
            </a:r>
            <a:r>
              <a:rPr lang="en-GB" dirty="0"/>
              <a:t> you have chosen these features.</a:t>
            </a:r>
          </a:p>
        </p:txBody>
      </p:sp>
      <p:pic>
        <p:nvPicPr>
          <p:cNvPr id="5" name="Picture 2" descr="Pencil, Green, Writing Tools, School Supplies">
            <a:extLst>
              <a:ext uri="{FF2B5EF4-FFF2-40B4-BE49-F238E27FC236}">
                <a16:creationId xmlns:a16="http://schemas.microsoft.com/office/drawing/2014/main" id="{B6F75B81-3A34-4584-AAE0-24E40863116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798291">
            <a:off x="7023668" y="1351060"/>
            <a:ext cx="1145534" cy="1414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209636"/>
      </p:ext>
    </p:extLst>
  </p:cSld>
  <p:clrMapOvr>
    <a:masterClrMapping/>
  </p:clrMapOvr>
</p:sld>
</file>

<file path=ppt/theme/theme1.xml><?xml version="1.0" encoding="utf-8"?>
<a:theme xmlns:a="http://schemas.openxmlformats.org/drawingml/2006/main" name="Power 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 point template</Template>
  <TotalTime>3150</TotalTime>
  <Words>524</Words>
  <Application>Microsoft Office PowerPoint</Application>
  <PresentationFormat>On-screen Show (4:3)</PresentationFormat>
  <Paragraphs>81</Paragraphs>
  <Slides>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Segoe UI Emoji</vt:lpstr>
      <vt:lpstr>Symbol</vt:lpstr>
      <vt:lpstr>Times New Roman</vt:lpstr>
      <vt:lpstr>Power point template</vt:lpstr>
      <vt:lpstr>Investigating How Hoverboards Work</vt:lpstr>
      <vt:lpstr>PowerPoint Presentation</vt:lpstr>
      <vt:lpstr>How the Lexus  Hoverboard was designed</vt:lpstr>
      <vt:lpstr>Investigating hoverboards</vt:lpstr>
      <vt:lpstr>PowerPoint Presentation</vt:lpstr>
      <vt:lpstr>PowerPoint Presentation</vt:lpstr>
      <vt:lpstr>Design comparison</vt:lpstr>
      <vt:lpstr>Extension</vt:lpstr>
    </vt:vector>
  </TitlesOfParts>
  <Company>Attainment in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does a hoverboard work Presentation</dc:title>
  <dc:subject>KS3 magnetism</dc:subject>
  <dc:creator>Attainment in Education</dc:creator>
  <cp:keywords>KS4 DT, product design lesson, KS4 magnetism, magnetic fields resource, magnetic fields lesson plan, DT magnet lesson plan, magnetism teaching resource, secondary magnetism lesson,</cp:keywords>
  <cp:lastModifiedBy>Neighbour,Marie</cp:lastModifiedBy>
  <cp:revision>301</cp:revision>
  <dcterms:created xsi:type="dcterms:W3CDTF">2011-06-16T08:08:24Z</dcterms:created>
  <dcterms:modified xsi:type="dcterms:W3CDTF">2022-02-15T09:00:59Z</dcterms:modified>
</cp:coreProperties>
</file>