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94714"/>
  </p:normalViewPr>
  <p:slideViewPr>
    <p:cSldViewPr snapToGrid="0" snapToObjects="1">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2/14/2022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84247D-86E9-47C0-9C7B-0E3E0A6AC6F0}"/>
              </a:ext>
            </a:extLst>
          </p:cNvPr>
          <p:cNvSpPr txBox="1">
            <a:spLocks noChangeArrowheads="1"/>
          </p:cNvSpPr>
          <p:nvPr/>
        </p:nvSpPr>
        <p:spPr bwMode="auto">
          <a:xfrm>
            <a:off x="395288" y="1557338"/>
            <a:ext cx="8353425"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400" b="1" dirty="0">
                <a:solidFill>
                  <a:srgbClr val="0093D3"/>
                </a:solidFill>
                <a:latin typeface="Arial" panose="020B0604020202020204" pitchFamily="34" charset="0"/>
              </a:rPr>
              <a:t>Building a Simple Electric Motor</a:t>
            </a:r>
          </a:p>
        </p:txBody>
      </p:sp>
      <p:pic>
        <p:nvPicPr>
          <p:cNvPr id="3" name="Picture 3">
            <a:extLst>
              <a:ext uri="{FF2B5EF4-FFF2-40B4-BE49-F238E27FC236}">
                <a16:creationId xmlns:a16="http://schemas.microsoft.com/office/drawing/2014/main" id="{8166431B-9BFA-4738-8E08-E8B20B5B89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444750"/>
            <a:ext cx="3671888" cy="336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4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0EDB96-69B9-49A1-BDCB-24E67B4D5DF9}"/>
              </a:ext>
            </a:extLst>
          </p:cNvPr>
          <p:cNvSpPr txBox="1"/>
          <p:nvPr/>
        </p:nvSpPr>
        <p:spPr>
          <a:xfrm>
            <a:off x="899592" y="1536174"/>
            <a:ext cx="7344816" cy="3293209"/>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8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A35053C-417F-4934-9916-EA40F88EBD20}"/>
              </a:ext>
            </a:extLst>
          </p:cNvPr>
          <p:cNvSpPr txBox="1">
            <a:spLocks noChangeArrowheads="1"/>
          </p:cNvSpPr>
          <p:nvPr/>
        </p:nvSpPr>
        <p:spPr bwMode="auto">
          <a:xfrm>
            <a:off x="250825" y="1489075"/>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a:t>Step 1: Wind the Field Coil</a:t>
            </a:r>
          </a:p>
        </p:txBody>
      </p:sp>
      <p:sp>
        <p:nvSpPr>
          <p:cNvPr id="5" name="TextBox 49">
            <a:extLst>
              <a:ext uri="{FF2B5EF4-FFF2-40B4-BE49-F238E27FC236}">
                <a16:creationId xmlns:a16="http://schemas.microsoft.com/office/drawing/2014/main" id="{79C25062-F100-4359-A7DF-F0DDA738AEA1}"/>
              </a:ext>
            </a:extLst>
          </p:cNvPr>
          <p:cNvSpPr txBox="1">
            <a:spLocks noChangeArrowheads="1"/>
          </p:cNvSpPr>
          <p:nvPr/>
        </p:nvSpPr>
        <p:spPr bwMode="auto">
          <a:xfrm>
            <a:off x="250825" y="2268538"/>
            <a:ext cx="850106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en-US" sz="2400" dirty="0"/>
              <a:t>Cut about 800-900 mm of varnished copper wire.</a:t>
            </a:r>
          </a:p>
          <a:p>
            <a:pPr eaLnBrk="1" hangingPunct="1">
              <a:spcBef>
                <a:spcPct val="0"/>
              </a:spcBef>
              <a:buFont typeface="+mj-lt"/>
              <a:buAutoNum type="arabicPeriod"/>
              <a:defRPr/>
            </a:pPr>
            <a:r>
              <a:rPr lang="en-GB" altLang="en-US" sz="2400" dirty="0"/>
              <a:t>Wind this around the black plastic tube 10 times, then push it off the tube.</a:t>
            </a:r>
          </a:p>
          <a:p>
            <a:pPr marL="0" indent="0" eaLnBrk="1" hangingPunct="1">
              <a:spcBef>
                <a:spcPct val="0"/>
              </a:spcBef>
              <a:buFont typeface="Arial" panose="020B0604020202020204" pitchFamily="34" charset="0"/>
              <a:buNone/>
              <a:defRPr/>
            </a:pPr>
            <a:endParaRPr lang="en-GB" altLang="en-US" sz="2400" dirty="0"/>
          </a:p>
        </p:txBody>
      </p:sp>
      <p:grpSp>
        <p:nvGrpSpPr>
          <p:cNvPr id="6" name="Group 3">
            <a:extLst>
              <a:ext uri="{FF2B5EF4-FFF2-40B4-BE49-F238E27FC236}">
                <a16:creationId xmlns:a16="http://schemas.microsoft.com/office/drawing/2014/main" id="{8DF246BB-A135-4E70-AC92-D221918772F4}"/>
              </a:ext>
            </a:extLst>
          </p:cNvPr>
          <p:cNvGrpSpPr>
            <a:grpSpLocks/>
          </p:cNvGrpSpPr>
          <p:nvPr/>
        </p:nvGrpSpPr>
        <p:grpSpPr bwMode="auto">
          <a:xfrm>
            <a:off x="5838825" y="3621088"/>
            <a:ext cx="1873250" cy="1657350"/>
            <a:chOff x="5839320" y="3621629"/>
            <a:chExt cx="1872206" cy="1656184"/>
          </a:xfrm>
        </p:grpSpPr>
        <p:sp>
          <p:nvSpPr>
            <p:cNvPr id="7" name="Oval 6">
              <a:extLst>
                <a:ext uri="{FF2B5EF4-FFF2-40B4-BE49-F238E27FC236}">
                  <a16:creationId xmlns:a16="http://schemas.microsoft.com/office/drawing/2014/main" id="{F4AB199C-C982-4474-8178-444CC0264A35}"/>
                </a:ext>
              </a:extLst>
            </p:cNvPr>
            <p:cNvSpPr/>
            <p:nvPr/>
          </p:nvSpPr>
          <p:spPr>
            <a:xfrm>
              <a:off x="6029714" y="3734262"/>
              <a:ext cx="1491418" cy="1430918"/>
            </a:xfrm>
            <a:prstGeom prst="ellipse">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Oval 7">
              <a:extLst>
                <a:ext uri="{FF2B5EF4-FFF2-40B4-BE49-F238E27FC236}">
                  <a16:creationId xmlns:a16="http://schemas.microsoft.com/office/drawing/2014/main" id="{099E487C-54DE-4308-AA74-4F3662145A62}"/>
                </a:ext>
              </a:extLst>
            </p:cNvPr>
            <p:cNvSpPr/>
            <p:nvPr/>
          </p:nvSpPr>
          <p:spPr>
            <a:xfrm>
              <a:off x="5839320" y="3621629"/>
              <a:ext cx="1872206" cy="1656184"/>
            </a:xfrm>
            <a:prstGeom prst="ellipse">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9" name="Oval 8">
              <a:extLst>
                <a:ext uri="{FF2B5EF4-FFF2-40B4-BE49-F238E27FC236}">
                  <a16:creationId xmlns:a16="http://schemas.microsoft.com/office/drawing/2014/main" id="{7D88204C-8A87-41F3-ADF8-4B4D4CEC4B1B}"/>
                </a:ext>
              </a:extLst>
            </p:cNvPr>
            <p:cNvSpPr/>
            <p:nvPr/>
          </p:nvSpPr>
          <p:spPr>
            <a:xfrm>
              <a:off x="5974183" y="3662875"/>
              <a:ext cx="1643733" cy="1584796"/>
            </a:xfrm>
            <a:prstGeom prst="ellipse">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0" name="Oval 9">
              <a:extLst>
                <a:ext uri="{FF2B5EF4-FFF2-40B4-BE49-F238E27FC236}">
                  <a16:creationId xmlns:a16="http://schemas.microsoft.com/office/drawing/2014/main" id="{F7E71ABC-1306-45C5-95B6-AFC267F194CA}"/>
                </a:ext>
              </a:extLst>
            </p:cNvPr>
            <p:cNvSpPr/>
            <p:nvPr/>
          </p:nvSpPr>
          <p:spPr>
            <a:xfrm>
              <a:off x="5924997" y="3704121"/>
              <a:ext cx="1643733" cy="1486441"/>
            </a:xfrm>
            <a:prstGeom prst="ellipse">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1" name="Oval 10">
              <a:extLst>
                <a:ext uri="{FF2B5EF4-FFF2-40B4-BE49-F238E27FC236}">
                  <a16:creationId xmlns:a16="http://schemas.microsoft.com/office/drawing/2014/main" id="{5D44B493-CE52-4673-BB0D-FFACD25C9257}"/>
                </a:ext>
              </a:extLst>
            </p:cNvPr>
            <p:cNvSpPr/>
            <p:nvPr/>
          </p:nvSpPr>
          <p:spPr>
            <a:xfrm>
              <a:off x="5871052" y="3670806"/>
              <a:ext cx="1751623" cy="1537206"/>
            </a:xfrm>
            <a:prstGeom prst="ellipse">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2" name="Oval 11">
              <a:extLst>
                <a:ext uri="{FF2B5EF4-FFF2-40B4-BE49-F238E27FC236}">
                  <a16:creationId xmlns:a16="http://schemas.microsoft.com/office/drawing/2014/main" id="{01E991E7-FB44-404F-8C57-E893F0C260E2}"/>
                </a:ext>
              </a:extLst>
            </p:cNvPr>
            <p:cNvSpPr/>
            <p:nvPr/>
          </p:nvSpPr>
          <p:spPr>
            <a:xfrm>
              <a:off x="5893265" y="3647011"/>
              <a:ext cx="1769077" cy="1584796"/>
            </a:xfrm>
            <a:prstGeom prst="ellipse">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grpSp>
      <p:cxnSp>
        <p:nvCxnSpPr>
          <p:cNvPr id="13" name="Straight Connector 12">
            <a:extLst>
              <a:ext uri="{FF2B5EF4-FFF2-40B4-BE49-F238E27FC236}">
                <a16:creationId xmlns:a16="http://schemas.microsoft.com/office/drawing/2014/main" id="{5F09EA92-0CCB-4C7A-9F08-4C2BCE9C6660}"/>
              </a:ext>
            </a:extLst>
          </p:cNvPr>
          <p:cNvCxnSpPr>
            <a:cxnSpLocks/>
            <a:stCxn id="7" idx="2"/>
          </p:cNvCxnSpPr>
          <p:nvPr/>
        </p:nvCxnSpPr>
        <p:spPr>
          <a:xfrm flipH="1" flipV="1">
            <a:off x="4572000" y="4440238"/>
            <a:ext cx="1457325" cy="9525"/>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A85FDE14-F553-4462-BBC3-F879E96863DC}"/>
              </a:ext>
            </a:extLst>
          </p:cNvPr>
          <p:cNvCxnSpPr/>
          <p:nvPr/>
        </p:nvCxnSpPr>
        <p:spPr>
          <a:xfrm flipH="1" flipV="1">
            <a:off x="7515225" y="4475163"/>
            <a:ext cx="1458913" cy="11112"/>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46D41CE-B625-4318-BD17-1E77039A6D61}"/>
              </a:ext>
            </a:extLst>
          </p:cNvPr>
          <p:cNvCxnSpPr>
            <a:cxnSpLocks/>
          </p:cNvCxnSpPr>
          <p:nvPr/>
        </p:nvCxnSpPr>
        <p:spPr>
          <a:xfrm flipH="1">
            <a:off x="5838825" y="4435475"/>
            <a:ext cx="190500"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331DB4E-C7B0-4B45-ACDE-D35C52493282}"/>
              </a:ext>
            </a:extLst>
          </p:cNvPr>
          <p:cNvCxnSpPr>
            <a:cxnSpLocks/>
          </p:cNvCxnSpPr>
          <p:nvPr/>
        </p:nvCxnSpPr>
        <p:spPr>
          <a:xfrm flipH="1">
            <a:off x="5837238" y="4462463"/>
            <a:ext cx="190500"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7A1C226-659D-4431-AC14-1FB219251985}"/>
              </a:ext>
            </a:extLst>
          </p:cNvPr>
          <p:cNvCxnSpPr>
            <a:cxnSpLocks/>
          </p:cNvCxnSpPr>
          <p:nvPr/>
        </p:nvCxnSpPr>
        <p:spPr>
          <a:xfrm flipH="1">
            <a:off x="7521575" y="4460875"/>
            <a:ext cx="190500"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BEECAB1-85F4-43FB-B86E-EEEB024C5717}"/>
              </a:ext>
            </a:extLst>
          </p:cNvPr>
          <p:cNvCxnSpPr>
            <a:cxnSpLocks/>
          </p:cNvCxnSpPr>
          <p:nvPr/>
        </p:nvCxnSpPr>
        <p:spPr>
          <a:xfrm flipH="1">
            <a:off x="7521575" y="4494213"/>
            <a:ext cx="190500"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TextBox 49">
            <a:extLst>
              <a:ext uri="{FF2B5EF4-FFF2-40B4-BE49-F238E27FC236}">
                <a16:creationId xmlns:a16="http://schemas.microsoft.com/office/drawing/2014/main" id="{2F00A69F-631D-48E4-A2D0-3F6E5F80170A}"/>
              </a:ext>
            </a:extLst>
          </p:cNvPr>
          <p:cNvSpPr txBox="1">
            <a:spLocks noChangeArrowheads="1"/>
          </p:cNvSpPr>
          <p:nvPr/>
        </p:nvSpPr>
        <p:spPr bwMode="auto">
          <a:xfrm>
            <a:off x="8001000" y="4000500"/>
            <a:ext cx="7508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axle</a:t>
            </a:r>
          </a:p>
          <a:p>
            <a:pPr eaLnBrk="1" hangingPunct="1">
              <a:spcBef>
                <a:spcPct val="0"/>
              </a:spcBef>
              <a:buFont typeface="Arial" panose="020B0604020202020204" pitchFamily="34" charset="0"/>
              <a:buNone/>
            </a:pPr>
            <a:endParaRPr lang="en-GB" altLang="en-US" sz="2400"/>
          </a:p>
        </p:txBody>
      </p:sp>
      <p:sp>
        <p:nvSpPr>
          <p:cNvPr id="20" name="TextBox 49">
            <a:extLst>
              <a:ext uri="{FF2B5EF4-FFF2-40B4-BE49-F238E27FC236}">
                <a16:creationId xmlns:a16="http://schemas.microsoft.com/office/drawing/2014/main" id="{875EB129-7F77-40B9-9CF7-1750A089F1F6}"/>
              </a:ext>
            </a:extLst>
          </p:cNvPr>
          <p:cNvSpPr txBox="1">
            <a:spLocks noChangeArrowheads="1"/>
          </p:cNvSpPr>
          <p:nvPr/>
        </p:nvSpPr>
        <p:spPr bwMode="auto">
          <a:xfrm>
            <a:off x="4867275" y="4000500"/>
            <a:ext cx="752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axle</a:t>
            </a:r>
          </a:p>
          <a:p>
            <a:pPr eaLnBrk="1" hangingPunct="1">
              <a:spcBef>
                <a:spcPct val="0"/>
              </a:spcBef>
              <a:buFont typeface="Arial" panose="020B0604020202020204" pitchFamily="34" charset="0"/>
              <a:buNone/>
            </a:pPr>
            <a:endParaRPr lang="en-GB" altLang="en-US" sz="2400"/>
          </a:p>
        </p:txBody>
      </p:sp>
      <p:sp>
        <p:nvSpPr>
          <p:cNvPr id="21" name="TextBox 49">
            <a:extLst>
              <a:ext uri="{FF2B5EF4-FFF2-40B4-BE49-F238E27FC236}">
                <a16:creationId xmlns:a16="http://schemas.microsoft.com/office/drawing/2014/main" id="{062D6055-6385-47A2-BC0D-8AB8163FA091}"/>
              </a:ext>
            </a:extLst>
          </p:cNvPr>
          <p:cNvSpPr txBox="1">
            <a:spLocks noChangeArrowheads="1"/>
          </p:cNvSpPr>
          <p:nvPr/>
        </p:nvSpPr>
        <p:spPr bwMode="auto">
          <a:xfrm>
            <a:off x="7834313" y="4729163"/>
            <a:ext cx="1190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30 mm</a:t>
            </a:r>
          </a:p>
          <a:p>
            <a:pPr eaLnBrk="1" hangingPunct="1">
              <a:spcBef>
                <a:spcPct val="0"/>
              </a:spcBef>
              <a:buFont typeface="Arial" panose="020B0604020202020204" pitchFamily="34" charset="0"/>
              <a:buNone/>
            </a:pPr>
            <a:endParaRPr lang="en-GB" altLang="en-US" sz="2400"/>
          </a:p>
        </p:txBody>
      </p:sp>
      <p:sp>
        <p:nvSpPr>
          <p:cNvPr id="22" name="TextBox 49">
            <a:extLst>
              <a:ext uri="{FF2B5EF4-FFF2-40B4-BE49-F238E27FC236}">
                <a16:creationId xmlns:a16="http://schemas.microsoft.com/office/drawing/2014/main" id="{29849447-353A-476B-82AF-917A6CC26AF0}"/>
              </a:ext>
            </a:extLst>
          </p:cNvPr>
          <p:cNvSpPr txBox="1">
            <a:spLocks noChangeArrowheads="1"/>
          </p:cNvSpPr>
          <p:nvPr/>
        </p:nvSpPr>
        <p:spPr bwMode="auto">
          <a:xfrm>
            <a:off x="4703763" y="4711700"/>
            <a:ext cx="11922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30 mm</a:t>
            </a:r>
          </a:p>
          <a:p>
            <a:pPr eaLnBrk="1" hangingPunct="1">
              <a:spcBef>
                <a:spcPct val="0"/>
              </a:spcBef>
              <a:buFont typeface="Arial" panose="020B0604020202020204" pitchFamily="34" charset="0"/>
              <a:buNone/>
            </a:pPr>
            <a:endParaRPr lang="en-GB" altLang="en-US" sz="2400"/>
          </a:p>
        </p:txBody>
      </p:sp>
      <p:cxnSp>
        <p:nvCxnSpPr>
          <p:cNvPr id="23" name="Straight Arrow Connector 22">
            <a:extLst>
              <a:ext uri="{FF2B5EF4-FFF2-40B4-BE49-F238E27FC236}">
                <a16:creationId xmlns:a16="http://schemas.microsoft.com/office/drawing/2014/main" id="{35910B69-1165-45C6-A4AE-E46F02FF8CCA}"/>
              </a:ext>
            </a:extLst>
          </p:cNvPr>
          <p:cNvCxnSpPr/>
          <p:nvPr/>
        </p:nvCxnSpPr>
        <p:spPr>
          <a:xfrm>
            <a:off x="4572000" y="4714875"/>
            <a:ext cx="1265238" cy="0"/>
          </a:xfrm>
          <a:prstGeom prst="straightConnector1">
            <a:avLst/>
          </a:prstGeom>
          <a:ln>
            <a:solidFill>
              <a:schemeClr val="tx1">
                <a:lumMod val="65000"/>
                <a:lumOff val="3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36C8952D-677F-476F-BF80-ABE55BECC22E}"/>
              </a:ext>
            </a:extLst>
          </p:cNvPr>
          <p:cNvCxnSpPr/>
          <p:nvPr/>
        </p:nvCxnSpPr>
        <p:spPr>
          <a:xfrm>
            <a:off x="7712075" y="4746625"/>
            <a:ext cx="1263650" cy="0"/>
          </a:xfrm>
          <a:prstGeom prst="straightConnector1">
            <a:avLst/>
          </a:prstGeom>
          <a:ln>
            <a:solidFill>
              <a:schemeClr val="tx1">
                <a:lumMod val="65000"/>
                <a:lumOff val="3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6" name="TextBox 49">
            <a:extLst>
              <a:ext uri="{FF2B5EF4-FFF2-40B4-BE49-F238E27FC236}">
                <a16:creationId xmlns:a16="http://schemas.microsoft.com/office/drawing/2014/main" id="{39C57CBB-5206-4690-A0C4-F083885B34D7}"/>
              </a:ext>
            </a:extLst>
          </p:cNvPr>
          <p:cNvSpPr txBox="1">
            <a:spLocks noChangeArrowheads="1"/>
          </p:cNvSpPr>
          <p:nvPr/>
        </p:nvSpPr>
        <p:spPr bwMode="auto">
          <a:xfrm>
            <a:off x="227013" y="3357563"/>
            <a:ext cx="38893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startAt="3"/>
              <a:defRPr/>
            </a:pPr>
            <a:r>
              <a:rPr lang="en-GB" altLang="en-US" sz="2400" dirty="0"/>
              <a:t>From each end, wind the wire around the loop to hold it together.</a:t>
            </a:r>
          </a:p>
          <a:p>
            <a:pPr eaLnBrk="1" hangingPunct="1">
              <a:spcBef>
                <a:spcPct val="0"/>
              </a:spcBef>
              <a:buFont typeface="+mj-lt"/>
              <a:buAutoNum type="arabicPeriod" startAt="3"/>
              <a:defRPr/>
            </a:pPr>
            <a:r>
              <a:rPr lang="en-GB" altLang="en-US" sz="2400" dirty="0"/>
              <a:t>Straighten the ends to form two axles.</a:t>
            </a:r>
          </a:p>
          <a:p>
            <a:pPr eaLnBrk="1" hangingPunct="1">
              <a:spcBef>
                <a:spcPct val="0"/>
              </a:spcBef>
              <a:buFont typeface="+mj-lt"/>
              <a:buAutoNum type="arabicPeriod" startAt="3"/>
              <a:defRPr/>
            </a:pPr>
            <a:r>
              <a:rPr lang="en-GB" altLang="en-US" sz="2400" dirty="0"/>
              <a:t>Trim each axle so that it is about 30 mm long.</a:t>
            </a:r>
          </a:p>
          <a:p>
            <a:pPr marL="0" indent="0" eaLnBrk="1" hangingPunct="1">
              <a:spcBef>
                <a:spcPct val="0"/>
              </a:spcBef>
              <a:buFont typeface="Arial" panose="020B0604020202020204" pitchFamily="34" charset="0"/>
              <a:buNone/>
              <a:defRPr/>
            </a:pPr>
            <a:endParaRPr lang="en-GB" altLang="en-US" sz="2400" dirty="0"/>
          </a:p>
        </p:txBody>
      </p:sp>
    </p:spTree>
    <p:extLst>
      <p:ext uri="{BB962C8B-B14F-4D97-AF65-F5344CB8AC3E}">
        <p14:creationId xmlns:p14="http://schemas.microsoft.com/office/powerpoint/2010/main" val="95319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AEC9C631-6444-4AD7-B94A-982561D57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5838" y="3052763"/>
            <a:ext cx="30575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3">
            <a:extLst>
              <a:ext uri="{FF2B5EF4-FFF2-40B4-BE49-F238E27FC236}">
                <a16:creationId xmlns:a16="http://schemas.microsoft.com/office/drawing/2014/main" id="{CDA98B03-1AA7-416A-95C7-2E52C18115FB}"/>
              </a:ext>
            </a:extLst>
          </p:cNvPr>
          <p:cNvSpPr txBox="1">
            <a:spLocks noChangeArrowheads="1"/>
          </p:cNvSpPr>
          <p:nvPr/>
        </p:nvSpPr>
        <p:spPr bwMode="auto">
          <a:xfrm>
            <a:off x="250825" y="1489075"/>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a:t>Step 2: Make the Two End Contacts</a:t>
            </a:r>
          </a:p>
        </p:txBody>
      </p:sp>
      <p:sp>
        <p:nvSpPr>
          <p:cNvPr id="3" name="TextBox 49">
            <a:extLst>
              <a:ext uri="{FF2B5EF4-FFF2-40B4-BE49-F238E27FC236}">
                <a16:creationId xmlns:a16="http://schemas.microsoft.com/office/drawing/2014/main" id="{9C4715F6-A594-42B8-8B97-F55CA6F18255}"/>
              </a:ext>
            </a:extLst>
          </p:cNvPr>
          <p:cNvSpPr txBox="1">
            <a:spLocks noChangeArrowheads="1"/>
          </p:cNvSpPr>
          <p:nvPr/>
        </p:nvSpPr>
        <p:spPr bwMode="auto">
          <a:xfrm>
            <a:off x="250825" y="2184400"/>
            <a:ext cx="64897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alibri" panose="020F0502020204030204" pitchFamily="34" charset="0"/>
              <a:buAutoNum type="arabicPeriod" startAt="6"/>
            </a:pPr>
            <a:r>
              <a:rPr lang="en-GB" altLang="en-US" sz="2400"/>
              <a:t>Cut about 150 mm of the tinned copper wire and make the shape shown.</a:t>
            </a:r>
          </a:p>
          <a:p>
            <a:pPr eaLnBrk="1" hangingPunct="1">
              <a:spcBef>
                <a:spcPct val="0"/>
              </a:spcBef>
              <a:buFont typeface="Calibri" panose="020F0502020204030204" pitchFamily="34" charset="0"/>
              <a:buAutoNum type="arabicPeriod" startAt="6"/>
            </a:pPr>
            <a:r>
              <a:rPr lang="en-GB" altLang="en-US" sz="2400"/>
              <a:t>Repeat this step, as you will need two of these end contacts.</a:t>
            </a:r>
          </a:p>
        </p:txBody>
      </p:sp>
      <p:sp>
        <p:nvSpPr>
          <p:cNvPr id="4" name="TextBox 49">
            <a:extLst>
              <a:ext uri="{FF2B5EF4-FFF2-40B4-BE49-F238E27FC236}">
                <a16:creationId xmlns:a16="http://schemas.microsoft.com/office/drawing/2014/main" id="{E293F0EF-023B-4BDC-B435-43C06FD80A75}"/>
              </a:ext>
            </a:extLst>
          </p:cNvPr>
          <p:cNvSpPr txBox="1">
            <a:spLocks noChangeArrowheads="1"/>
          </p:cNvSpPr>
          <p:nvPr/>
        </p:nvSpPr>
        <p:spPr bwMode="auto">
          <a:xfrm rot="17334265">
            <a:off x="6010276" y="4243387"/>
            <a:ext cx="1122362"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60 mm</a:t>
            </a:r>
          </a:p>
        </p:txBody>
      </p:sp>
      <p:sp>
        <p:nvSpPr>
          <p:cNvPr id="5" name="TextBox 49">
            <a:extLst>
              <a:ext uri="{FF2B5EF4-FFF2-40B4-BE49-F238E27FC236}">
                <a16:creationId xmlns:a16="http://schemas.microsoft.com/office/drawing/2014/main" id="{3794E2AF-124A-41BC-A3F2-80AC04FD160C}"/>
              </a:ext>
            </a:extLst>
          </p:cNvPr>
          <p:cNvSpPr txBox="1">
            <a:spLocks noChangeArrowheads="1"/>
          </p:cNvSpPr>
          <p:nvPr/>
        </p:nvSpPr>
        <p:spPr bwMode="auto">
          <a:xfrm>
            <a:off x="1122363" y="4159250"/>
            <a:ext cx="4248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en-GB" altLang="en-US" sz="2400" i="1"/>
              <a:t>Hint: the shape can be made by wrapping the wire around the shaft of a small screwdriver.</a:t>
            </a:r>
          </a:p>
        </p:txBody>
      </p:sp>
    </p:spTree>
    <p:extLst>
      <p:ext uri="{BB962C8B-B14F-4D97-AF65-F5344CB8AC3E}">
        <p14:creationId xmlns:p14="http://schemas.microsoft.com/office/powerpoint/2010/main" val="164711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633BAE5-9782-4DF8-BB46-0B5E3E366C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25" y="2867025"/>
            <a:ext cx="33210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3">
            <a:extLst>
              <a:ext uri="{FF2B5EF4-FFF2-40B4-BE49-F238E27FC236}">
                <a16:creationId xmlns:a16="http://schemas.microsoft.com/office/drawing/2014/main" id="{60DB0896-CFC5-4E70-8AC3-919A3700566B}"/>
              </a:ext>
            </a:extLst>
          </p:cNvPr>
          <p:cNvSpPr txBox="1">
            <a:spLocks noChangeArrowheads="1"/>
          </p:cNvSpPr>
          <p:nvPr/>
        </p:nvSpPr>
        <p:spPr bwMode="auto">
          <a:xfrm>
            <a:off x="250825" y="1489075"/>
            <a:ext cx="8424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a:t>Step 3: Attach the End Contacts to the Battery</a:t>
            </a:r>
          </a:p>
        </p:txBody>
      </p:sp>
      <p:sp>
        <p:nvSpPr>
          <p:cNvPr id="4" name="TextBox 49">
            <a:extLst>
              <a:ext uri="{FF2B5EF4-FFF2-40B4-BE49-F238E27FC236}">
                <a16:creationId xmlns:a16="http://schemas.microsoft.com/office/drawing/2014/main" id="{C60B5AC3-798A-43FB-AA54-161AF4308ABE}"/>
              </a:ext>
            </a:extLst>
          </p:cNvPr>
          <p:cNvSpPr txBox="1">
            <a:spLocks noChangeArrowheads="1"/>
          </p:cNvSpPr>
          <p:nvPr/>
        </p:nvSpPr>
        <p:spPr bwMode="auto">
          <a:xfrm>
            <a:off x="250825" y="2184400"/>
            <a:ext cx="5834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alibri" panose="020F0502020204030204" pitchFamily="34" charset="0"/>
              <a:buAutoNum type="arabicPeriod" startAt="8"/>
            </a:pPr>
            <a:r>
              <a:rPr lang="en-GB" altLang="en-US" sz="2400"/>
              <a:t>Wrap the elastic band around the battery. You may need to ‘double up’  the band so it holds tight.</a:t>
            </a:r>
          </a:p>
        </p:txBody>
      </p:sp>
      <p:sp>
        <p:nvSpPr>
          <p:cNvPr id="5" name="TextBox 49">
            <a:extLst>
              <a:ext uri="{FF2B5EF4-FFF2-40B4-BE49-F238E27FC236}">
                <a16:creationId xmlns:a16="http://schemas.microsoft.com/office/drawing/2014/main" id="{F3F49162-9907-4B07-80E3-E8A62EF101B4}"/>
              </a:ext>
            </a:extLst>
          </p:cNvPr>
          <p:cNvSpPr txBox="1">
            <a:spLocks noChangeArrowheads="1"/>
          </p:cNvSpPr>
          <p:nvPr/>
        </p:nvSpPr>
        <p:spPr bwMode="auto">
          <a:xfrm>
            <a:off x="7019925" y="5514975"/>
            <a:ext cx="1873250"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Elastic band</a:t>
            </a:r>
          </a:p>
        </p:txBody>
      </p:sp>
      <p:sp>
        <p:nvSpPr>
          <p:cNvPr id="6" name="TextBox 49">
            <a:extLst>
              <a:ext uri="{FF2B5EF4-FFF2-40B4-BE49-F238E27FC236}">
                <a16:creationId xmlns:a16="http://schemas.microsoft.com/office/drawing/2014/main" id="{055AC63D-BDAA-4014-B80F-F39BDEF9F263}"/>
              </a:ext>
            </a:extLst>
          </p:cNvPr>
          <p:cNvSpPr txBox="1">
            <a:spLocks noChangeArrowheads="1"/>
          </p:cNvSpPr>
          <p:nvPr/>
        </p:nvSpPr>
        <p:spPr bwMode="auto">
          <a:xfrm>
            <a:off x="6580188" y="3249613"/>
            <a:ext cx="1181100" cy="460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a:t>magnet</a:t>
            </a:r>
          </a:p>
        </p:txBody>
      </p:sp>
      <p:sp>
        <p:nvSpPr>
          <p:cNvPr id="7" name="TextBox 49">
            <a:extLst>
              <a:ext uri="{FF2B5EF4-FFF2-40B4-BE49-F238E27FC236}">
                <a16:creationId xmlns:a16="http://schemas.microsoft.com/office/drawing/2014/main" id="{043ED68B-C51F-4D0D-92EF-4F0D4ED8E8DF}"/>
              </a:ext>
            </a:extLst>
          </p:cNvPr>
          <p:cNvSpPr txBox="1">
            <a:spLocks noChangeArrowheads="1"/>
          </p:cNvSpPr>
          <p:nvPr/>
        </p:nvSpPr>
        <p:spPr bwMode="auto">
          <a:xfrm>
            <a:off x="250825" y="3298825"/>
            <a:ext cx="4487863"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startAt="9"/>
              <a:defRPr/>
            </a:pPr>
            <a:r>
              <a:rPr lang="en-GB" altLang="en-US" sz="2400" dirty="0"/>
              <a:t>Attach the end contacts as shown.</a:t>
            </a:r>
          </a:p>
          <a:p>
            <a:pPr eaLnBrk="1" hangingPunct="1">
              <a:spcBef>
                <a:spcPct val="0"/>
              </a:spcBef>
              <a:buFont typeface="+mj-lt"/>
              <a:buAutoNum type="arabicPeriod" startAt="9"/>
              <a:defRPr/>
            </a:pPr>
            <a:r>
              <a:rPr lang="en-GB" altLang="en-US" sz="2400" dirty="0"/>
              <a:t>Clip the magnet to the case.</a:t>
            </a:r>
          </a:p>
          <a:p>
            <a:pPr eaLnBrk="1" hangingPunct="1">
              <a:spcBef>
                <a:spcPct val="0"/>
              </a:spcBef>
              <a:buFont typeface="+mj-lt"/>
              <a:buAutoNum type="arabicPeriod" startAt="9"/>
              <a:defRPr/>
            </a:pPr>
            <a:r>
              <a:rPr lang="en-GB" altLang="en-US" sz="2400" dirty="0"/>
              <a:t>Using ‘</a:t>
            </a:r>
            <a:r>
              <a:rPr lang="en-GB" altLang="en-US" sz="2400" dirty="0" err="1"/>
              <a:t>blu</a:t>
            </a:r>
            <a:r>
              <a:rPr lang="en-GB" altLang="en-US" sz="2400" dirty="0"/>
              <a:t>-tack’, support the assembly on a work bench so that it is standing up.</a:t>
            </a:r>
          </a:p>
          <a:p>
            <a:pPr marL="0" indent="0" eaLnBrk="1" hangingPunct="1">
              <a:spcBef>
                <a:spcPct val="0"/>
              </a:spcBef>
              <a:buFont typeface="Arial" panose="020B0604020202020204" pitchFamily="34" charset="0"/>
              <a:buNone/>
              <a:defRPr/>
            </a:pPr>
            <a:endParaRPr lang="en-GB" altLang="en-US" sz="2400" dirty="0"/>
          </a:p>
        </p:txBody>
      </p:sp>
    </p:spTree>
    <p:extLst>
      <p:ext uri="{BB962C8B-B14F-4D97-AF65-F5344CB8AC3E}">
        <p14:creationId xmlns:p14="http://schemas.microsoft.com/office/powerpoint/2010/main" val="319295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A4376655-1A30-4E17-8FFB-173ADE52C2A7}"/>
              </a:ext>
            </a:extLst>
          </p:cNvPr>
          <p:cNvSpPr txBox="1">
            <a:spLocks noChangeArrowheads="1"/>
          </p:cNvSpPr>
          <p:nvPr/>
        </p:nvSpPr>
        <p:spPr bwMode="auto">
          <a:xfrm>
            <a:off x="250825" y="1489075"/>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a:t>Step 4: Prepare the Field Coil</a:t>
            </a:r>
          </a:p>
        </p:txBody>
      </p:sp>
      <p:sp>
        <p:nvSpPr>
          <p:cNvPr id="3" name="TextBox 49">
            <a:extLst>
              <a:ext uri="{FF2B5EF4-FFF2-40B4-BE49-F238E27FC236}">
                <a16:creationId xmlns:a16="http://schemas.microsoft.com/office/drawing/2014/main" id="{301B782D-400D-42E6-BBB6-F8B3680BAC3A}"/>
              </a:ext>
            </a:extLst>
          </p:cNvPr>
          <p:cNvSpPr txBox="1">
            <a:spLocks noChangeArrowheads="1"/>
          </p:cNvSpPr>
          <p:nvPr/>
        </p:nvSpPr>
        <p:spPr bwMode="auto">
          <a:xfrm>
            <a:off x="250825" y="2184400"/>
            <a:ext cx="54657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alibri" panose="020F0502020204030204" pitchFamily="34" charset="0"/>
              <a:buAutoNum type="arabicPeriod" startAt="12"/>
            </a:pPr>
            <a:r>
              <a:rPr lang="en-GB" altLang="en-US" sz="2400"/>
              <a:t>Use wet and dry paper to remove the varnish from one side of the axle at each end.</a:t>
            </a:r>
          </a:p>
        </p:txBody>
      </p:sp>
      <p:sp>
        <p:nvSpPr>
          <p:cNvPr id="4" name="TextBox 49">
            <a:extLst>
              <a:ext uri="{FF2B5EF4-FFF2-40B4-BE49-F238E27FC236}">
                <a16:creationId xmlns:a16="http://schemas.microsoft.com/office/drawing/2014/main" id="{675314CA-E67D-4AF9-B25F-10714A322FB8}"/>
              </a:ext>
            </a:extLst>
          </p:cNvPr>
          <p:cNvSpPr txBox="1">
            <a:spLocks noChangeArrowheads="1"/>
          </p:cNvSpPr>
          <p:nvPr/>
        </p:nvSpPr>
        <p:spPr bwMode="auto">
          <a:xfrm>
            <a:off x="900113" y="3370134"/>
            <a:ext cx="460851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eaLnBrk="1" hangingPunct="1">
              <a:spcBef>
                <a:spcPct val="0"/>
              </a:spcBef>
              <a:buFont typeface="Arial" panose="020B0604020202020204" pitchFamily="34" charset="0"/>
              <a:buNone/>
              <a:defRPr/>
            </a:pPr>
            <a:r>
              <a:rPr lang="en-GB" altLang="en-US" sz="2400" b="1" i="1" dirty="0">
                <a:solidFill>
                  <a:srgbClr val="FF0000"/>
                </a:solidFill>
              </a:rPr>
              <a:t>Hints:</a:t>
            </a:r>
          </a:p>
          <a:p>
            <a:pPr eaLnBrk="1" hangingPunct="1">
              <a:spcBef>
                <a:spcPct val="0"/>
              </a:spcBef>
              <a:defRPr/>
            </a:pPr>
            <a:r>
              <a:rPr lang="en-GB" altLang="en-US" sz="2400" i="1" dirty="0">
                <a:solidFill>
                  <a:srgbClr val="FF0000"/>
                </a:solidFill>
              </a:rPr>
              <a:t>This part is quite tricky, so take your time. </a:t>
            </a:r>
          </a:p>
          <a:p>
            <a:pPr eaLnBrk="1" hangingPunct="1">
              <a:spcBef>
                <a:spcPct val="0"/>
              </a:spcBef>
              <a:defRPr/>
            </a:pPr>
            <a:r>
              <a:rPr lang="en-GB" altLang="en-US" sz="2400" i="1" dirty="0">
                <a:solidFill>
                  <a:srgbClr val="FF0000"/>
                </a:solidFill>
              </a:rPr>
              <a:t>Be careful not to remove all of the varnish.</a:t>
            </a:r>
          </a:p>
          <a:p>
            <a:pPr eaLnBrk="1" hangingPunct="1">
              <a:spcBef>
                <a:spcPct val="0"/>
              </a:spcBef>
              <a:defRPr/>
            </a:pPr>
            <a:r>
              <a:rPr lang="en-GB" altLang="en-US" sz="2400" i="1" dirty="0">
                <a:solidFill>
                  <a:srgbClr val="FF0000"/>
                </a:solidFill>
              </a:rPr>
              <a:t>Place paper under the axle so you don’t damage the table top.</a:t>
            </a:r>
          </a:p>
          <a:p>
            <a:pPr marL="0" indent="0" eaLnBrk="1" hangingPunct="1">
              <a:spcBef>
                <a:spcPct val="0"/>
              </a:spcBef>
              <a:buFont typeface="Arial" panose="020B0604020202020204" pitchFamily="34" charset="0"/>
              <a:buNone/>
              <a:defRPr/>
            </a:pPr>
            <a:endParaRPr lang="en-GB" altLang="en-US" sz="2400" i="1" dirty="0">
              <a:solidFill>
                <a:srgbClr val="FF0000"/>
              </a:solidFill>
            </a:endParaRPr>
          </a:p>
          <a:p>
            <a:pPr marL="0" indent="0" eaLnBrk="1" hangingPunct="1">
              <a:spcBef>
                <a:spcPct val="0"/>
              </a:spcBef>
              <a:buFont typeface="Arial" panose="020B0604020202020204" pitchFamily="34" charset="0"/>
              <a:buNone/>
              <a:defRPr/>
            </a:pPr>
            <a:endParaRPr lang="en-GB" altLang="en-US" sz="2400" i="1" dirty="0">
              <a:solidFill>
                <a:srgbClr val="FF0000"/>
              </a:solidFill>
            </a:endParaRPr>
          </a:p>
        </p:txBody>
      </p:sp>
      <p:grpSp>
        <p:nvGrpSpPr>
          <p:cNvPr id="6" name="Group 3">
            <a:extLst>
              <a:ext uri="{FF2B5EF4-FFF2-40B4-BE49-F238E27FC236}">
                <a16:creationId xmlns:a16="http://schemas.microsoft.com/office/drawing/2014/main" id="{2ED31B37-DCA4-4060-A706-3CC0022D7B44}"/>
              </a:ext>
            </a:extLst>
          </p:cNvPr>
          <p:cNvGrpSpPr>
            <a:grpSpLocks/>
          </p:cNvGrpSpPr>
          <p:nvPr/>
        </p:nvGrpSpPr>
        <p:grpSpPr bwMode="auto">
          <a:xfrm>
            <a:off x="5172742" y="2349500"/>
            <a:ext cx="3971355" cy="3654425"/>
            <a:chOff x="5327472" y="2348880"/>
            <a:chExt cx="3970885" cy="3655031"/>
          </a:xfrm>
        </p:grpSpPr>
        <p:pic>
          <p:nvPicPr>
            <p:cNvPr id="7" name="Picture 1">
              <a:extLst>
                <a:ext uri="{FF2B5EF4-FFF2-40B4-BE49-F238E27FC236}">
                  <a16:creationId xmlns:a16="http://schemas.microsoft.com/office/drawing/2014/main" id="{B2C1CA98-BBAA-4A1E-926B-1BB049D07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6057" y="2348880"/>
              <a:ext cx="3162300" cy="3655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9">
              <a:extLst>
                <a:ext uri="{FF2B5EF4-FFF2-40B4-BE49-F238E27FC236}">
                  <a16:creationId xmlns:a16="http://schemas.microsoft.com/office/drawing/2014/main" id="{8E87A1AC-8F7F-4F04-A437-A93F6ACCED16}"/>
                </a:ext>
              </a:extLst>
            </p:cNvPr>
            <p:cNvSpPr txBox="1">
              <a:spLocks noChangeArrowheads="1"/>
            </p:cNvSpPr>
            <p:nvPr/>
          </p:nvSpPr>
          <p:spPr bwMode="auto">
            <a:xfrm>
              <a:off x="5327472" y="4278792"/>
              <a:ext cx="1872902"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 typeface="Arial" panose="020B0604020202020204" pitchFamily="34" charset="0"/>
                <a:buNone/>
              </a:pPr>
              <a:r>
                <a:rPr lang="en-GB" altLang="en-US" sz="2400"/>
                <a:t>axle</a:t>
              </a:r>
            </a:p>
          </p:txBody>
        </p:sp>
        <p:sp>
          <p:nvSpPr>
            <p:cNvPr id="9" name="TextBox 49">
              <a:extLst>
                <a:ext uri="{FF2B5EF4-FFF2-40B4-BE49-F238E27FC236}">
                  <a16:creationId xmlns:a16="http://schemas.microsoft.com/office/drawing/2014/main" id="{1BD9D64C-8243-4A7D-AA4D-5DF04BA83602}"/>
                </a:ext>
              </a:extLst>
            </p:cNvPr>
            <p:cNvSpPr txBox="1">
              <a:spLocks noChangeArrowheads="1"/>
            </p:cNvSpPr>
            <p:nvPr/>
          </p:nvSpPr>
          <p:spPr bwMode="auto">
            <a:xfrm>
              <a:off x="6136057" y="2542387"/>
              <a:ext cx="1179554"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 typeface="Arial" panose="020B0604020202020204" pitchFamily="34" charset="0"/>
                <a:buNone/>
              </a:pPr>
              <a:r>
                <a:rPr lang="en-GB" altLang="en-US" sz="2400" dirty="0"/>
                <a:t>Plane of coil</a:t>
              </a:r>
            </a:p>
          </p:txBody>
        </p:sp>
        <p:sp>
          <p:nvSpPr>
            <p:cNvPr id="10" name="TextBox 49">
              <a:extLst>
                <a:ext uri="{FF2B5EF4-FFF2-40B4-BE49-F238E27FC236}">
                  <a16:creationId xmlns:a16="http://schemas.microsoft.com/office/drawing/2014/main" id="{3D2F81F8-8B84-48CE-9971-C58DDF88F24B}"/>
                </a:ext>
              </a:extLst>
            </p:cNvPr>
            <p:cNvSpPr txBox="1">
              <a:spLocks noChangeArrowheads="1"/>
            </p:cNvSpPr>
            <p:nvPr/>
          </p:nvSpPr>
          <p:spPr bwMode="auto">
            <a:xfrm>
              <a:off x="7734636" y="2542387"/>
              <a:ext cx="1563624" cy="15696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GB" altLang="en-US" sz="2400" dirty="0"/>
                <a:t>Remove varnish here only</a:t>
              </a:r>
            </a:p>
            <a:p>
              <a:pPr eaLnBrk="1" hangingPunct="1">
                <a:spcBef>
                  <a:spcPct val="0"/>
                </a:spcBef>
                <a:buFont typeface="Arial" panose="020B0604020202020204" pitchFamily="34" charset="0"/>
                <a:buNone/>
              </a:pPr>
              <a:endParaRPr lang="en-GB" altLang="en-US" sz="2400" dirty="0"/>
            </a:p>
          </p:txBody>
        </p:sp>
      </p:grpSp>
    </p:spTree>
    <p:extLst>
      <p:ext uri="{BB962C8B-B14F-4D97-AF65-F5344CB8AC3E}">
        <p14:creationId xmlns:p14="http://schemas.microsoft.com/office/powerpoint/2010/main" val="368835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A72FBB4A-9870-435B-9F30-16F5F7564C6C}"/>
              </a:ext>
            </a:extLst>
          </p:cNvPr>
          <p:cNvSpPr txBox="1">
            <a:spLocks noChangeArrowheads="1"/>
          </p:cNvSpPr>
          <p:nvPr/>
        </p:nvSpPr>
        <p:spPr bwMode="auto">
          <a:xfrm>
            <a:off x="250825" y="1489075"/>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a:t>Step 5: Assemble the motor</a:t>
            </a:r>
          </a:p>
        </p:txBody>
      </p:sp>
      <p:sp>
        <p:nvSpPr>
          <p:cNvPr id="3" name="TextBox 49">
            <a:extLst>
              <a:ext uri="{FF2B5EF4-FFF2-40B4-BE49-F238E27FC236}">
                <a16:creationId xmlns:a16="http://schemas.microsoft.com/office/drawing/2014/main" id="{41F0714B-1F2B-4F73-8223-9B68F35EBE53}"/>
              </a:ext>
            </a:extLst>
          </p:cNvPr>
          <p:cNvSpPr txBox="1">
            <a:spLocks noChangeArrowheads="1"/>
          </p:cNvSpPr>
          <p:nvPr/>
        </p:nvSpPr>
        <p:spPr bwMode="auto">
          <a:xfrm>
            <a:off x="250825" y="2184400"/>
            <a:ext cx="44878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alibri" panose="020F0502020204030204" pitchFamily="34" charset="0"/>
              <a:buAutoNum type="arabicPeriod" startAt="13"/>
            </a:pPr>
            <a:r>
              <a:rPr lang="en-GB" altLang="en-US" sz="2400"/>
              <a:t>Place the field coil so that its ends go through the loops on the end contacts.</a:t>
            </a:r>
          </a:p>
        </p:txBody>
      </p:sp>
      <p:sp>
        <p:nvSpPr>
          <p:cNvPr id="4" name="TextBox 49">
            <a:extLst>
              <a:ext uri="{FF2B5EF4-FFF2-40B4-BE49-F238E27FC236}">
                <a16:creationId xmlns:a16="http://schemas.microsoft.com/office/drawing/2014/main" id="{D9B9A4AC-B337-4651-BC3E-47CB6F428DAD}"/>
              </a:ext>
            </a:extLst>
          </p:cNvPr>
          <p:cNvSpPr txBox="1">
            <a:spLocks noChangeArrowheads="1"/>
          </p:cNvSpPr>
          <p:nvPr/>
        </p:nvSpPr>
        <p:spPr bwMode="auto">
          <a:xfrm>
            <a:off x="730250" y="3789363"/>
            <a:ext cx="39878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en-GB" altLang="en-US" sz="2400" i="1"/>
              <a:t>Congratulations, your motor is complete. With a little push, it should spin rapidly under its own power!</a:t>
            </a:r>
          </a:p>
          <a:p>
            <a:pPr algn="ctr" eaLnBrk="1" hangingPunct="1">
              <a:spcBef>
                <a:spcPct val="0"/>
              </a:spcBef>
              <a:buFont typeface="Arial" panose="020B0604020202020204" pitchFamily="34" charset="0"/>
              <a:buNone/>
            </a:pPr>
            <a:endParaRPr lang="en-GB" altLang="en-US" sz="2400" i="1"/>
          </a:p>
        </p:txBody>
      </p:sp>
      <p:pic>
        <p:nvPicPr>
          <p:cNvPr id="5" name="Picture 1">
            <a:extLst>
              <a:ext uri="{FF2B5EF4-FFF2-40B4-BE49-F238E27FC236}">
                <a16:creationId xmlns:a16="http://schemas.microsoft.com/office/drawing/2014/main" id="{A2AF39BB-2570-42A9-BABB-6C1C4E180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5063" y="2349501"/>
            <a:ext cx="3948112" cy="361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758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996C3C7E-06C5-4B52-A132-0AA7FEA64FA3}"/>
              </a:ext>
            </a:extLst>
          </p:cNvPr>
          <p:cNvSpPr txBox="1">
            <a:spLocks noChangeArrowheads="1"/>
          </p:cNvSpPr>
          <p:nvPr/>
        </p:nvSpPr>
        <p:spPr bwMode="auto">
          <a:xfrm>
            <a:off x="250825" y="1489075"/>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dirty="0"/>
              <a:t>What if it doesn’t work?</a:t>
            </a:r>
          </a:p>
        </p:txBody>
      </p:sp>
      <p:sp>
        <p:nvSpPr>
          <p:cNvPr id="3" name="TextBox 49">
            <a:extLst>
              <a:ext uri="{FF2B5EF4-FFF2-40B4-BE49-F238E27FC236}">
                <a16:creationId xmlns:a16="http://schemas.microsoft.com/office/drawing/2014/main" id="{AE5AFBA9-5C3D-4893-8C3F-FADE63CDBF3A}"/>
              </a:ext>
            </a:extLst>
          </p:cNvPr>
          <p:cNvSpPr txBox="1">
            <a:spLocks noChangeArrowheads="1"/>
          </p:cNvSpPr>
          <p:nvPr/>
        </p:nvSpPr>
        <p:spPr bwMode="auto">
          <a:xfrm>
            <a:off x="250825" y="2184400"/>
            <a:ext cx="8424863" cy="277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200"/>
              </a:spcAft>
            </a:pPr>
            <a:r>
              <a:rPr lang="en-GB" altLang="en-US" sz="2400"/>
              <a:t>Check that both end contacts are firmly touching the metal ends of the battery.</a:t>
            </a:r>
          </a:p>
          <a:p>
            <a:pPr eaLnBrk="1" hangingPunct="1">
              <a:spcBef>
                <a:spcPct val="0"/>
              </a:spcBef>
              <a:spcAft>
                <a:spcPts val="1200"/>
              </a:spcAft>
            </a:pPr>
            <a:r>
              <a:rPr lang="en-GB" altLang="en-US" sz="2400"/>
              <a:t>Check that the battery still has charge.</a:t>
            </a:r>
          </a:p>
          <a:p>
            <a:pPr eaLnBrk="1" hangingPunct="1">
              <a:spcBef>
                <a:spcPct val="0"/>
              </a:spcBef>
              <a:spcAft>
                <a:spcPts val="1200"/>
              </a:spcAft>
            </a:pPr>
            <a:r>
              <a:rPr lang="en-GB" altLang="en-US" sz="2400"/>
              <a:t>Check that you have only removed the varnish from one side of the wire on the axle.</a:t>
            </a:r>
          </a:p>
          <a:p>
            <a:pPr eaLnBrk="1" hangingPunct="1">
              <a:spcBef>
                <a:spcPct val="0"/>
              </a:spcBef>
              <a:spcAft>
                <a:spcPts val="1200"/>
              </a:spcAft>
            </a:pPr>
            <a:r>
              <a:rPr lang="en-GB" altLang="en-US" sz="2400"/>
              <a:t>If all these don’t work – ask for help!</a:t>
            </a:r>
          </a:p>
        </p:txBody>
      </p:sp>
    </p:spTree>
    <p:extLst>
      <p:ext uri="{BB962C8B-B14F-4D97-AF65-F5344CB8AC3E}">
        <p14:creationId xmlns:p14="http://schemas.microsoft.com/office/powerpoint/2010/main" val="201762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3FD18005-71C7-408A-AD22-A3E3EE9E4ED1}"/>
              </a:ext>
            </a:extLst>
          </p:cNvPr>
          <p:cNvSpPr txBox="1">
            <a:spLocks noChangeArrowheads="1"/>
          </p:cNvSpPr>
          <p:nvPr/>
        </p:nvSpPr>
        <p:spPr bwMode="auto">
          <a:xfrm>
            <a:off x="250825" y="1489075"/>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b="1"/>
              <a:t>Experimental Investigations</a:t>
            </a:r>
          </a:p>
        </p:txBody>
      </p:sp>
      <p:sp>
        <p:nvSpPr>
          <p:cNvPr id="3" name="TextBox 49">
            <a:extLst>
              <a:ext uri="{FF2B5EF4-FFF2-40B4-BE49-F238E27FC236}">
                <a16:creationId xmlns:a16="http://schemas.microsoft.com/office/drawing/2014/main" id="{CBD4B74E-9461-43C6-A026-F06058863235}"/>
              </a:ext>
            </a:extLst>
          </p:cNvPr>
          <p:cNvSpPr txBox="1">
            <a:spLocks noChangeArrowheads="1"/>
          </p:cNvSpPr>
          <p:nvPr/>
        </p:nvSpPr>
        <p:spPr bwMode="auto">
          <a:xfrm>
            <a:off x="250825" y="2184400"/>
            <a:ext cx="8424863"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200"/>
              </a:spcAft>
              <a:buFont typeface="Calibri" panose="020F0502020204030204" pitchFamily="34" charset="0"/>
              <a:buAutoNum type="arabicPeriod"/>
            </a:pPr>
            <a:r>
              <a:rPr lang="en-GB" altLang="en-US" sz="2400"/>
              <a:t>Which direction does your motor spin? Investigate how you can make it spin in the opposite direction.</a:t>
            </a:r>
          </a:p>
          <a:p>
            <a:pPr eaLnBrk="1" hangingPunct="1">
              <a:spcBef>
                <a:spcPct val="0"/>
              </a:spcBef>
              <a:spcAft>
                <a:spcPts val="1200"/>
              </a:spcAft>
              <a:buFont typeface="Calibri" panose="020F0502020204030204" pitchFamily="34" charset="0"/>
              <a:buAutoNum type="arabicPeriod"/>
            </a:pPr>
            <a:r>
              <a:rPr lang="en-GB" altLang="en-US" sz="2400"/>
              <a:t>Place a radio near the motor, set to ‘medium wave’/MW. Why does the radio crackle? What happens if the radio is set to FM instead?</a:t>
            </a:r>
          </a:p>
          <a:p>
            <a:pPr eaLnBrk="1" hangingPunct="1">
              <a:spcBef>
                <a:spcPct val="0"/>
              </a:spcBef>
              <a:spcAft>
                <a:spcPts val="1200"/>
              </a:spcAft>
              <a:buFont typeface="Calibri" panose="020F0502020204030204" pitchFamily="34" charset="0"/>
              <a:buAutoNum type="arabicPeriod"/>
            </a:pPr>
            <a:r>
              <a:rPr lang="en-GB" altLang="en-US" sz="2400"/>
              <a:t>Make another coil, removing varnish from the whole of the axis at each end. Investigate how this changes the behaviour of the motor.</a:t>
            </a:r>
          </a:p>
        </p:txBody>
      </p:sp>
    </p:spTree>
    <p:extLst>
      <p:ext uri="{BB962C8B-B14F-4D97-AF65-F5344CB8AC3E}">
        <p14:creationId xmlns:p14="http://schemas.microsoft.com/office/powerpoint/2010/main" val="2968491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571</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a magnetic motor presentation</dc:title>
  <dc:subject>KS3 magnetism</dc:subject>
  <dc:creator>Microsoft Office User</dc:creator>
  <cp:keywords>electromagnetism, electromagnetic field, use of electromagnet, what electromagnet, electromagnetic force, electromagnetic energy, em wave, em radiation, electromagnetic waves are, energy of electromagnetic waves, electromagnets are, an electromagnet</cp:keywords>
  <cp:lastModifiedBy>Neighbour,Marie</cp:lastModifiedBy>
  <cp:revision>10</cp:revision>
  <dcterms:created xsi:type="dcterms:W3CDTF">2017-06-28T15:11:57Z</dcterms:created>
  <dcterms:modified xsi:type="dcterms:W3CDTF">2022-02-14T11:23:04Z</dcterms:modified>
</cp:coreProperties>
</file>