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8"/>
  </p:notesMasterIdLst>
  <p:handoutMasterIdLst>
    <p:handoutMasterId r:id="rId9"/>
  </p:handoutMasterIdLst>
  <p:sldIdLst>
    <p:sldId id="256" r:id="rId2"/>
    <p:sldId id="273" r:id="rId3"/>
    <p:sldId id="271" r:id="rId4"/>
    <p:sldId id="269" r:id="rId5"/>
    <p:sldId id="270" r:id="rId6"/>
    <p:sldId id="27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9606" autoAdjust="0"/>
  </p:normalViewPr>
  <p:slideViewPr>
    <p:cSldViewPr>
      <p:cViewPr varScale="1">
        <p:scale>
          <a:sx n="77" d="100"/>
          <a:sy n="77" d="100"/>
        </p:scale>
        <p:origin x="161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Calibri" pitchFamily="34" charset="0"/>
              </a:defRPr>
            </a:lvl1pPr>
          </a:lstStyle>
          <a:p>
            <a:pPr>
              <a:defRPr/>
            </a:pPr>
            <a:fld id="{5220D0C0-E2E8-44A6-A4F5-15786323AF19}" type="datetimeFigureOut">
              <a:rPr lang="en-GB"/>
              <a:pPr>
                <a:defRPr/>
              </a:pPr>
              <a:t>15/02/2022</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1EDA5-A6CB-4AFD-99BA-A2F965D7917C}" type="datetimeFigureOut">
              <a:rPr lang="en-GB" smtClean="0"/>
              <a:pPr/>
              <a:t>15/02/2022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responses with the class.</a:t>
            </a:r>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905828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credit: Anna de la Vega (photographer), Practical Action https://practicalaction.org/</a:t>
            </a:r>
          </a:p>
        </p:txBody>
      </p:sp>
      <p:sp>
        <p:nvSpPr>
          <p:cNvPr id="4" name="Slide Number Placeholder 3"/>
          <p:cNvSpPr>
            <a:spLocks noGrp="1"/>
          </p:cNvSpPr>
          <p:nvPr>
            <p:ph type="sldNum" sz="quarter" idx="10"/>
          </p:nvPr>
        </p:nvSpPr>
        <p:spPr/>
        <p:txBody>
          <a:bodyPr/>
          <a:lstStyle/>
          <a:p>
            <a:fld id="{3EB474A7-B749-4504-9847-6E28E627D631}" type="slidenum">
              <a:rPr lang="en-GB" smtClean="0"/>
              <a:pPr/>
              <a:t>4</a:t>
            </a:fld>
            <a:endParaRPr lang="en-GB" dirty="0"/>
          </a:p>
        </p:txBody>
      </p:sp>
    </p:spTree>
    <p:extLst>
      <p:ext uri="{BB962C8B-B14F-4D97-AF65-F5344CB8AC3E}">
        <p14:creationId xmlns:p14="http://schemas.microsoft.com/office/powerpoint/2010/main" val="398156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15/02/2022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0"/>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15/02/2022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15/02/2022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15/02/2022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15/02/2022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15/02/2022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15/02/2022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0"/>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2" name="Picture 4"/>
          <p:cNvPicPr>
            <a:picLocks noChangeAspect="1" noChangeArrowheads="1"/>
          </p:cNvPicPr>
          <p:nvPr userDrawn="1"/>
        </p:nvPicPr>
        <p:blipFill rotWithShape="1">
          <a:blip r:embed="rId16">
            <a:extLst>
              <a:ext uri="{28A0092B-C50C-407E-A947-70E740481C1C}">
                <a14:useLocalDpi xmlns:a14="http://schemas.microsoft.com/office/drawing/2010/main" val="0"/>
              </a:ext>
            </a:extLst>
          </a:blip>
          <a:srcRect/>
          <a:stretch/>
        </p:blipFill>
        <p:spPr bwMode="auto">
          <a:xfrm>
            <a:off x="6892403" y="184909"/>
            <a:ext cx="2016224" cy="10120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611560" y="1916832"/>
            <a:ext cx="7920880" cy="1370434"/>
          </a:xfrm>
        </p:spPr>
        <p:txBody>
          <a:bodyPr/>
          <a:lstStyle/>
          <a:p>
            <a:r>
              <a:rPr lang="en-GB" sz="4800" b="1" dirty="0"/>
              <a:t>Investigating Problems Faced by People in Remote Areas</a:t>
            </a:r>
          </a:p>
        </p:txBody>
      </p:sp>
      <p:sp>
        <p:nvSpPr>
          <p:cNvPr id="9" name="Subtitle 2"/>
          <p:cNvSpPr>
            <a:spLocks noGrp="1"/>
          </p:cNvSpPr>
          <p:nvPr>
            <p:ph type="subTitle" idx="1"/>
          </p:nvPr>
        </p:nvSpPr>
        <p:spPr>
          <a:xfrm>
            <a:off x="1907704" y="3955182"/>
            <a:ext cx="5144616" cy="1370434"/>
          </a:xfrm>
        </p:spPr>
        <p:txBody>
          <a:bodyPr/>
          <a:lstStyle/>
          <a:p>
            <a:r>
              <a:rPr lang="en-GB" dirty="0"/>
              <a:t>Considering the social implications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2F2D657-42B2-435B-ADD9-611C0AFEB365}"/>
              </a:ext>
            </a:extLst>
          </p:cNvPr>
          <p:cNvSpPr txBox="1"/>
          <p:nvPr/>
        </p:nvSpPr>
        <p:spPr>
          <a:xfrm>
            <a:off x="899592" y="1536174"/>
            <a:ext cx="7344816" cy="3293209"/>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0116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E575-90EA-4BC0-B88F-0840C022B6F9}"/>
              </a:ext>
            </a:extLst>
          </p:cNvPr>
          <p:cNvSpPr>
            <a:spLocks noGrp="1"/>
          </p:cNvSpPr>
          <p:nvPr>
            <p:ph type="title"/>
          </p:nvPr>
        </p:nvSpPr>
        <p:spPr>
          <a:xfrm>
            <a:off x="457200" y="1412776"/>
            <a:ext cx="6131024" cy="1070992"/>
          </a:xfrm>
        </p:spPr>
        <p:txBody>
          <a:bodyPr/>
          <a:lstStyle/>
          <a:p>
            <a:r>
              <a:rPr lang="en-GB" b="1" dirty="0"/>
              <a:t>What is a remote area?</a:t>
            </a:r>
          </a:p>
        </p:txBody>
      </p:sp>
      <p:sp>
        <p:nvSpPr>
          <p:cNvPr id="3" name="Content Placeholder 2">
            <a:extLst>
              <a:ext uri="{FF2B5EF4-FFF2-40B4-BE49-F238E27FC236}">
                <a16:creationId xmlns:a16="http://schemas.microsoft.com/office/drawing/2014/main" id="{8F2B5DD2-BB03-4CDF-825B-49F1457731E4}"/>
              </a:ext>
            </a:extLst>
          </p:cNvPr>
          <p:cNvSpPr>
            <a:spLocks noGrp="1"/>
          </p:cNvSpPr>
          <p:nvPr>
            <p:ph idx="1"/>
          </p:nvPr>
        </p:nvSpPr>
        <p:spPr>
          <a:xfrm>
            <a:off x="314400" y="2483768"/>
            <a:ext cx="7209928" cy="3642395"/>
          </a:xfrm>
        </p:spPr>
        <p:txBody>
          <a:bodyPr/>
          <a:lstStyle/>
          <a:p>
            <a:r>
              <a:rPr lang="en-GB" sz="3300" dirty="0"/>
              <a:t>On a post-it note, write down what you understand by the term </a:t>
            </a:r>
            <a:r>
              <a:rPr lang="en-GB" sz="3300" b="1" dirty="0"/>
              <a:t>‘remote area’.</a:t>
            </a:r>
          </a:p>
          <a:p>
            <a:r>
              <a:rPr lang="en-GB" sz="3300" dirty="0"/>
              <a:t>Write down </a:t>
            </a:r>
            <a:r>
              <a:rPr lang="en-GB" sz="3300" b="1" dirty="0"/>
              <a:t>at least one example </a:t>
            </a:r>
            <a:r>
              <a:rPr lang="en-GB" sz="3300" dirty="0"/>
              <a:t>of a place that you consider to be ‘remote’.</a:t>
            </a:r>
          </a:p>
          <a:p>
            <a:r>
              <a:rPr lang="en-GB" sz="3300" dirty="0"/>
              <a:t>Place your answers on the </a:t>
            </a:r>
            <a:r>
              <a:rPr lang="en-GB" sz="3300" b="1" dirty="0"/>
              <a:t>whiteboard.</a:t>
            </a:r>
          </a:p>
        </p:txBody>
      </p:sp>
      <p:pic>
        <p:nvPicPr>
          <p:cNvPr id="1028" name="Picture 4" descr="Post-Its, Note, Paper, Yellow">
            <a:extLst>
              <a:ext uri="{FF2B5EF4-FFF2-40B4-BE49-F238E27FC236}">
                <a16:creationId xmlns:a16="http://schemas.microsoft.com/office/drawing/2014/main" id="{02FE895F-B85C-42D9-8B87-F0B82CDF11E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1760946"/>
            <a:ext cx="1848469" cy="1848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59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D8610-43B3-4593-9400-877FEFDD2213}"/>
              </a:ext>
            </a:extLst>
          </p:cNvPr>
          <p:cNvSpPr>
            <a:spLocks noGrp="1"/>
          </p:cNvSpPr>
          <p:nvPr>
            <p:ph type="title"/>
          </p:nvPr>
        </p:nvSpPr>
        <p:spPr>
          <a:xfrm>
            <a:off x="457200" y="1340768"/>
            <a:ext cx="8229600" cy="864096"/>
          </a:xfrm>
        </p:spPr>
        <p:txBody>
          <a:bodyPr/>
          <a:lstStyle/>
          <a:p>
            <a:r>
              <a:rPr lang="en-GB" b="1" dirty="0"/>
              <a:t>Living in remote areas</a:t>
            </a:r>
          </a:p>
        </p:txBody>
      </p:sp>
      <p:sp>
        <p:nvSpPr>
          <p:cNvPr id="3" name="Content Placeholder 2">
            <a:extLst>
              <a:ext uri="{FF2B5EF4-FFF2-40B4-BE49-F238E27FC236}">
                <a16:creationId xmlns:a16="http://schemas.microsoft.com/office/drawing/2014/main" id="{7C784281-3D68-4FB3-A823-21DDF1C21C98}"/>
              </a:ext>
            </a:extLst>
          </p:cNvPr>
          <p:cNvSpPr>
            <a:spLocks noGrp="1"/>
          </p:cNvSpPr>
          <p:nvPr>
            <p:ph idx="1"/>
          </p:nvPr>
        </p:nvSpPr>
        <p:spPr>
          <a:xfrm>
            <a:off x="457200" y="2204864"/>
            <a:ext cx="5410944" cy="3744417"/>
          </a:xfrm>
        </p:spPr>
        <p:txBody>
          <a:bodyPr/>
          <a:lstStyle/>
          <a:p>
            <a:r>
              <a:rPr lang="en-GB" sz="2300" dirty="0"/>
              <a:t>Ganesh is a 22 year old living in a </a:t>
            </a:r>
            <a:r>
              <a:rPr lang="en-GB" sz="2300" b="1" dirty="0"/>
              <a:t>remote Nepal village. </a:t>
            </a:r>
          </a:p>
          <a:p>
            <a:r>
              <a:rPr lang="en-GB" sz="2300" dirty="0"/>
              <a:t>She belongs to the lowest </a:t>
            </a:r>
            <a:r>
              <a:rPr lang="en-GB" sz="2300" b="1" dirty="0"/>
              <a:t>caste </a:t>
            </a:r>
            <a:r>
              <a:rPr lang="en-GB" sz="2300" dirty="0"/>
              <a:t>in the Nepali system, the </a:t>
            </a:r>
            <a:r>
              <a:rPr lang="en-GB" sz="2300" b="1" dirty="0"/>
              <a:t>Dalits.</a:t>
            </a:r>
          </a:p>
          <a:p>
            <a:r>
              <a:rPr lang="en-GB" sz="2300" dirty="0"/>
              <a:t>Her village has no access to </a:t>
            </a:r>
            <a:r>
              <a:rPr lang="en-GB" sz="2300" b="1" dirty="0"/>
              <a:t>mains electricity</a:t>
            </a:r>
            <a:r>
              <a:rPr lang="en-GB" sz="2300" dirty="0"/>
              <a:t> and </a:t>
            </a:r>
            <a:r>
              <a:rPr lang="en-GB" sz="2300" b="1" dirty="0"/>
              <a:t>water </a:t>
            </a:r>
            <a:r>
              <a:rPr lang="en-GB" sz="2300" dirty="0"/>
              <a:t>must be sourced from local </a:t>
            </a:r>
            <a:r>
              <a:rPr lang="en-GB" sz="2300" b="1" dirty="0"/>
              <a:t>wells.</a:t>
            </a:r>
          </a:p>
          <a:p>
            <a:r>
              <a:rPr lang="en-GB" sz="2300" dirty="0"/>
              <a:t>In pairs, discuss and make a list of the </a:t>
            </a:r>
            <a:r>
              <a:rPr lang="en-GB" sz="2300" b="1" dirty="0"/>
              <a:t>challenges </a:t>
            </a:r>
            <a:r>
              <a:rPr lang="en-GB" sz="2300" dirty="0"/>
              <a:t>and </a:t>
            </a:r>
            <a:r>
              <a:rPr lang="en-GB" sz="2300" b="1" dirty="0"/>
              <a:t>problems</a:t>
            </a:r>
            <a:r>
              <a:rPr lang="en-GB" sz="2300" dirty="0"/>
              <a:t> that she might face in her daily life.</a:t>
            </a:r>
          </a:p>
          <a:p>
            <a:endParaRPr lang="en-GB" sz="2800" dirty="0"/>
          </a:p>
        </p:txBody>
      </p:sp>
      <p:pic>
        <p:nvPicPr>
          <p:cNvPr id="5" name="Picture 4">
            <a:extLst>
              <a:ext uri="{FF2B5EF4-FFF2-40B4-BE49-F238E27FC236}">
                <a16:creationId xmlns:a16="http://schemas.microsoft.com/office/drawing/2014/main" id="{ADAED3E5-39BB-4166-A032-91BDF482EB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2355923"/>
            <a:ext cx="2337019" cy="3505991"/>
          </a:xfrm>
          <a:prstGeom prst="rect">
            <a:avLst/>
          </a:prstGeom>
        </p:spPr>
      </p:pic>
    </p:spTree>
    <p:extLst>
      <p:ext uri="{BB962C8B-B14F-4D97-AF65-F5344CB8AC3E}">
        <p14:creationId xmlns:p14="http://schemas.microsoft.com/office/powerpoint/2010/main" val="238907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AD09B-97E4-438A-9378-99234335E602}"/>
              </a:ext>
            </a:extLst>
          </p:cNvPr>
          <p:cNvSpPr>
            <a:spLocks noGrp="1"/>
          </p:cNvSpPr>
          <p:nvPr>
            <p:ph type="title"/>
          </p:nvPr>
        </p:nvSpPr>
        <p:spPr/>
        <p:txBody>
          <a:bodyPr/>
          <a:lstStyle/>
          <a:p>
            <a:r>
              <a:rPr lang="en-GB" b="1" dirty="0"/>
              <a:t>Product ideas</a:t>
            </a:r>
          </a:p>
        </p:txBody>
      </p:sp>
      <p:sp>
        <p:nvSpPr>
          <p:cNvPr id="3" name="Content Placeholder 2">
            <a:extLst>
              <a:ext uri="{FF2B5EF4-FFF2-40B4-BE49-F238E27FC236}">
                <a16:creationId xmlns:a16="http://schemas.microsoft.com/office/drawing/2014/main" id="{110F64E3-9D28-4FCA-96ED-59508F5E4EDF}"/>
              </a:ext>
            </a:extLst>
          </p:cNvPr>
          <p:cNvSpPr>
            <a:spLocks noGrp="1"/>
          </p:cNvSpPr>
          <p:nvPr>
            <p:ph idx="1"/>
          </p:nvPr>
        </p:nvSpPr>
        <p:spPr>
          <a:xfrm>
            <a:off x="457200" y="2204864"/>
            <a:ext cx="8229600" cy="3921299"/>
          </a:xfrm>
        </p:spPr>
        <p:txBody>
          <a:bodyPr/>
          <a:lstStyle/>
          <a:p>
            <a:r>
              <a:rPr lang="en-GB" dirty="0"/>
              <a:t>Complete a </a:t>
            </a:r>
            <a:r>
              <a:rPr lang="en-GB" b="1" dirty="0"/>
              <a:t>spider chart </a:t>
            </a:r>
            <a:r>
              <a:rPr lang="en-GB" dirty="0"/>
              <a:t>of product ideas that could help to </a:t>
            </a:r>
            <a:r>
              <a:rPr lang="en-GB" b="1" dirty="0"/>
              <a:t>solve </a:t>
            </a:r>
            <a:r>
              <a:rPr lang="en-GB" dirty="0"/>
              <a:t>one or more of the </a:t>
            </a:r>
            <a:r>
              <a:rPr lang="en-GB" b="1" dirty="0"/>
              <a:t>problems</a:t>
            </a:r>
            <a:r>
              <a:rPr lang="en-GB" dirty="0"/>
              <a:t> that you have identified.</a:t>
            </a:r>
          </a:p>
        </p:txBody>
      </p:sp>
      <p:pic>
        <p:nvPicPr>
          <p:cNvPr id="1026" name="Picture 2" descr="Thought, Idea, Innovation, Imagination, Inspiration">
            <a:extLst>
              <a:ext uri="{FF2B5EF4-FFF2-40B4-BE49-F238E27FC236}">
                <a16:creationId xmlns:a16="http://schemas.microsoft.com/office/drawing/2014/main" id="{32D65FE4-4C84-4DC3-9DF6-A3EF1B097B7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3866803"/>
            <a:ext cx="2962672" cy="205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86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D1D40-5C62-492C-BDA8-102AB002104A}"/>
              </a:ext>
            </a:extLst>
          </p:cNvPr>
          <p:cNvSpPr>
            <a:spLocks noGrp="1"/>
          </p:cNvSpPr>
          <p:nvPr>
            <p:ph type="title"/>
          </p:nvPr>
        </p:nvSpPr>
        <p:spPr>
          <a:xfrm>
            <a:off x="457200" y="1268760"/>
            <a:ext cx="8229600" cy="504056"/>
          </a:xfrm>
        </p:spPr>
        <p:txBody>
          <a:bodyPr/>
          <a:lstStyle/>
          <a:p>
            <a:r>
              <a:rPr lang="en-GB" sz="2400" b="1" dirty="0"/>
              <a:t>Spider chart</a:t>
            </a:r>
          </a:p>
        </p:txBody>
      </p:sp>
      <p:sp>
        <p:nvSpPr>
          <p:cNvPr id="3" name="Oval 2">
            <a:extLst>
              <a:ext uri="{FF2B5EF4-FFF2-40B4-BE49-F238E27FC236}">
                <a16:creationId xmlns:a16="http://schemas.microsoft.com/office/drawing/2014/main" id="{04E1E905-C1EA-4146-AD37-AEE0A0740629}"/>
              </a:ext>
            </a:extLst>
          </p:cNvPr>
          <p:cNvSpPr/>
          <p:nvPr/>
        </p:nvSpPr>
        <p:spPr>
          <a:xfrm>
            <a:off x="2987824" y="2996952"/>
            <a:ext cx="3240360" cy="151216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85604079"/>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2202</TotalTime>
  <Words>298</Words>
  <Application>Microsoft Office PowerPoint</Application>
  <PresentationFormat>On-screen Show (4:3)</PresentationFormat>
  <Paragraphs>25</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Segoe UI Emoji</vt:lpstr>
      <vt:lpstr>Symbol</vt:lpstr>
      <vt:lpstr>Times New Roman</vt:lpstr>
      <vt:lpstr>Power point template</vt:lpstr>
      <vt:lpstr>Investigating Problems Faced by People in Remote Areas</vt:lpstr>
      <vt:lpstr>PowerPoint Presentation</vt:lpstr>
      <vt:lpstr>What is a remote area?</vt:lpstr>
      <vt:lpstr>Living in remote areas</vt:lpstr>
      <vt:lpstr>Product ideas</vt:lpstr>
      <vt:lpstr>Spider chart</vt:lpstr>
    </vt:vector>
  </TitlesOfParts>
  <Company>Attainment in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problems faced by people in remote areas presentation</dc:title>
  <dc:subject>KS4 DT projects</dc:subject>
  <dc:creator>Attainment in Education</dc:creator>
  <cp:keywords>ks4 geography, geography remote areas lesson, remote areas lesson, geography social issues lesson, clean water lesson, water ks4 geography, clean water ks4, clean water secondary, spider chart, spider graph, radar graph, spider web diagram, spider plot, radar diagram, bbc bitesize ks4, ks4 dt, ks4 maths, bitesize ks4, maths games ks4, ks4 bitesize,bbc bitesize ks4 maths, ks4 engineering, treadle pump, spider web chart, spider web graph, spiderweb chart, spiderweb graph, what is a treadle pump, how does a treadle pump work, what is a spider chart, how to do a spider chart,</cp:keywords>
  <cp:lastModifiedBy>Neighbour,Marie</cp:lastModifiedBy>
  <cp:revision>206</cp:revision>
  <dcterms:created xsi:type="dcterms:W3CDTF">2011-06-16T08:08:24Z</dcterms:created>
  <dcterms:modified xsi:type="dcterms:W3CDTF">2022-02-15T09:44:12Z</dcterms:modified>
</cp:coreProperties>
</file>