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handoutMasterIdLst>
    <p:handoutMasterId r:id="rId10"/>
  </p:handoutMasterIdLst>
  <p:sldIdLst>
    <p:sldId id="256" r:id="rId2"/>
    <p:sldId id="276" r:id="rId3"/>
    <p:sldId id="272" r:id="rId4"/>
    <p:sldId id="273" r:id="rId5"/>
    <p:sldId id="274" r:id="rId6"/>
    <p:sldId id="275" r:id="rId7"/>
    <p:sldId id="27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varScale="1">
        <p:scale>
          <a:sx n="77" d="100"/>
          <a:sy n="77" d="100"/>
        </p:scale>
        <p:origin x="161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15/02/2022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15/02/2022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could show a games controller or other example of ergonomic design and pass round the class. A discussion could then be held about what features are included to make it ergonomic.</a:t>
            </a:r>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333394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doing as a standalone activity the measurements can be of any 10 people, such as 10 members of the class. If this is to be used as an introductory activity for ‘Designing an Ergonomic Shopping Bag Holder’ then ideally these measurements should be from people aged 60+. This could be done by visiting a local residential home or set as a homework activity. Learners could be placed in groups with each measuring the hand sizes of grandparents or other relatives to produce the overall data. If it is not possible to gather data for this age group then separate data can be provided for the follow up activity, with the data gathered here used as an example/rough guide. To ensure all measurements taken </a:t>
            </a:r>
            <a:r>
              <a:rPr lang="en-GB"/>
              <a:t>are comparable, </a:t>
            </a:r>
            <a:r>
              <a:rPr lang="en-GB" dirty="0"/>
              <a:t>all people having their hand measured should form it in the shape shown above.</a:t>
            </a:r>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241553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Measurements should be taken for the person’s dominant hand. So, if they are right handed this would be their right hand, or left handed it would be their left hand.</a:t>
            </a:r>
          </a:p>
        </p:txBody>
      </p:sp>
      <p:sp>
        <p:nvSpPr>
          <p:cNvPr id="4" name="Slide Number Placeholder 3"/>
          <p:cNvSpPr>
            <a:spLocks noGrp="1"/>
          </p:cNvSpPr>
          <p:nvPr>
            <p:ph type="sldNum" sz="quarter" idx="10"/>
          </p:nvPr>
        </p:nvSpPr>
        <p:spPr/>
        <p:txBody>
          <a:bodyPr/>
          <a:lstStyle/>
          <a:p>
            <a:fld id="{3EB474A7-B749-4504-9847-6E28E627D631}" type="slidenum">
              <a:rPr lang="en-GB" smtClean="0"/>
              <a:pPr/>
              <a:t>6</a:t>
            </a:fld>
            <a:endParaRPr lang="en-GB" dirty="0"/>
          </a:p>
        </p:txBody>
      </p:sp>
    </p:spTree>
    <p:extLst>
      <p:ext uri="{BB962C8B-B14F-4D97-AF65-F5344CB8AC3E}">
        <p14:creationId xmlns:p14="http://schemas.microsoft.com/office/powerpoint/2010/main" val="1660548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could be done using spreadsheet software or produced by hand.</a:t>
            </a:r>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384209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15/02/2022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15/02/2022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15/02/2022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2" name="Picture 1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876256" y="184910"/>
            <a:ext cx="2016224" cy="1012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11560" y="2060848"/>
            <a:ext cx="7920880" cy="1226418"/>
          </a:xfrm>
        </p:spPr>
        <p:txBody>
          <a:bodyPr/>
          <a:lstStyle/>
          <a:p>
            <a:r>
              <a:rPr lang="en-GB" sz="4800" b="1" dirty="0"/>
              <a:t>Understanding Ergonomics and Anthropometrics</a:t>
            </a:r>
          </a:p>
        </p:txBody>
      </p:sp>
      <p:sp>
        <p:nvSpPr>
          <p:cNvPr id="9" name="Subtitle 2"/>
          <p:cNvSpPr>
            <a:spLocks noGrp="1"/>
          </p:cNvSpPr>
          <p:nvPr>
            <p:ph type="subTitle" idx="1"/>
          </p:nvPr>
        </p:nvSpPr>
        <p:spPr>
          <a:xfrm>
            <a:off x="1907704" y="3982938"/>
            <a:ext cx="5328592" cy="1536576"/>
          </a:xfrm>
        </p:spPr>
        <p:txBody>
          <a:bodyPr/>
          <a:lstStyle/>
          <a:p>
            <a:r>
              <a:rPr lang="en-GB" dirty="0"/>
              <a:t>Measuring sizes of hands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9DBA0B-7CCE-4091-97EF-1E974ABE669F}"/>
              </a:ext>
            </a:extLst>
          </p:cNvPr>
          <p:cNvSpPr txBox="1"/>
          <p:nvPr/>
        </p:nvSpPr>
        <p:spPr>
          <a:xfrm>
            <a:off x="899592" y="1536174"/>
            <a:ext cx="7344816" cy="329320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190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B1B2C-7F6F-4A19-96F5-4B23469726FB}"/>
              </a:ext>
            </a:extLst>
          </p:cNvPr>
          <p:cNvSpPr>
            <a:spLocks noGrp="1"/>
          </p:cNvSpPr>
          <p:nvPr>
            <p:ph type="title"/>
          </p:nvPr>
        </p:nvSpPr>
        <p:spPr/>
        <p:txBody>
          <a:bodyPr/>
          <a:lstStyle/>
          <a:p>
            <a:r>
              <a:rPr lang="en-GB" b="1" dirty="0"/>
              <a:t>What is ergonomics?</a:t>
            </a:r>
          </a:p>
        </p:txBody>
      </p:sp>
      <p:pic>
        <p:nvPicPr>
          <p:cNvPr id="1026" name="Picture 2" descr="Game Joystick, Joystick, Gamepad, Controller, Button">
            <a:extLst>
              <a:ext uri="{FF2B5EF4-FFF2-40B4-BE49-F238E27FC236}">
                <a16:creationId xmlns:a16="http://schemas.microsoft.com/office/drawing/2014/main" id="{A51A1B3D-932F-4A0E-8DE8-CA9CADEC4A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9758" y="3275856"/>
            <a:ext cx="3875348" cy="258356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0747D4B-0FD6-43F0-924F-CD1750FB7EB7}"/>
              </a:ext>
            </a:extLst>
          </p:cNvPr>
          <p:cNvSpPr>
            <a:spLocks noGrp="1"/>
          </p:cNvSpPr>
          <p:nvPr>
            <p:ph idx="1"/>
          </p:nvPr>
        </p:nvSpPr>
        <p:spPr>
          <a:xfrm>
            <a:off x="233670" y="2132856"/>
            <a:ext cx="4914394" cy="3993307"/>
          </a:xfrm>
        </p:spPr>
        <p:txBody>
          <a:bodyPr/>
          <a:lstStyle/>
          <a:p>
            <a:r>
              <a:rPr lang="en-GB" sz="2400" b="1" dirty="0"/>
              <a:t>Ergonomics</a:t>
            </a:r>
            <a:r>
              <a:rPr lang="en-GB" sz="2400" dirty="0"/>
              <a:t> is the study of how </a:t>
            </a:r>
            <a:r>
              <a:rPr lang="en-GB" sz="2400" b="1" dirty="0"/>
              <a:t>efficiently</a:t>
            </a:r>
            <a:r>
              <a:rPr lang="en-GB" sz="2400" dirty="0"/>
              <a:t> and </a:t>
            </a:r>
            <a:r>
              <a:rPr lang="en-GB" sz="2400" b="1" dirty="0"/>
              <a:t>comfortably</a:t>
            </a:r>
            <a:r>
              <a:rPr lang="en-GB" sz="2400" dirty="0"/>
              <a:t> people can </a:t>
            </a:r>
            <a:r>
              <a:rPr lang="en-GB" sz="2400" b="1" dirty="0"/>
              <a:t>interact </a:t>
            </a:r>
            <a:r>
              <a:rPr lang="en-GB" sz="2400" dirty="0"/>
              <a:t>with products and systems. </a:t>
            </a:r>
          </a:p>
          <a:p>
            <a:r>
              <a:rPr lang="en-GB" sz="2400" dirty="0"/>
              <a:t>It is often referred to as </a:t>
            </a:r>
            <a:r>
              <a:rPr lang="en-GB" sz="2400" b="1" dirty="0"/>
              <a:t>‘human factors’ </a:t>
            </a:r>
            <a:r>
              <a:rPr lang="en-GB" sz="2400" dirty="0"/>
              <a:t>or the </a:t>
            </a:r>
            <a:r>
              <a:rPr lang="en-GB" sz="2400" b="1" dirty="0"/>
              <a:t>relationship </a:t>
            </a:r>
            <a:r>
              <a:rPr lang="en-GB" sz="2400" dirty="0"/>
              <a:t>between people and products.</a:t>
            </a:r>
          </a:p>
          <a:p>
            <a:r>
              <a:rPr lang="en-GB" sz="2400" dirty="0"/>
              <a:t>For example, a </a:t>
            </a:r>
            <a:r>
              <a:rPr lang="en-GB" sz="2400" b="1" dirty="0"/>
              <a:t>computer games controller</a:t>
            </a:r>
            <a:r>
              <a:rPr lang="en-GB" sz="2400" dirty="0"/>
              <a:t> is designed to fit </a:t>
            </a:r>
            <a:r>
              <a:rPr lang="en-GB" sz="2400" b="1" dirty="0"/>
              <a:t>comfortably</a:t>
            </a:r>
            <a:r>
              <a:rPr lang="en-GB" sz="2400" dirty="0"/>
              <a:t> in the </a:t>
            </a:r>
            <a:r>
              <a:rPr lang="en-GB" sz="2400" b="1" dirty="0"/>
              <a:t>hand.</a:t>
            </a:r>
          </a:p>
        </p:txBody>
      </p:sp>
      <p:pic>
        <p:nvPicPr>
          <p:cNvPr id="1028" name="Picture 4" descr="Controller, Joystick, Playstation, Video Game">
            <a:extLst>
              <a:ext uri="{FF2B5EF4-FFF2-40B4-BE49-F238E27FC236}">
                <a16:creationId xmlns:a16="http://schemas.microsoft.com/office/drawing/2014/main" id="{B3DBC1F6-480B-4F48-BBCA-6376EB36D5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1795" y="2420888"/>
            <a:ext cx="2339580" cy="1489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64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0AB9D-02FF-4710-848C-ED6C480F792A}"/>
              </a:ext>
            </a:extLst>
          </p:cNvPr>
          <p:cNvSpPr>
            <a:spLocks noGrp="1"/>
          </p:cNvSpPr>
          <p:nvPr>
            <p:ph type="title"/>
          </p:nvPr>
        </p:nvSpPr>
        <p:spPr/>
        <p:txBody>
          <a:bodyPr/>
          <a:lstStyle/>
          <a:p>
            <a:r>
              <a:rPr lang="en-GB" b="1" dirty="0"/>
              <a:t>What is anthropometric data?</a:t>
            </a:r>
          </a:p>
        </p:txBody>
      </p:sp>
      <p:sp>
        <p:nvSpPr>
          <p:cNvPr id="5" name="Content Placeholder 4">
            <a:extLst>
              <a:ext uri="{FF2B5EF4-FFF2-40B4-BE49-F238E27FC236}">
                <a16:creationId xmlns:a16="http://schemas.microsoft.com/office/drawing/2014/main" id="{74755CF9-47E1-4CFB-95C6-629DAD151219}"/>
              </a:ext>
            </a:extLst>
          </p:cNvPr>
          <p:cNvSpPr>
            <a:spLocks noGrp="1"/>
          </p:cNvSpPr>
          <p:nvPr>
            <p:ph idx="1"/>
          </p:nvPr>
        </p:nvSpPr>
        <p:spPr>
          <a:xfrm>
            <a:off x="457200" y="2132856"/>
            <a:ext cx="4834880" cy="3993307"/>
          </a:xfrm>
        </p:spPr>
        <p:txBody>
          <a:bodyPr/>
          <a:lstStyle/>
          <a:p>
            <a:r>
              <a:rPr lang="en-GB" sz="2400" b="1" dirty="0"/>
              <a:t>Anthropometrics</a:t>
            </a:r>
            <a:r>
              <a:rPr lang="en-GB" sz="2400" dirty="0"/>
              <a:t> is the consideration of the </a:t>
            </a:r>
            <a:r>
              <a:rPr lang="en-GB" sz="2400" b="1" dirty="0"/>
              <a:t>sizes of people, </a:t>
            </a:r>
            <a:r>
              <a:rPr lang="en-GB" sz="2400" dirty="0"/>
              <a:t>so that products can be effectively designed.</a:t>
            </a:r>
          </a:p>
          <a:p>
            <a:r>
              <a:rPr lang="en-GB" sz="2400" b="1" dirty="0"/>
              <a:t>Anthropometric data </a:t>
            </a:r>
            <a:r>
              <a:rPr lang="en-GB" sz="2400" dirty="0"/>
              <a:t>is a collection of </a:t>
            </a:r>
            <a:r>
              <a:rPr lang="en-GB" sz="2400" b="1" dirty="0"/>
              <a:t>measurements of people </a:t>
            </a:r>
            <a:r>
              <a:rPr lang="en-GB" sz="2400" dirty="0"/>
              <a:t>that is presented in tables and available for designers to use. </a:t>
            </a:r>
          </a:p>
          <a:p>
            <a:r>
              <a:rPr lang="en-GB" sz="2400" dirty="0"/>
              <a:t>For example, </a:t>
            </a:r>
            <a:r>
              <a:rPr lang="en-GB" sz="2400" b="1" dirty="0"/>
              <a:t>hand, feet and head </a:t>
            </a:r>
            <a:r>
              <a:rPr lang="en-GB" sz="2400" dirty="0"/>
              <a:t>sizes.</a:t>
            </a:r>
          </a:p>
        </p:txBody>
      </p:sp>
      <p:pic>
        <p:nvPicPr>
          <p:cNvPr id="2052" name="Picture 4" descr="Breather, Defense, Firefighter, Fireman, Helmet">
            <a:extLst>
              <a:ext uri="{FF2B5EF4-FFF2-40B4-BE49-F238E27FC236}">
                <a16:creationId xmlns:a16="http://schemas.microsoft.com/office/drawing/2014/main" id="{E9036E74-F731-4F32-98A6-28C6279332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924" y="3544823"/>
            <a:ext cx="1751031" cy="25469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DE5820E-7050-45F6-87E4-6B9A18CA4B78}"/>
              </a:ext>
            </a:extLst>
          </p:cNvPr>
          <p:cNvSpPr txBox="1"/>
          <p:nvPr/>
        </p:nvSpPr>
        <p:spPr>
          <a:xfrm>
            <a:off x="5181025" y="2297515"/>
            <a:ext cx="3616830" cy="1015663"/>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000" dirty="0"/>
              <a:t>When designing a firefighters’ helmet, average adult head sizes would need to be considered.</a:t>
            </a:r>
          </a:p>
        </p:txBody>
      </p:sp>
    </p:spTree>
    <p:extLst>
      <p:ext uri="{BB962C8B-B14F-4D97-AF65-F5344CB8AC3E}">
        <p14:creationId xmlns:p14="http://schemas.microsoft.com/office/powerpoint/2010/main" val="324894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52C0F-F2C6-4A10-B91F-F28A114F06FC}"/>
              </a:ext>
            </a:extLst>
          </p:cNvPr>
          <p:cNvSpPr>
            <a:spLocks noGrp="1"/>
          </p:cNvSpPr>
          <p:nvPr>
            <p:ph type="title"/>
          </p:nvPr>
        </p:nvSpPr>
        <p:spPr>
          <a:xfrm>
            <a:off x="457200" y="1340768"/>
            <a:ext cx="8229600" cy="736112"/>
          </a:xfrm>
        </p:spPr>
        <p:txBody>
          <a:bodyPr/>
          <a:lstStyle/>
          <a:p>
            <a:r>
              <a:rPr lang="en-GB" b="1" dirty="0"/>
              <a:t>Measuring hand sizes</a:t>
            </a:r>
          </a:p>
        </p:txBody>
      </p:sp>
      <p:sp>
        <p:nvSpPr>
          <p:cNvPr id="14" name="Content Placeholder 13">
            <a:extLst>
              <a:ext uri="{FF2B5EF4-FFF2-40B4-BE49-F238E27FC236}">
                <a16:creationId xmlns:a16="http://schemas.microsoft.com/office/drawing/2014/main" id="{11B90936-C61D-4C26-ADED-DFC9DE078497}"/>
              </a:ext>
            </a:extLst>
          </p:cNvPr>
          <p:cNvSpPr>
            <a:spLocks noGrp="1"/>
          </p:cNvSpPr>
          <p:nvPr>
            <p:ph idx="1"/>
          </p:nvPr>
        </p:nvSpPr>
        <p:spPr>
          <a:xfrm>
            <a:off x="323529" y="2160616"/>
            <a:ext cx="5375448" cy="3680716"/>
          </a:xfrm>
        </p:spPr>
        <p:txBody>
          <a:bodyPr/>
          <a:lstStyle/>
          <a:p>
            <a:r>
              <a:rPr lang="en-GB" sz="2600" dirty="0"/>
              <a:t>You are now going to take your own </a:t>
            </a:r>
            <a:r>
              <a:rPr lang="en-GB" sz="2600" b="1" dirty="0"/>
              <a:t>anthropometric measurements.</a:t>
            </a:r>
          </a:p>
          <a:p>
            <a:r>
              <a:rPr lang="en-GB" sz="2600" dirty="0"/>
              <a:t>Data that is taken </a:t>
            </a:r>
            <a:r>
              <a:rPr lang="en-GB" sz="2600" b="1" dirty="0"/>
              <a:t>directly</a:t>
            </a:r>
            <a:r>
              <a:rPr lang="en-GB" sz="2600" dirty="0"/>
              <a:t> by the designer is called </a:t>
            </a:r>
            <a:r>
              <a:rPr lang="en-GB" sz="2600" b="1" dirty="0"/>
              <a:t>primary data.</a:t>
            </a:r>
          </a:p>
          <a:p>
            <a:r>
              <a:rPr lang="en-GB" sz="2600" dirty="0"/>
              <a:t>Measure the </a:t>
            </a:r>
            <a:r>
              <a:rPr lang="en-GB" sz="2600" b="1" dirty="0"/>
              <a:t>length</a:t>
            </a:r>
            <a:r>
              <a:rPr lang="en-GB" sz="2600" dirty="0"/>
              <a:t> and </a:t>
            </a:r>
            <a:r>
              <a:rPr lang="en-GB" sz="2600" b="1" dirty="0"/>
              <a:t>width </a:t>
            </a:r>
            <a:r>
              <a:rPr lang="en-GB" sz="2600" dirty="0"/>
              <a:t>of the </a:t>
            </a:r>
            <a:r>
              <a:rPr lang="en-GB" sz="2600" b="1" dirty="0"/>
              <a:t>dominant</a:t>
            </a:r>
            <a:r>
              <a:rPr lang="en-GB" sz="2600" dirty="0"/>
              <a:t> hands of </a:t>
            </a:r>
            <a:r>
              <a:rPr lang="en-GB" sz="2600" b="1" dirty="0"/>
              <a:t>10 people aged 60+.</a:t>
            </a:r>
          </a:p>
          <a:p>
            <a:r>
              <a:rPr lang="en-GB" sz="2600" dirty="0"/>
              <a:t>Calculate the </a:t>
            </a:r>
            <a:r>
              <a:rPr lang="en-GB" sz="2600" b="1" dirty="0"/>
              <a:t>total </a:t>
            </a:r>
            <a:r>
              <a:rPr lang="en-GB" sz="2600" dirty="0"/>
              <a:t>length and width and the </a:t>
            </a:r>
            <a:r>
              <a:rPr lang="en-GB" sz="2600" b="1" dirty="0"/>
              <a:t>mean average </a:t>
            </a:r>
            <a:r>
              <a:rPr lang="en-GB" sz="2600" dirty="0"/>
              <a:t>of each.</a:t>
            </a:r>
          </a:p>
        </p:txBody>
      </p:sp>
      <p:grpSp>
        <p:nvGrpSpPr>
          <p:cNvPr id="4" name="Group 3">
            <a:extLst>
              <a:ext uri="{FF2B5EF4-FFF2-40B4-BE49-F238E27FC236}">
                <a16:creationId xmlns:a16="http://schemas.microsoft.com/office/drawing/2014/main" id="{3150FCE4-A559-4F65-9922-D4F18904AF35}"/>
              </a:ext>
            </a:extLst>
          </p:cNvPr>
          <p:cNvGrpSpPr/>
          <p:nvPr/>
        </p:nvGrpSpPr>
        <p:grpSpPr>
          <a:xfrm>
            <a:off x="5364088" y="2196548"/>
            <a:ext cx="4067944" cy="3634845"/>
            <a:chOff x="5364088" y="2196548"/>
            <a:chExt cx="4067944" cy="3634845"/>
          </a:xfrm>
        </p:grpSpPr>
        <p:pic>
          <p:nvPicPr>
            <p:cNvPr id="12" name="Graphic 11" descr="Raised Hand">
              <a:extLst>
                <a:ext uri="{FF2B5EF4-FFF2-40B4-BE49-F238E27FC236}">
                  <a16:creationId xmlns:a16="http://schemas.microsoft.com/office/drawing/2014/main" id="{FBCEC88B-9DA0-48B7-9D9C-DFB8BB4D74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64088" y="2565881"/>
              <a:ext cx="3265512" cy="3265512"/>
            </a:xfrm>
            <a:prstGeom prst="rect">
              <a:avLst/>
            </a:prstGeom>
          </p:spPr>
        </p:pic>
        <p:cxnSp>
          <p:nvCxnSpPr>
            <p:cNvPr id="16" name="Straight Arrow Connector 15">
              <a:extLst>
                <a:ext uri="{FF2B5EF4-FFF2-40B4-BE49-F238E27FC236}">
                  <a16:creationId xmlns:a16="http://schemas.microsoft.com/office/drawing/2014/main" id="{17ACF10B-F87A-434B-9136-E42515AD6286}"/>
                </a:ext>
              </a:extLst>
            </p:cNvPr>
            <p:cNvCxnSpPr>
              <a:cxnSpLocks/>
            </p:cNvCxnSpPr>
            <p:nvPr/>
          </p:nvCxnSpPr>
          <p:spPr>
            <a:xfrm>
              <a:off x="6012160" y="2565881"/>
              <a:ext cx="1944216" cy="0"/>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5F09729A-F4E8-4AD9-AD9C-45803FCA9540}"/>
                </a:ext>
              </a:extLst>
            </p:cNvPr>
            <p:cNvCxnSpPr>
              <a:cxnSpLocks/>
            </p:cNvCxnSpPr>
            <p:nvPr/>
          </p:nvCxnSpPr>
          <p:spPr>
            <a:xfrm flipV="1">
              <a:off x="8316416" y="2791033"/>
              <a:ext cx="0" cy="251017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21" name="TextBox 20">
              <a:extLst>
                <a:ext uri="{FF2B5EF4-FFF2-40B4-BE49-F238E27FC236}">
                  <a16:creationId xmlns:a16="http://schemas.microsoft.com/office/drawing/2014/main" id="{CB63028D-09F3-4F05-BC66-80C6BCCD6FC6}"/>
                </a:ext>
              </a:extLst>
            </p:cNvPr>
            <p:cNvSpPr txBox="1"/>
            <p:nvPr/>
          </p:nvSpPr>
          <p:spPr>
            <a:xfrm>
              <a:off x="6360486" y="2196548"/>
              <a:ext cx="1224136" cy="369332"/>
            </a:xfrm>
            <a:prstGeom prst="rect">
              <a:avLst/>
            </a:prstGeom>
            <a:noFill/>
          </p:spPr>
          <p:txBody>
            <a:bodyPr wrap="square" rtlCol="0">
              <a:spAutoFit/>
            </a:bodyPr>
            <a:lstStyle/>
            <a:p>
              <a:pPr algn="ctr"/>
              <a:r>
                <a:rPr lang="en-GB" dirty="0"/>
                <a:t>Width</a:t>
              </a:r>
            </a:p>
          </p:txBody>
        </p:sp>
        <p:sp>
          <p:nvSpPr>
            <p:cNvPr id="22" name="TextBox 21">
              <a:extLst>
                <a:ext uri="{FF2B5EF4-FFF2-40B4-BE49-F238E27FC236}">
                  <a16:creationId xmlns:a16="http://schemas.microsoft.com/office/drawing/2014/main" id="{D8203AD4-9BD0-4467-ABC2-D14515FD324C}"/>
                </a:ext>
              </a:extLst>
            </p:cNvPr>
            <p:cNvSpPr txBox="1"/>
            <p:nvPr/>
          </p:nvSpPr>
          <p:spPr>
            <a:xfrm>
              <a:off x="8207896" y="3938511"/>
              <a:ext cx="1224136" cy="369332"/>
            </a:xfrm>
            <a:prstGeom prst="rect">
              <a:avLst/>
            </a:prstGeom>
            <a:noFill/>
          </p:spPr>
          <p:txBody>
            <a:bodyPr wrap="square" rtlCol="0">
              <a:spAutoFit/>
            </a:bodyPr>
            <a:lstStyle/>
            <a:p>
              <a:pPr algn="ctr"/>
              <a:r>
                <a:rPr lang="en-GB" dirty="0"/>
                <a:t>Length</a:t>
              </a:r>
            </a:p>
          </p:txBody>
        </p:sp>
      </p:grpSp>
    </p:spTree>
    <p:extLst>
      <p:ext uri="{BB962C8B-B14F-4D97-AF65-F5344CB8AC3E}">
        <p14:creationId xmlns:p14="http://schemas.microsoft.com/office/powerpoint/2010/main" val="158933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9D6C9-69F9-498B-9740-FF0CCA95A83E}"/>
              </a:ext>
            </a:extLst>
          </p:cNvPr>
          <p:cNvSpPr>
            <a:spLocks noGrp="1"/>
          </p:cNvSpPr>
          <p:nvPr>
            <p:ph type="title"/>
          </p:nvPr>
        </p:nvSpPr>
        <p:spPr>
          <a:xfrm>
            <a:off x="457200" y="1196752"/>
            <a:ext cx="8229600" cy="648072"/>
          </a:xfrm>
        </p:spPr>
        <p:txBody>
          <a:bodyPr/>
          <a:lstStyle/>
          <a:p>
            <a:r>
              <a:rPr lang="en-GB" sz="2800" b="1" dirty="0"/>
              <a:t>Recording data – dominant hand sizes</a:t>
            </a:r>
          </a:p>
        </p:txBody>
      </p:sp>
      <p:graphicFrame>
        <p:nvGraphicFramePr>
          <p:cNvPr id="6" name="Table 5">
            <a:extLst>
              <a:ext uri="{FF2B5EF4-FFF2-40B4-BE49-F238E27FC236}">
                <a16:creationId xmlns:a16="http://schemas.microsoft.com/office/drawing/2014/main" id="{7E103936-C148-4BCC-A1F4-DED36ABF51D6}"/>
              </a:ext>
            </a:extLst>
          </p:cNvPr>
          <p:cNvGraphicFramePr>
            <a:graphicFrameLocks noGrp="1"/>
          </p:cNvGraphicFramePr>
          <p:nvPr>
            <p:extLst>
              <p:ext uri="{D42A27DB-BD31-4B8C-83A1-F6EECF244321}">
                <p14:modId xmlns:p14="http://schemas.microsoft.com/office/powerpoint/2010/main" val="3052565802"/>
              </p:ext>
            </p:extLst>
          </p:nvPr>
        </p:nvGraphicFramePr>
        <p:xfrm>
          <a:off x="418153" y="1772819"/>
          <a:ext cx="4873927" cy="4258065"/>
        </p:xfrm>
        <a:graphic>
          <a:graphicData uri="http://schemas.openxmlformats.org/drawingml/2006/table">
            <a:tbl>
              <a:tblPr firstRow="1" bandRow="1">
                <a:tableStyleId>{073A0DAA-6AF3-43AB-8588-CEC1D06C72B9}</a:tableStyleId>
              </a:tblPr>
              <a:tblGrid>
                <a:gridCol w="860615">
                  <a:extLst>
                    <a:ext uri="{9D8B030D-6E8A-4147-A177-3AD203B41FA5}">
                      <a16:colId xmlns:a16="http://schemas.microsoft.com/office/drawing/2014/main" val="3343183350"/>
                    </a:ext>
                  </a:extLst>
                </a:gridCol>
                <a:gridCol w="1925080">
                  <a:extLst>
                    <a:ext uri="{9D8B030D-6E8A-4147-A177-3AD203B41FA5}">
                      <a16:colId xmlns:a16="http://schemas.microsoft.com/office/drawing/2014/main" val="2397245728"/>
                    </a:ext>
                  </a:extLst>
                </a:gridCol>
                <a:gridCol w="2088232">
                  <a:extLst>
                    <a:ext uri="{9D8B030D-6E8A-4147-A177-3AD203B41FA5}">
                      <a16:colId xmlns:a16="http://schemas.microsoft.com/office/drawing/2014/main" val="3508047504"/>
                    </a:ext>
                  </a:extLst>
                </a:gridCol>
              </a:tblGrid>
              <a:tr h="527073">
                <a:tc>
                  <a:txBody>
                    <a:bodyPr/>
                    <a:lstStyle/>
                    <a:p>
                      <a:pPr algn="ctr"/>
                      <a:r>
                        <a:rPr lang="en-GB" sz="1400" dirty="0"/>
                        <a:t>Person number</a:t>
                      </a:r>
                    </a:p>
                  </a:txBody>
                  <a:tcPr/>
                </a:tc>
                <a:tc>
                  <a:txBody>
                    <a:bodyPr/>
                    <a:lstStyle/>
                    <a:p>
                      <a:pPr algn="ctr"/>
                      <a:r>
                        <a:rPr lang="en-GB" sz="1400" dirty="0"/>
                        <a:t>Length of hand (mm)</a:t>
                      </a:r>
                    </a:p>
                  </a:txBody>
                  <a:tcPr/>
                </a:tc>
                <a:tc>
                  <a:txBody>
                    <a:bodyPr/>
                    <a:lstStyle/>
                    <a:p>
                      <a:pPr algn="ctr"/>
                      <a:r>
                        <a:rPr lang="en-GB" sz="1400" dirty="0"/>
                        <a:t>Width of hand (mm)</a:t>
                      </a:r>
                    </a:p>
                  </a:txBody>
                  <a:tcPr/>
                </a:tc>
                <a:extLst>
                  <a:ext uri="{0D108BD9-81ED-4DB2-BD59-A6C34878D82A}">
                    <a16:rowId xmlns:a16="http://schemas.microsoft.com/office/drawing/2014/main" val="3824801348"/>
                  </a:ext>
                </a:extLst>
              </a:tr>
              <a:tr h="310916">
                <a:tc>
                  <a:txBody>
                    <a:bodyPr/>
                    <a:lstStyle/>
                    <a:p>
                      <a:r>
                        <a:rPr lang="en-GB" sz="1400" dirty="0"/>
                        <a:t>1)</a:t>
                      </a:r>
                      <a:endParaRPr lang="en-GB" sz="1400" b="1"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3629917123"/>
                  </a:ext>
                </a:extLst>
              </a:tr>
              <a:tr h="310916">
                <a:tc>
                  <a:txBody>
                    <a:bodyPr/>
                    <a:lstStyle/>
                    <a:p>
                      <a:r>
                        <a:rPr lang="en-GB" sz="1400" dirty="0"/>
                        <a:t>2)</a:t>
                      </a:r>
                      <a:endParaRPr lang="en-GB" sz="1400" b="1" dirty="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3072642158"/>
                  </a:ext>
                </a:extLst>
              </a:tr>
              <a:tr h="310916">
                <a:tc>
                  <a:txBody>
                    <a:bodyPr/>
                    <a:lstStyle/>
                    <a:p>
                      <a:r>
                        <a:rPr lang="en-GB" sz="1400" dirty="0"/>
                        <a:t>3)</a:t>
                      </a:r>
                      <a:endParaRPr lang="en-GB" sz="1400" b="1"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2584386336"/>
                  </a:ext>
                </a:extLst>
              </a:tr>
              <a:tr h="310916">
                <a:tc>
                  <a:txBody>
                    <a:bodyPr/>
                    <a:lstStyle/>
                    <a:p>
                      <a:r>
                        <a:rPr lang="en-GB" sz="1400" dirty="0"/>
                        <a:t>4)</a:t>
                      </a:r>
                      <a:endParaRPr lang="en-GB" sz="1400" b="1"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877365257"/>
                  </a:ext>
                </a:extLst>
              </a:tr>
              <a:tr h="310916">
                <a:tc>
                  <a:txBody>
                    <a:bodyPr/>
                    <a:lstStyle/>
                    <a:p>
                      <a:r>
                        <a:rPr lang="en-GB" sz="1400" dirty="0"/>
                        <a:t>5)</a:t>
                      </a:r>
                      <a:endParaRPr lang="en-GB" sz="1400" b="1" dirty="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1184438669"/>
                  </a:ext>
                </a:extLst>
              </a:tr>
              <a:tr h="310916">
                <a:tc>
                  <a:txBody>
                    <a:bodyPr/>
                    <a:lstStyle/>
                    <a:p>
                      <a:r>
                        <a:rPr lang="en-GB" sz="1400" dirty="0"/>
                        <a:t>6)</a:t>
                      </a:r>
                      <a:endParaRPr lang="en-GB" sz="1400" b="1"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3298277967"/>
                  </a:ext>
                </a:extLst>
              </a:tr>
              <a:tr h="310916">
                <a:tc>
                  <a:txBody>
                    <a:bodyPr/>
                    <a:lstStyle/>
                    <a:p>
                      <a:r>
                        <a:rPr lang="en-GB" sz="1400" dirty="0"/>
                        <a:t>7)</a:t>
                      </a:r>
                      <a:endParaRPr lang="en-GB" sz="1400" b="1"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3611216498"/>
                  </a:ext>
                </a:extLst>
              </a:tr>
              <a:tr h="310916">
                <a:tc>
                  <a:txBody>
                    <a:bodyPr/>
                    <a:lstStyle/>
                    <a:p>
                      <a:r>
                        <a:rPr lang="en-GB" sz="1400" dirty="0"/>
                        <a:t>8)</a:t>
                      </a:r>
                      <a:endParaRPr lang="en-GB" sz="1400" b="1"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3381248297"/>
                  </a:ext>
                </a:extLst>
              </a:tr>
              <a:tr h="310916">
                <a:tc>
                  <a:txBody>
                    <a:bodyPr/>
                    <a:lstStyle/>
                    <a:p>
                      <a:r>
                        <a:rPr lang="en-GB" sz="1400" dirty="0"/>
                        <a:t>9)</a:t>
                      </a:r>
                      <a:endParaRPr lang="en-GB" sz="1400" b="1"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1756448255"/>
                  </a:ext>
                </a:extLst>
              </a:tr>
              <a:tr h="310916">
                <a:tc>
                  <a:txBody>
                    <a:bodyPr/>
                    <a:lstStyle/>
                    <a:p>
                      <a:r>
                        <a:rPr lang="en-GB" sz="1400" dirty="0"/>
                        <a:t>10)</a:t>
                      </a:r>
                      <a:endParaRPr lang="en-GB" sz="1400" b="1"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926945"/>
                  </a:ext>
                </a:extLst>
              </a:tr>
              <a:tr h="310916">
                <a:tc>
                  <a:txBody>
                    <a:bodyPr/>
                    <a:lstStyle/>
                    <a:p>
                      <a:r>
                        <a:rPr lang="en-GB" sz="1400" b="1" dirty="0"/>
                        <a:t>Total</a:t>
                      </a:r>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1617114504"/>
                  </a:ext>
                </a:extLst>
              </a:tr>
              <a:tr h="310916">
                <a:tc>
                  <a:txBody>
                    <a:bodyPr/>
                    <a:lstStyle/>
                    <a:p>
                      <a:r>
                        <a:rPr lang="en-GB" sz="1400" b="1" dirty="0"/>
                        <a:t>Mean</a:t>
                      </a:r>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2769040029"/>
                  </a:ext>
                </a:extLst>
              </a:tr>
            </a:tbl>
          </a:graphicData>
        </a:graphic>
      </p:graphicFrame>
      <p:grpSp>
        <p:nvGrpSpPr>
          <p:cNvPr id="13" name="Group 12">
            <a:extLst>
              <a:ext uri="{FF2B5EF4-FFF2-40B4-BE49-F238E27FC236}">
                <a16:creationId xmlns:a16="http://schemas.microsoft.com/office/drawing/2014/main" id="{2E0AE3C9-7796-45B2-ABD0-0410E3B2F9DD}"/>
              </a:ext>
            </a:extLst>
          </p:cNvPr>
          <p:cNvGrpSpPr/>
          <p:nvPr/>
        </p:nvGrpSpPr>
        <p:grpSpPr>
          <a:xfrm>
            <a:off x="5220072" y="2142135"/>
            <a:ext cx="4067944" cy="3634845"/>
            <a:chOff x="5364088" y="2196548"/>
            <a:chExt cx="4067944" cy="3634845"/>
          </a:xfrm>
        </p:grpSpPr>
        <p:pic>
          <p:nvPicPr>
            <p:cNvPr id="14" name="Graphic 13" descr="Raised Hand">
              <a:extLst>
                <a:ext uri="{FF2B5EF4-FFF2-40B4-BE49-F238E27FC236}">
                  <a16:creationId xmlns:a16="http://schemas.microsoft.com/office/drawing/2014/main" id="{089DA95D-9EF6-400E-BF9E-E7F9A1E8AB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64088" y="2565881"/>
              <a:ext cx="3265512" cy="3265512"/>
            </a:xfrm>
            <a:prstGeom prst="rect">
              <a:avLst/>
            </a:prstGeom>
          </p:spPr>
        </p:pic>
        <p:cxnSp>
          <p:nvCxnSpPr>
            <p:cNvPr id="15" name="Straight Arrow Connector 14">
              <a:extLst>
                <a:ext uri="{FF2B5EF4-FFF2-40B4-BE49-F238E27FC236}">
                  <a16:creationId xmlns:a16="http://schemas.microsoft.com/office/drawing/2014/main" id="{AF2A8070-37AB-43BB-B9C7-C44887D2A3C2}"/>
                </a:ext>
              </a:extLst>
            </p:cNvPr>
            <p:cNvCxnSpPr>
              <a:cxnSpLocks/>
            </p:cNvCxnSpPr>
            <p:nvPr/>
          </p:nvCxnSpPr>
          <p:spPr>
            <a:xfrm>
              <a:off x="6012160" y="2565881"/>
              <a:ext cx="1944216" cy="0"/>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6" name="Straight Arrow Connector 15">
              <a:extLst>
                <a:ext uri="{FF2B5EF4-FFF2-40B4-BE49-F238E27FC236}">
                  <a16:creationId xmlns:a16="http://schemas.microsoft.com/office/drawing/2014/main" id="{EF779805-25B8-4871-AD40-86ADD4772337}"/>
                </a:ext>
              </a:extLst>
            </p:cNvPr>
            <p:cNvCxnSpPr>
              <a:cxnSpLocks/>
            </p:cNvCxnSpPr>
            <p:nvPr/>
          </p:nvCxnSpPr>
          <p:spPr>
            <a:xfrm flipV="1">
              <a:off x="8316416" y="2791033"/>
              <a:ext cx="0" cy="251017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17" name="TextBox 16">
              <a:extLst>
                <a:ext uri="{FF2B5EF4-FFF2-40B4-BE49-F238E27FC236}">
                  <a16:creationId xmlns:a16="http://schemas.microsoft.com/office/drawing/2014/main" id="{09C49DFB-22C3-470D-A56C-D82F1A863E4B}"/>
                </a:ext>
              </a:extLst>
            </p:cNvPr>
            <p:cNvSpPr txBox="1"/>
            <p:nvPr/>
          </p:nvSpPr>
          <p:spPr>
            <a:xfrm>
              <a:off x="6360486" y="2196548"/>
              <a:ext cx="1224136" cy="369332"/>
            </a:xfrm>
            <a:prstGeom prst="rect">
              <a:avLst/>
            </a:prstGeom>
            <a:noFill/>
          </p:spPr>
          <p:txBody>
            <a:bodyPr wrap="square" rtlCol="0">
              <a:spAutoFit/>
            </a:bodyPr>
            <a:lstStyle/>
            <a:p>
              <a:pPr algn="ctr"/>
              <a:r>
                <a:rPr lang="en-GB" dirty="0"/>
                <a:t>Width</a:t>
              </a:r>
            </a:p>
          </p:txBody>
        </p:sp>
        <p:sp>
          <p:nvSpPr>
            <p:cNvPr id="18" name="TextBox 17">
              <a:extLst>
                <a:ext uri="{FF2B5EF4-FFF2-40B4-BE49-F238E27FC236}">
                  <a16:creationId xmlns:a16="http://schemas.microsoft.com/office/drawing/2014/main" id="{83554209-ACFF-4C48-8ECE-54249499FEDA}"/>
                </a:ext>
              </a:extLst>
            </p:cNvPr>
            <p:cNvSpPr txBox="1"/>
            <p:nvPr/>
          </p:nvSpPr>
          <p:spPr>
            <a:xfrm>
              <a:off x="8207896" y="3938511"/>
              <a:ext cx="1224136" cy="369332"/>
            </a:xfrm>
            <a:prstGeom prst="rect">
              <a:avLst/>
            </a:prstGeom>
            <a:noFill/>
          </p:spPr>
          <p:txBody>
            <a:bodyPr wrap="square" rtlCol="0">
              <a:spAutoFit/>
            </a:bodyPr>
            <a:lstStyle/>
            <a:p>
              <a:pPr algn="ctr"/>
              <a:r>
                <a:rPr lang="en-GB" dirty="0"/>
                <a:t>Length</a:t>
              </a:r>
            </a:p>
          </p:txBody>
        </p:sp>
      </p:grpSp>
    </p:spTree>
    <p:extLst>
      <p:ext uri="{BB962C8B-B14F-4D97-AF65-F5344CB8AC3E}">
        <p14:creationId xmlns:p14="http://schemas.microsoft.com/office/powerpoint/2010/main" val="80293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48BB-F67B-442C-B497-8DA423F77009}"/>
              </a:ext>
            </a:extLst>
          </p:cNvPr>
          <p:cNvSpPr>
            <a:spLocks noGrp="1"/>
          </p:cNvSpPr>
          <p:nvPr>
            <p:ph type="title"/>
          </p:nvPr>
        </p:nvSpPr>
        <p:spPr>
          <a:xfrm>
            <a:off x="457200" y="1412776"/>
            <a:ext cx="8229600" cy="1070992"/>
          </a:xfrm>
        </p:spPr>
        <p:txBody>
          <a:bodyPr/>
          <a:lstStyle/>
          <a:p>
            <a:r>
              <a:rPr lang="en-GB" b="1" dirty="0"/>
              <a:t>Extension</a:t>
            </a:r>
          </a:p>
        </p:txBody>
      </p:sp>
      <p:sp>
        <p:nvSpPr>
          <p:cNvPr id="3" name="Content Placeholder 2">
            <a:extLst>
              <a:ext uri="{FF2B5EF4-FFF2-40B4-BE49-F238E27FC236}">
                <a16:creationId xmlns:a16="http://schemas.microsoft.com/office/drawing/2014/main" id="{731C7C3D-1E3D-4BEF-B7C9-80AAE09C8836}"/>
              </a:ext>
            </a:extLst>
          </p:cNvPr>
          <p:cNvSpPr>
            <a:spLocks noGrp="1"/>
          </p:cNvSpPr>
          <p:nvPr>
            <p:ph idx="1"/>
          </p:nvPr>
        </p:nvSpPr>
        <p:spPr>
          <a:xfrm>
            <a:off x="457200" y="2780928"/>
            <a:ext cx="8229600" cy="3345235"/>
          </a:xfrm>
        </p:spPr>
        <p:txBody>
          <a:bodyPr/>
          <a:lstStyle/>
          <a:p>
            <a:r>
              <a:rPr lang="en-GB" dirty="0"/>
              <a:t>Present the data that you have gathered in the form of a </a:t>
            </a:r>
            <a:r>
              <a:rPr lang="en-GB" b="1" dirty="0"/>
              <a:t>bar chart.</a:t>
            </a:r>
          </a:p>
        </p:txBody>
      </p:sp>
      <p:pic>
        <p:nvPicPr>
          <p:cNvPr id="3074" name="Picture 2" descr="Pencil, Green, Writing Tools, School Supplies">
            <a:extLst>
              <a:ext uri="{FF2B5EF4-FFF2-40B4-BE49-F238E27FC236}">
                <a16:creationId xmlns:a16="http://schemas.microsoft.com/office/drawing/2014/main" id="{FB573FC5-70FE-45BA-9F1A-AB5E18EBA2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98291">
            <a:off x="6945935" y="1377203"/>
            <a:ext cx="1101028" cy="135976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ar Chart, Columns, Graph, Diagram, Chart, Data">
            <a:extLst>
              <a:ext uri="{FF2B5EF4-FFF2-40B4-BE49-F238E27FC236}">
                <a16:creationId xmlns:a16="http://schemas.microsoft.com/office/drawing/2014/main" id="{806281A2-42D7-4E58-8DB2-167ABDCD33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0828" y="3861048"/>
            <a:ext cx="2648645" cy="1685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746667"/>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2660</TotalTime>
  <Words>604</Words>
  <Application>Microsoft Office PowerPoint</Application>
  <PresentationFormat>On-screen Show (4:3)</PresentationFormat>
  <Paragraphs>53</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Segoe UI Emoji</vt:lpstr>
      <vt:lpstr>Symbol</vt:lpstr>
      <vt:lpstr>Times New Roman</vt:lpstr>
      <vt:lpstr>Power point template</vt:lpstr>
      <vt:lpstr>Understanding Ergonomics and Anthropometrics</vt:lpstr>
      <vt:lpstr>PowerPoint Presentation</vt:lpstr>
      <vt:lpstr>What is ergonomics?</vt:lpstr>
      <vt:lpstr>What is anthropometric data?</vt:lpstr>
      <vt:lpstr>Measuring hand sizes</vt:lpstr>
      <vt:lpstr>Recording data – dominant hand sizes</vt:lpstr>
      <vt:lpstr>Extension</vt:lpstr>
    </vt:vector>
  </TitlesOfParts>
  <Company>Attainment in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ergonomics and anthropometrics Presentation</dc:title>
  <dc:subject>anthropometric data</dc:subject>
  <dc:creator>Attainment in Education</dc:creator>
  <cp:keywords>anthropometric gcse dt, aqa gcse design and technology, aqa dt, ergonomic and anthropometric, aqa gcse dt, aqa product design gcse, product design project, ergonomics dt, anthropometric measurements pdf, anthropometric measurements chart, anthropometric measurements examples, jira design system, industrial design projects, anthropometric data examples, ergonomic data, what does ergonomics mean in dt, anthropometric data for design, anthropometric design, anthropometrics in textiles, international standards for anthropometric assessment, anthropometric in architecture, altium multi channel design, ux project brief, anthropometric data, bar chart, data presentation, ergonomics, measurements, primary data, KS3, edexcel dt, product development projects for students, textile design projects, anthropometric kit, preliminary design of a product, packaging design projects, project flow design, aqa gcse design technology, anthropometry in product design, edexcel dt gcse,</cp:keywords>
  <cp:lastModifiedBy>Neighbour,Marie</cp:lastModifiedBy>
  <cp:revision>254</cp:revision>
  <dcterms:created xsi:type="dcterms:W3CDTF">2011-06-16T08:08:24Z</dcterms:created>
  <dcterms:modified xsi:type="dcterms:W3CDTF">2022-02-15T11:43:32Z</dcterms:modified>
</cp:coreProperties>
</file>