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75" r:id="rId3"/>
    <p:sldId id="264" r:id="rId4"/>
    <p:sldId id="272" r:id="rId5"/>
    <p:sldId id="274" r:id="rId6"/>
    <p:sldId id="273" r:id="rId7"/>
    <p:sldId id="27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0672" autoAdjust="0"/>
  </p:normalViewPr>
  <p:slideViewPr>
    <p:cSldViewPr snapToGrid="0" snapToObjects="1">
      <p:cViewPr varScale="1">
        <p:scale>
          <a:sx n="78" d="100"/>
          <a:sy n="78" d="100"/>
        </p:scale>
        <p:origin x="159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639FE-CE6A-43A7-81EC-38212EFA7AB6}" type="datetimeFigureOut">
              <a:rPr lang="en-GB" smtClean="0"/>
              <a:t>24/02/2022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0E990-F6A7-4D0E-BE13-CDE4F2A724F1}" type="slidenum">
              <a:rPr lang="en-GB" smtClean="0"/>
              <a:t>‹#›</a:t>
            </a:fld>
            <a:endParaRPr lang="en-GB"/>
          </a:p>
        </p:txBody>
      </p:sp>
    </p:spTree>
    <p:extLst>
      <p:ext uri="{BB962C8B-B14F-4D97-AF65-F5344CB8AC3E}">
        <p14:creationId xmlns:p14="http://schemas.microsoft.com/office/powerpoint/2010/main" val="3003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images in this presentation are from commons and do not require attribution.</a:t>
            </a:r>
          </a:p>
        </p:txBody>
      </p:sp>
      <p:sp>
        <p:nvSpPr>
          <p:cNvPr id="4" name="Slide Number Placeholder 3"/>
          <p:cNvSpPr>
            <a:spLocks noGrp="1"/>
          </p:cNvSpPr>
          <p:nvPr>
            <p:ph type="sldNum" sz="quarter" idx="10"/>
          </p:nvPr>
        </p:nvSpPr>
        <p:spPr/>
        <p:txBody>
          <a:bodyPr/>
          <a:lstStyle/>
          <a:p>
            <a:fld id="{6010E990-F6A7-4D0E-BE13-CDE4F2A724F1}" type="slidenum">
              <a:rPr lang="en-GB" smtClean="0"/>
              <a:t>1</a:t>
            </a:fld>
            <a:endParaRPr lang="en-GB"/>
          </a:p>
        </p:txBody>
      </p:sp>
    </p:spTree>
    <p:extLst>
      <p:ext uri="{BB962C8B-B14F-4D97-AF65-F5344CB8AC3E}">
        <p14:creationId xmlns:p14="http://schemas.microsoft.com/office/powerpoint/2010/main" val="341262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images in this presentation are from commons and do not require attribution.</a:t>
            </a:r>
          </a:p>
        </p:txBody>
      </p:sp>
      <p:sp>
        <p:nvSpPr>
          <p:cNvPr id="4" name="Slide Number Placeholder 3"/>
          <p:cNvSpPr>
            <a:spLocks noGrp="1"/>
          </p:cNvSpPr>
          <p:nvPr>
            <p:ph type="sldNum" sz="quarter" idx="10"/>
          </p:nvPr>
        </p:nvSpPr>
        <p:spPr/>
        <p:txBody>
          <a:bodyPr/>
          <a:lstStyle/>
          <a:p>
            <a:fld id="{6010E990-F6A7-4D0E-BE13-CDE4F2A724F1}" type="slidenum">
              <a:rPr lang="en-GB" smtClean="0"/>
              <a:t>2</a:t>
            </a:fld>
            <a:endParaRPr lang="en-GB"/>
          </a:p>
        </p:txBody>
      </p:sp>
    </p:spTree>
    <p:extLst>
      <p:ext uri="{BB962C8B-B14F-4D97-AF65-F5344CB8AC3E}">
        <p14:creationId xmlns:p14="http://schemas.microsoft.com/office/powerpoint/2010/main" val="398525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liquid, typically molten, material (1) is poured into the sprue, a channel which allows the material to flow into the mould (3); (2) are the shapes being cast, (4) is the material that the mould is made from, and (5) is the casing for the mould.</a:t>
            </a:r>
          </a:p>
        </p:txBody>
      </p:sp>
      <p:sp>
        <p:nvSpPr>
          <p:cNvPr id="4" name="Slide Number Placeholder 3"/>
          <p:cNvSpPr>
            <a:spLocks noGrp="1"/>
          </p:cNvSpPr>
          <p:nvPr>
            <p:ph type="sldNum" sz="quarter" idx="10"/>
          </p:nvPr>
        </p:nvSpPr>
        <p:spPr/>
        <p:txBody>
          <a:bodyPr/>
          <a:lstStyle/>
          <a:p>
            <a:fld id="{6010E990-F6A7-4D0E-BE13-CDE4F2A724F1}" type="slidenum">
              <a:rPr lang="en-GB" smtClean="0"/>
              <a:t>3</a:t>
            </a:fld>
            <a:endParaRPr lang="en-GB"/>
          </a:p>
        </p:txBody>
      </p:sp>
    </p:spTree>
    <p:extLst>
      <p:ext uri="{BB962C8B-B14F-4D97-AF65-F5344CB8AC3E}">
        <p14:creationId xmlns:p14="http://schemas.microsoft.com/office/powerpoint/2010/main" val="37023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the sand casting of a small product.</a:t>
            </a:r>
          </a:p>
          <a:p>
            <a:r>
              <a:rPr lang="en-GB" dirty="0"/>
              <a:t>This slide could be extended to cover injection moulding of plastics, which has many process features similar to pressure die casting (reusable metal mould, liquid material injected under pressure).</a:t>
            </a:r>
          </a:p>
        </p:txBody>
      </p:sp>
      <p:sp>
        <p:nvSpPr>
          <p:cNvPr id="4" name="Slide Number Placeholder 3"/>
          <p:cNvSpPr>
            <a:spLocks noGrp="1"/>
          </p:cNvSpPr>
          <p:nvPr>
            <p:ph type="sldNum" sz="quarter" idx="10"/>
          </p:nvPr>
        </p:nvSpPr>
        <p:spPr/>
        <p:txBody>
          <a:bodyPr/>
          <a:lstStyle/>
          <a:p>
            <a:fld id="{6010E990-F6A7-4D0E-BE13-CDE4F2A724F1}" type="slidenum">
              <a:rPr lang="en-GB" smtClean="0"/>
              <a:t>4</a:t>
            </a:fld>
            <a:endParaRPr lang="en-GB"/>
          </a:p>
        </p:txBody>
      </p:sp>
    </p:spTree>
    <p:extLst>
      <p:ext uri="{BB962C8B-B14F-4D97-AF65-F5344CB8AC3E}">
        <p14:creationId xmlns:p14="http://schemas.microsoft.com/office/powerpoint/2010/main" val="63956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sequence of operations runs left to right, then from top to bottom. The gating system is made at the same time as the mould. There is normally a sprue to allow the liquid material to be poured in, and frequently a ‘runner’ to allow air to escape from the mould as it is filled. These have to be removed/cut off the part after it has solidified.</a:t>
            </a:r>
          </a:p>
          <a:p>
            <a:endParaRPr lang="en-GB" dirty="0"/>
          </a:p>
        </p:txBody>
      </p:sp>
      <p:sp>
        <p:nvSpPr>
          <p:cNvPr id="4" name="Slide Number Placeholder 3"/>
          <p:cNvSpPr>
            <a:spLocks noGrp="1"/>
          </p:cNvSpPr>
          <p:nvPr>
            <p:ph type="sldNum" sz="quarter" idx="10"/>
          </p:nvPr>
        </p:nvSpPr>
        <p:spPr/>
        <p:txBody>
          <a:bodyPr/>
          <a:lstStyle/>
          <a:p>
            <a:fld id="{6010E990-F6A7-4D0E-BE13-CDE4F2A724F1}" type="slidenum">
              <a:rPr lang="en-GB" smtClean="0"/>
              <a:t>5</a:t>
            </a:fld>
            <a:endParaRPr lang="en-GB"/>
          </a:p>
        </p:txBody>
      </p:sp>
    </p:spTree>
    <p:extLst>
      <p:ext uri="{BB962C8B-B14F-4D97-AF65-F5344CB8AC3E}">
        <p14:creationId xmlns:p14="http://schemas.microsoft.com/office/powerpoint/2010/main" val="354949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Pictures include: a bronze statue; a door knocker; a metal casing; a turbine. All would require substantial machining to achieve the desired shape.</a:t>
            </a:r>
          </a:p>
          <a:p>
            <a:endParaRPr lang="en-GB" dirty="0"/>
          </a:p>
        </p:txBody>
      </p:sp>
      <p:sp>
        <p:nvSpPr>
          <p:cNvPr id="4" name="Slide Number Placeholder 3"/>
          <p:cNvSpPr>
            <a:spLocks noGrp="1"/>
          </p:cNvSpPr>
          <p:nvPr>
            <p:ph type="sldNum" sz="quarter" idx="10"/>
          </p:nvPr>
        </p:nvSpPr>
        <p:spPr/>
        <p:txBody>
          <a:bodyPr/>
          <a:lstStyle/>
          <a:p>
            <a:fld id="{6010E990-F6A7-4D0E-BE13-CDE4F2A724F1}" type="slidenum">
              <a:rPr lang="en-GB" smtClean="0"/>
              <a:t>6</a:t>
            </a:fld>
            <a:endParaRPr lang="en-GB"/>
          </a:p>
        </p:txBody>
      </p:sp>
    </p:spTree>
    <p:extLst>
      <p:ext uri="{BB962C8B-B14F-4D97-AF65-F5344CB8AC3E}">
        <p14:creationId xmlns:p14="http://schemas.microsoft.com/office/powerpoint/2010/main" val="353948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10E990-F6A7-4D0E-BE13-CDE4F2A724F1}" type="slidenum">
              <a:rPr lang="en-GB" smtClean="0"/>
              <a:t>7</a:t>
            </a:fld>
            <a:endParaRPr lang="en-GB"/>
          </a:p>
        </p:txBody>
      </p:sp>
    </p:spTree>
    <p:extLst>
      <p:ext uri="{BB962C8B-B14F-4D97-AF65-F5344CB8AC3E}">
        <p14:creationId xmlns:p14="http://schemas.microsoft.com/office/powerpoint/2010/main" val="3831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8077CC-A630-BB40-BCCA-DBB4138BC4E6}"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1300939"/>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508953"/>
            <a:ext cx="7886700" cy="35156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18077CC-A630-BB40-BCCA-DBB4138BC4E6}"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00939"/>
            <a:ext cx="1971675" cy="470041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300939"/>
            <a:ext cx="5800725" cy="47004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8077CC-A630-BB40-BCCA-DBB4138BC4E6}"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70632"/>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696195"/>
            <a:ext cx="7886700" cy="31967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18077CC-A630-BB40-BCCA-DBB4138BC4E6}"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8077CC-A630-BB40-BCCA-DBB4138BC4E6}"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22776"/>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648339"/>
            <a:ext cx="3886200" cy="35286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648339"/>
            <a:ext cx="3886200" cy="3528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8077CC-A630-BB40-BCCA-DBB4138BC4E6}"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84784"/>
            <a:ext cx="7886700" cy="1168686"/>
          </a:xfrm>
        </p:spPr>
        <p:txBody>
          <a:bodyPr/>
          <a:lstStyle/>
          <a:p>
            <a:r>
              <a:rPr lang="en-US" dirty="0"/>
              <a:t>Click to edit Master title style</a:t>
            </a:r>
          </a:p>
        </p:txBody>
      </p:sp>
      <p:sp>
        <p:nvSpPr>
          <p:cNvPr id="3" name="Text Placeholder 2"/>
          <p:cNvSpPr>
            <a:spLocks noGrp="1"/>
          </p:cNvSpPr>
          <p:nvPr>
            <p:ph type="body" idx="1"/>
          </p:nvPr>
        </p:nvSpPr>
        <p:spPr>
          <a:xfrm>
            <a:off x="629842" y="234950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73412"/>
            <a:ext cx="3868340" cy="2998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34950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73412"/>
            <a:ext cx="3887391" cy="2998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18077CC-A630-BB40-BCCA-DBB4138BC4E6}" type="datetimeFigureOut">
              <a:rPr lang="en-US" smtClean="0"/>
              <a:pPr/>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246733"/>
            <a:ext cx="78867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18077CC-A630-BB40-BCCA-DBB4138BC4E6}" type="datetimeFigureOut">
              <a:rPr lang="en-US" smtClean="0"/>
              <a:pPr/>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077CC-A630-BB40-BCCA-DBB4138BC4E6}" type="datetimeFigureOut">
              <a:rPr lang="en-US" smtClean="0"/>
              <a:pPr/>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55145"/>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1355145"/>
            <a:ext cx="4629150" cy="45059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955345"/>
            <a:ext cx="2949178" cy="29057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8077CC-A630-BB40-BCCA-DBB4138BC4E6}"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200271"/>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463555"/>
            <a:ext cx="4629150" cy="439749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800471"/>
            <a:ext cx="2949178" cy="32705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18077CC-A630-BB40-BCCA-DBB4138BC4E6}"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93863"/>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719427"/>
            <a:ext cx="7886700" cy="32664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077CC-A630-BB40-BCCA-DBB4138BC4E6}" type="datetimeFigureOut">
              <a:rPr lang="en-US" smtClean="0"/>
              <a:pPr/>
              <a:t>2/24/2022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B8013-B29A-C740-B083-32BA12C6CAD1}" type="slidenum">
              <a:rPr lang="en-US" smtClean="0"/>
              <a:pPr/>
              <a:t>‹#›</a:t>
            </a:fld>
            <a:endParaRPr lang="en-US"/>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4EA8-A580-4F45-BCF5-AA38D37CE4D7}"/>
              </a:ext>
            </a:extLst>
          </p:cNvPr>
          <p:cNvSpPr>
            <a:spLocks noGrp="1"/>
          </p:cNvSpPr>
          <p:nvPr>
            <p:ph type="ctrTitle"/>
          </p:nvPr>
        </p:nvSpPr>
        <p:spPr>
          <a:xfrm>
            <a:off x="580103" y="804632"/>
            <a:ext cx="7973962" cy="1581911"/>
          </a:xfrm>
        </p:spPr>
        <p:txBody>
          <a:bodyPr/>
          <a:lstStyle/>
          <a:p>
            <a:r>
              <a:rPr lang="en-GB" b="1" dirty="0"/>
              <a:t>Why Cast it?</a:t>
            </a:r>
          </a:p>
        </p:txBody>
      </p:sp>
      <p:sp>
        <p:nvSpPr>
          <p:cNvPr id="3" name="Subtitle 2">
            <a:extLst>
              <a:ext uri="{FF2B5EF4-FFF2-40B4-BE49-F238E27FC236}">
                <a16:creationId xmlns:a16="http://schemas.microsoft.com/office/drawing/2014/main" id="{B6BF912C-C12B-41DE-B131-013B134E974D}"/>
              </a:ext>
            </a:extLst>
          </p:cNvPr>
          <p:cNvSpPr>
            <a:spLocks noGrp="1"/>
          </p:cNvSpPr>
          <p:nvPr>
            <p:ph type="subTitle" idx="1"/>
          </p:nvPr>
        </p:nvSpPr>
        <p:spPr>
          <a:xfrm>
            <a:off x="219456" y="5029200"/>
            <a:ext cx="8753856" cy="745873"/>
          </a:xfrm>
        </p:spPr>
        <p:txBody>
          <a:bodyPr/>
          <a:lstStyle/>
          <a:p>
            <a:r>
              <a:rPr lang="en-GB" dirty="0"/>
              <a:t>Understanding the reasons why casting is used to make parts</a:t>
            </a:r>
          </a:p>
        </p:txBody>
      </p:sp>
      <p:pic>
        <p:nvPicPr>
          <p:cNvPr id="7" name="Picture 6">
            <a:extLst>
              <a:ext uri="{FF2B5EF4-FFF2-40B4-BE49-F238E27FC236}">
                <a16:creationId xmlns:a16="http://schemas.microsoft.com/office/drawing/2014/main" id="{280A94E2-6166-4D2E-BBFD-23D4E98D0300}"/>
              </a:ext>
            </a:extLst>
          </p:cNvPr>
          <p:cNvPicPr>
            <a:picLocks noChangeAspect="1"/>
          </p:cNvPicPr>
          <p:nvPr/>
        </p:nvPicPr>
        <p:blipFill rotWithShape="1">
          <a:blip r:embed="rId3"/>
          <a:srcRect l="15833" t="28490" b="5156"/>
          <a:stretch/>
        </p:blipFill>
        <p:spPr>
          <a:xfrm>
            <a:off x="3307034" y="2327744"/>
            <a:ext cx="2520100" cy="2649043"/>
          </a:xfrm>
          <a:prstGeom prst="rect">
            <a:avLst/>
          </a:prstGeom>
        </p:spPr>
      </p:pic>
    </p:spTree>
    <p:extLst>
      <p:ext uri="{BB962C8B-B14F-4D97-AF65-F5344CB8AC3E}">
        <p14:creationId xmlns:p14="http://schemas.microsoft.com/office/powerpoint/2010/main" val="2697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823D99-AC00-445D-A187-D165F3B6AFEC}"/>
              </a:ext>
            </a:extLst>
          </p:cNvPr>
          <p:cNvSpPr txBox="1"/>
          <p:nvPr/>
        </p:nvSpPr>
        <p:spPr>
          <a:xfrm>
            <a:off x="622169" y="1536174"/>
            <a:ext cx="7622239" cy="3046988"/>
          </a:xfrm>
          <a:prstGeom prst="rect">
            <a:avLst/>
          </a:prstGeom>
          <a:noFill/>
        </p:spPr>
        <p:txBody>
          <a:bodyPr wrap="square">
            <a:spAutoFit/>
          </a:bodyPr>
          <a:lstStyle/>
          <a:p>
            <a:pPr fontAlgn="base"/>
            <a:r>
              <a:rPr lang="en-GB" sz="1600" b="1" u="sng">
                <a:effectLst/>
                <a:latin typeface="Arial" panose="020B0604020202020204" pitchFamily="34" charset="0"/>
                <a:ea typeface="Times New Roman" panose="02020603050405020304" pitchFamily="18" charset="0"/>
              </a:rPr>
              <a:t>Stay safe</a:t>
            </a:r>
            <a:r>
              <a:rPr lang="en-GB" sz="1600" b="1">
                <a:effectLst/>
                <a:latin typeface="Arial" panose="020B0604020202020204" pitchFamily="34" charset="0"/>
                <a:ea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endParaRPr>
          </a:p>
          <a:p>
            <a:pPr fontAlgn="base"/>
            <a:r>
              <a:rPr lang="en-GB" sz="160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a:effectLst/>
              <a:latin typeface="Times New Roman" panose="02020603050405020304" pitchFamily="18" charset="0"/>
              <a:ea typeface="Times New Roman" panose="02020603050405020304" pitchFamily="18" charset="0"/>
            </a:endParaRPr>
          </a:p>
          <a:p>
            <a:pPr fontAlgn="base"/>
            <a:r>
              <a:rPr lang="en-GB" sz="1600">
                <a:effectLst/>
                <a:latin typeface="Arial" panose="020B0604020202020204" pitchFamily="34" charset="0"/>
                <a:ea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a:effectLst/>
              <a:latin typeface="Times New Roman" panose="02020603050405020304" pitchFamily="18" charset="0"/>
              <a:ea typeface="Times New Roman" panose="02020603050405020304" pitchFamily="18" charset="0"/>
            </a:endParaRPr>
          </a:p>
          <a:p>
            <a:pPr fontAlgn="base"/>
            <a:r>
              <a:rPr lang="en-US" sz="1600">
                <a:effectLst/>
                <a:latin typeface="Arial" panose="020B0604020202020204" pitchFamily="34" charset="0"/>
                <a:ea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endParaRPr>
          </a:p>
          <a:p>
            <a:pPr fontAlgn="base"/>
            <a:r>
              <a:rPr lang="en-GB" sz="160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343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6ED2-885C-43AA-A255-DE62982E4FF5}"/>
              </a:ext>
            </a:extLst>
          </p:cNvPr>
          <p:cNvSpPr>
            <a:spLocks noGrp="1"/>
          </p:cNvSpPr>
          <p:nvPr>
            <p:ph type="title"/>
          </p:nvPr>
        </p:nvSpPr>
        <p:spPr>
          <a:xfrm>
            <a:off x="158496" y="1370633"/>
            <a:ext cx="7886700" cy="762968"/>
          </a:xfrm>
        </p:spPr>
        <p:txBody>
          <a:bodyPr/>
          <a:lstStyle/>
          <a:p>
            <a:r>
              <a:rPr lang="en-GB" b="1" dirty="0"/>
              <a:t>What is Casting?</a:t>
            </a:r>
          </a:p>
        </p:txBody>
      </p:sp>
      <p:sp>
        <p:nvSpPr>
          <p:cNvPr id="3" name="Content Placeholder 2">
            <a:extLst>
              <a:ext uri="{FF2B5EF4-FFF2-40B4-BE49-F238E27FC236}">
                <a16:creationId xmlns:a16="http://schemas.microsoft.com/office/drawing/2014/main" id="{CE01A268-D413-44C2-9CD7-CCF71374FFFE}"/>
              </a:ext>
            </a:extLst>
          </p:cNvPr>
          <p:cNvSpPr>
            <a:spLocks noGrp="1"/>
          </p:cNvSpPr>
          <p:nvPr>
            <p:ph idx="1"/>
          </p:nvPr>
        </p:nvSpPr>
        <p:spPr>
          <a:xfrm>
            <a:off x="197167" y="2133600"/>
            <a:ext cx="4464939" cy="3913631"/>
          </a:xfrm>
        </p:spPr>
        <p:txBody>
          <a:bodyPr>
            <a:normAutofit fontScale="92500" lnSpcReduction="10000"/>
          </a:bodyPr>
          <a:lstStyle/>
          <a:p>
            <a:pPr marL="450850" indent="-450850"/>
            <a:r>
              <a:rPr lang="en-GB" b="1" dirty="0"/>
              <a:t>Casting</a:t>
            </a:r>
            <a:r>
              <a:rPr lang="en-GB" dirty="0"/>
              <a:t> is a process where a liquid material is ‘delivered’ into a mould</a:t>
            </a:r>
          </a:p>
          <a:p>
            <a:pPr marL="450850" indent="-450850"/>
            <a:r>
              <a:rPr lang="en-GB" dirty="0"/>
              <a:t>The mould contains a hollow space of the intended shape (or shapes), which fills with the liquid material</a:t>
            </a:r>
          </a:p>
          <a:p>
            <a:pPr marL="450850" indent="-450850"/>
            <a:r>
              <a:rPr lang="en-GB" dirty="0"/>
              <a:t>The material then hardens into the required shape, typically as it cools</a:t>
            </a:r>
          </a:p>
          <a:p>
            <a:pPr marL="0" indent="0">
              <a:buNone/>
            </a:pPr>
            <a:endParaRPr lang="en-GB" dirty="0"/>
          </a:p>
          <a:p>
            <a:pPr marL="0" indent="0">
              <a:buNone/>
            </a:pPr>
            <a:endParaRPr lang="en-GB" dirty="0"/>
          </a:p>
          <a:p>
            <a:endParaRPr lang="en-GB" dirty="0"/>
          </a:p>
        </p:txBody>
      </p:sp>
      <p:pic>
        <p:nvPicPr>
          <p:cNvPr id="7" name="Picture 6">
            <a:extLst>
              <a:ext uri="{FF2B5EF4-FFF2-40B4-BE49-F238E27FC236}">
                <a16:creationId xmlns:a16="http://schemas.microsoft.com/office/drawing/2014/main" id="{FC7A2E29-49D3-4B92-AE93-A2CD37DAFBBD}"/>
              </a:ext>
            </a:extLst>
          </p:cNvPr>
          <p:cNvPicPr>
            <a:picLocks noChangeAspect="1"/>
          </p:cNvPicPr>
          <p:nvPr/>
        </p:nvPicPr>
        <p:blipFill rotWithShape="1">
          <a:blip r:embed="rId3"/>
          <a:srcRect r="10033"/>
          <a:stretch/>
        </p:blipFill>
        <p:spPr>
          <a:xfrm>
            <a:off x="4876800" y="2085128"/>
            <a:ext cx="4108704" cy="4065925"/>
          </a:xfrm>
          <a:prstGeom prst="rect">
            <a:avLst/>
          </a:prstGeom>
        </p:spPr>
      </p:pic>
    </p:spTree>
    <p:extLst>
      <p:ext uri="{BB962C8B-B14F-4D97-AF65-F5344CB8AC3E}">
        <p14:creationId xmlns:p14="http://schemas.microsoft.com/office/powerpoint/2010/main" val="400765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6ED2-885C-43AA-A255-DE62982E4FF5}"/>
              </a:ext>
            </a:extLst>
          </p:cNvPr>
          <p:cNvSpPr>
            <a:spLocks noGrp="1"/>
          </p:cNvSpPr>
          <p:nvPr>
            <p:ph type="title"/>
          </p:nvPr>
        </p:nvSpPr>
        <p:spPr>
          <a:xfrm>
            <a:off x="158496" y="1187753"/>
            <a:ext cx="7886700" cy="762968"/>
          </a:xfrm>
        </p:spPr>
        <p:txBody>
          <a:bodyPr/>
          <a:lstStyle/>
          <a:p>
            <a:r>
              <a:rPr lang="en-GB" b="1" dirty="0"/>
              <a:t>Types of Casting</a:t>
            </a:r>
          </a:p>
        </p:txBody>
      </p:sp>
      <p:sp>
        <p:nvSpPr>
          <p:cNvPr id="3" name="Content Placeholder 2">
            <a:extLst>
              <a:ext uri="{FF2B5EF4-FFF2-40B4-BE49-F238E27FC236}">
                <a16:creationId xmlns:a16="http://schemas.microsoft.com/office/drawing/2014/main" id="{CE01A268-D413-44C2-9CD7-CCF71374FFFE}"/>
              </a:ext>
            </a:extLst>
          </p:cNvPr>
          <p:cNvSpPr>
            <a:spLocks noGrp="1"/>
          </p:cNvSpPr>
          <p:nvPr>
            <p:ph idx="1"/>
          </p:nvPr>
        </p:nvSpPr>
        <p:spPr>
          <a:xfrm>
            <a:off x="197167" y="1883666"/>
            <a:ext cx="6605969" cy="2426207"/>
          </a:xfrm>
        </p:spPr>
        <p:txBody>
          <a:bodyPr>
            <a:noAutofit/>
          </a:bodyPr>
          <a:lstStyle/>
          <a:p>
            <a:pPr marL="0" indent="0">
              <a:buNone/>
            </a:pPr>
            <a:r>
              <a:rPr lang="en-GB" sz="2400" b="1" dirty="0"/>
              <a:t>Sand casting </a:t>
            </a:r>
            <a:r>
              <a:rPr lang="en-GB" sz="2400" dirty="0"/>
              <a:t>uses a mould made from sand</a:t>
            </a:r>
            <a:r>
              <a:rPr lang="en-GB" sz="2400" b="1" dirty="0"/>
              <a:t>:</a:t>
            </a:r>
            <a:r>
              <a:rPr lang="en-GB" sz="2400" dirty="0"/>
              <a:t> </a:t>
            </a:r>
          </a:p>
          <a:p>
            <a:pPr marL="450850" indent="-450850">
              <a:spcBef>
                <a:spcPts val="0"/>
              </a:spcBef>
            </a:pPr>
            <a:r>
              <a:rPr lang="en-GB" sz="2400" dirty="0"/>
              <a:t>the mould can only be used once. </a:t>
            </a:r>
          </a:p>
          <a:p>
            <a:pPr marL="450850" indent="-450850">
              <a:spcBef>
                <a:spcPts val="0"/>
              </a:spcBef>
            </a:pPr>
            <a:r>
              <a:rPr lang="en-GB" sz="2400" dirty="0"/>
              <a:t>It is typically in two parts, and the ‘space’ for the part is made using a reusable pattern.</a:t>
            </a:r>
          </a:p>
          <a:p>
            <a:pPr marL="450850" indent="-450850">
              <a:spcBef>
                <a:spcPts val="0"/>
              </a:spcBef>
            </a:pPr>
            <a:r>
              <a:rPr lang="en-GB" sz="2400" dirty="0"/>
              <a:t>molten metal is ‘delivered’ by being poured into the mould</a:t>
            </a:r>
          </a:p>
          <a:p>
            <a:pPr marL="0" indent="0">
              <a:buNone/>
            </a:pPr>
            <a:endParaRPr lang="en-GB" sz="2400" dirty="0"/>
          </a:p>
        </p:txBody>
      </p:sp>
      <p:pic>
        <p:nvPicPr>
          <p:cNvPr id="8" name="Picture 7">
            <a:extLst>
              <a:ext uri="{FF2B5EF4-FFF2-40B4-BE49-F238E27FC236}">
                <a16:creationId xmlns:a16="http://schemas.microsoft.com/office/drawing/2014/main" id="{59437D66-8CC1-4862-9828-60E9EC9B61E7}"/>
              </a:ext>
            </a:extLst>
          </p:cNvPr>
          <p:cNvPicPr>
            <a:picLocks noChangeAspect="1"/>
          </p:cNvPicPr>
          <p:nvPr/>
        </p:nvPicPr>
        <p:blipFill rotWithShape="1">
          <a:blip r:embed="rId3"/>
          <a:srcRect l="13315" t="13486" r="7201" b="26392"/>
          <a:stretch/>
        </p:blipFill>
        <p:spPr>
          <a:xfrm>
            <a:off x="7071360" y="1484157"/>
            <a:ext cx="1875473" cy="2127940"/>
          </a:xfrm>
          <a:prstGeom prst="rect">
            <a:avLst/>
          </a:prstGeom>
        </p:spPr>
      </p:pic>
      <p:sp>
        <p:nvSpPr>
          <p:cNvPr id="9" name="Content Placeholder 2">
            <a:extLst>
              <a:ext uri="{FF2B5EF4-FFF2-40B4-BE49-F238E27FC236}">
                <a16:creationId xmlns:a16="http://schemas.microsoft.com/office/drawing/2014/main" id="{DA5D69E8-7BFD-4F9D-8A55-58FC31D32A5B}"/>
              </a:ext>
            </a:extLst>
          </p:cNvPr>
          <p:cNvSpPr txBox="1">
            <a:spLocks/>
          </p:cNvSpPr>
          <p:nvPr/>
        </p:nvSpPr>
        <p:spPr>
          <a:xfrm>
            <a:off x="158496" y="3939151"/>
            <a:ext cx="8749666" cy="3913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Pressure die casting</a:t>
            </a:r>
            <a:r>
              <a:rPr lang="en-GB" sz="2400" dirty="0"/>
              <a:t> uses a mould made from metal: </a:t>
            </a:r>
          </a:p>
          <a:p>
            <a:pPr marL="450850" indent="-450850">
              <a:spcBef>
                <a:spcPts val="0"/>
              </a:spcBef>
            </a:pPr>
            <a:r>
              <a:rPr lang="en-GB" sz="2400" dirty="0"/>
              <a:t>the mould can be reused many times. </a:t>
            </a:r>
          </a:p>
          <a:p>
            <a:pPr marL="450850" indent="-450850">
              <a:spcBef>
                <a:spcPts val="0"/>
              </a:spcBef>
            </a:pPr>
            <a:r>
              <a:rPr lang="en-GB" sz="2400" dirty="0"/>
              <a:t>It may range from two to several parts, with the ‘space’ for the part is made by machining</a:t>
            </a:r>
          </a:p>
          <a:p>
            <a:pPr marL="450850" indent="-450850">
              <a:spcBef>
                <a:spcPts val="0"/>
              </a:spcBef>
            </a:pPr>
            <a:r>
              <a:rPr lang="en-GB" sz="2400" dirty="0"/>
              <a:t>the molten metal is ‘delivered’ by being injected into the mould under pressure</a:t>
            </a:r>
          </a:p>
          <a:p>
            <a:pPr marL="0" indent="0">
              <a:buFont typeface="Arial" panose="020B0604020202020204" pitchFamily="34" charset="0"/>
              <a:buNone/>
            </a:pPr>
            <a:endParaRPr lang="en-GB" sz="2400" dirty="0"/>
          </a:p>
          <a:p>
            <a:endParaRPr lang="en-GB" sz="2400" dirty="0"/>
          </a:p>
        </p:txBody>
      </p:sp>
    </p:spTree>
    <p:extLst>
      <p:ext uri="{BB962C8B-B14F-4D97-AF65-F5344CB8AC3E}">
        <p14:creationId xmlns:p14="http://schemas.microsoft.com/office/powerpoint/2010/main" val="102593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6ED2-885C-43AA-A255-DE62982E4FF5}"/>
              </a:ext>
            </a:extLst>
          </p:cNvPr>
          <p:cNvSpPr>
            <a:spLocks noGrp="1"/>
          </p:cNvSpPr>
          <p:nvPr>
            <p:ph type="title"/>
          </p:nvPr>
        </p:nvSpPr>
        <p:spPr>
          <a:xfrm>
            <a:off x="310896" y="1260905"/>
            <a:ext cx="8522208" cy="762968"/>
          </a:xfrm>
        </p:spPr>
        <p:txBody>
          <a:bodyPr>
            <a:noAutofit/>
          </a:bodyPr>
          <a:lstStyle/>
          <a:p>
            <a:r>
              <a:rPr lang="en-GB" sz="3600" b="1" dirty="0"/>
              <a:t>Sand Casting: Making the Mould and Casting</a:t>
            </a:r>
          </a:p>
        </p:txBody>
      </p:sp>
      <p:pic>
        <p:nvPicPr>
          <p:cNvPr id="5" name="Picture 4">
            <a:extLst>
              <a:ext uri="{FF2B5EF4-FFF2-40B4-BE49-F238E27FC236}">
                <a16:creationId xmlns:a16="http://schemas.microsoft.com/office/drawing/2014/main" id="{025D326B-0DBF-4758-B66E-DD613C729864}"/>
              </a:ext>
            </a:extLst>
          </p:cNvPr>
          <p:cNvPicPr>
            <a:picLocks noChangeAspect="1"/>
          </p:cNvPicPr>
          <p:nvPr/>
        </p:nvPicPr>
        <p:blipFill>
          <a:blip r:embed="rId3"/>
          <a:stretch>
            <a:fillRect/>
          </a:stretch>
        </p:blipFill>
        <p:spPr>
          <a:xfrm>
            <a:off x="1262919" y="1865508"/>
            <a:ext cx="6775338" cy="4218300"/>
          </a:xfrm>
          <a:prstGeom prst="rect">
            <a:avLst/>
          </a:prstGeom>
        </p:spPr>
      </p:pic>
    </p:spTree>
    <p:extLst>
      <p:ext uri="{BB962C8B-B14F-4D97-AF65-F5344CB8AC3E}">
        <p14:creationId xmlns:p14="http://schemas.microsoft.com/office/powerpoint/2010/main" val="59974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6B5F0B-3BB9-4363-9FEC-5DE6E03EA3E0}"/>
              </a:ext>
            </a:extLst>
          </p:cNvPr>
          <p:cNvPicPr>
            <a:picLocks noChangeAspect="1"/>
          </p:cNvPicPr>
          <p:nvPr/>
        </p:nvPicPr>
        <p:blipFill rotWithShape="1">
          <a:blip r:embed="rId3"/>
          <a:srcRect t="34586" r="3786" b="5563"/>
          <a:stretch/>
        </p:blipFill>
        <p:spPr>
          <a:xfrm>
            <a:off x="6601259" y="3054705"/>
            <a:ext cx="2421757" cy="1129855"/>
          </a:xfrm>
          <a:prstGeom prst="rect">
            <a:avLst/>
          </a:prstGeom>
        </p:spPr>
      </p:pic>
      <p:sp>
        <p:nvSpPr>
          <p:cNvPr id="2" name="Title 1">
            <a:extLst>
              <a:ext uri="{FF2B5EF4-FFF2-40B4-BE49-F238E27FC236}">
                <a16:creationId xmlns:a16="http://schemas.microsoft.com/office/drawing/2014/main" id="{BE9E6ED2-885C-43AA-A255-DE62982E4FF5}"/>
              </a:ext>
            </a:extLst>
          </p:cNvPr>
          <p:cNvSpPr>
            <a:spLocks noGrp="1"/>
          </p:cNvSpPr>
          <p:nvPr>
            <p:ph type="title"/>
          </p:nvPr>
        </p:nvSpPr>
        <p:spPr>
          <a:xfrm>
            <a:off x="158496" y="1370633"/>
            <a:ext cx="7886700" cy="762968"/>
          </a:xfrm>
        </p:spPr>
        <p:txBody>
          <a:bodyPr/>
          <a:lstStyle/>
          <a:p>
            <a:r>
              <a:rPr lang="en-GB" b="1" dirty="0"/>
              <a:t>Reasons for Using Casting</a:t>
            </a:r>
          </a:p>
        </p:txBody>
      </p:sp>
      <p:sp>
        <p:nvSpPr>
          <p:cNvPr id="3" name="Content Placeholder 2">
            <a:extLst>
              <a:ext uri="{FF2B5EF4-FFF2-40B4-BE49-F238E27FC236}">
                <a16:creationId xmlns:a16="http://schemas.microsoft.com/office/drawing/2014/main" id="{CE01A268-D413-44C2-9CD7-CCF71374FFFE}"/>
              </a:ext>
            </a:extLst>
          </p:cNvPr>
          <p:cNvSpPr>
            <a:spLocks noGrp="1"/>
          </p:cNvSpPr>
          <p:nvPr>
            <p:ph idx="1"/>
          </p:nvPr>
        </p:nvSpPr>
        <p:spPr>
          <a:xfrm>
            <a:off x="146304" y="2133600"/>
            <a:ext cx="5630609" cy="3913631"/>
          </a:xfrm>
        </p:spPr>
        <p:txBody>
          <a:bodyPr>
            <a:noAutofit/>
          </a:bodyPr>
          <a:lstStyle/>
          <a:p>
            <a:pPr marL="450850" indent="-450850"/>
            <a:r>
              <a:rPr lang="en-GB" sz="2400" dirty="0"/>
              <a:t>Casting can make a complicated 3D part in a single, quick operation </a:t>
            </a:r>
          </a:p>
          <a:p>
            <a:pPr marL="450850" indent="-450850"/>
            <a:r>
              <a:rPr lang="en-GB" sz="2400" dirty="0"/>
              <a:t>If the part had to be machined instead, it may need many different machining operations (turning, milling and drilling the required features), each taking a lot of manufacturing time – and therefore cost.</a:t>
            </a:r>
          </a:p>
          <a:p>
            <a:pPr marL="450850" indent="-450850"/>
            <a:r>
              <a:rPr lang="en-GB" sz="2400" dirty="0"/>
              <a:t>There would also be a lot more waste material – costing more for both the material and the environment</a:t>
            </a:r>
          </a:p>
          <a:p>
            <a:pPr marL="0" indent="0">
              <a:buNone/>
            </a:pPr>
            <a:endParaRPr lang="en-GB" sz="2400" dirty="0"/>
          </a:p>
          <a:p>
            <a:endParaRPr lang="en-GB" sz="2400" dirty="0"/>
          </a:p>
        </p:txBody>
      </p:sp>
      <p:pic>
        <p:nvPicPr>
          <p:cNvPr id="5" name="Picture 4">
            <a:extLst>
              <a:ext uri="{FF2B5EF4-FFF2-40B4-BE49-F238E27FC236}">
                <a16:creationId xmlns:a16="http://schemas.microsoft.com/office/drawing/2014/main" id="{8E4B0536-34E6-423B-9D42-690AAE81B35B}"/>
              </a:ext>
            </a:extLst>
          </p:cNvPr>
          <p:cNvPicPr>
            <a:picLocks noChangeAspect="1"/>
          </p:cNvPicPr>
          <p:nvPr/>
        </p:nvPicPr>
        <p:blipFill>
          <a:blip r:embed="rId4"/>
          <a:stretch>
            <a:fillRect/>
          </a:stretch>
        </p:blipFill>
        <p:spPr>
          <a:xfrm>
            <a:off x="6194577" y="1377986"/>
            <a:ext cx="2421757" cy="1603153"/>
          </a:xfrm>
          <a:prstGeom prst="rect">
            <a:avLst/>
          </a:prstGeom>
        </p:spPr>
      </p:pic>
      <p:pic>
        <p:nvPicPr>
          <p:cNvPr id="10" name="Picture 9">
            <a:extLst>
              <a:ext uri="{FF2B5EF4-FFF2-40B4-BE49-F238E27FC236}">
                <a16:creationId xmlns:a16="http://schemas.microsoft.com/office/drawing/2014/main" id="{56467C87-C786-485A-A19F-973E12733EAE}"/>
              </a:ext>
            </a:extLst>
          </p:cNvPr>
          <p:cNvPicPr>
            <a:picLocks noChangeAspect="1"/>
          </p:cNvPicPr>
          <p:nvPr/>
        </p:nvPicPr>
        <p:blipFill>
          <a:blip r:embed="rId5"/>
          <a:stretch>
            <a:fillRect/>
          </a:stretch>
        </p:blipFill>
        <p:spPr>
          <a:xfrm>
            <a:off x="6228017" y="4233788"/>
            <a:ext cx="2583251" cy="1722167"/>
          </a:xfrm>
          <a:prstGeom prst="rect">
            <a:avLst/>
          </a:prstGeom>
        </p:spPr>
      </p:pic>
      <p:pic>
        <p:nvPicPr>
          <p:cNvPr id="8" name="Picture 7">
            <a:extLst>
              <a:ext uri="{FF2B5EF4-FFF2-40B4-BE49-F238E27FC236}">
                <a16:creationId xmlns:a16="http://schemas.microsoft.com/office/drawing/2014/main" id="{A7F66455-884A-4B1A-85A2-CBF19FA5C38F}"/>
              </a:ext>
            </a:extLst>
          </p:cNvPr>
          <p:cNvPicPr>
            <a:picLocks noChangeAspect="1"/>
          </p:cNvPicPr>
          <p:nvPr/>
        </p:nvPicPr>
        <p:blipFill rotWithShape="1">
          <a:blip r:embed="rId6"/>
          <a:srcRect l="23750" t="11890" r="32033" b="4462"/>
          <a:stretch/>
        </p:blipFill>
        <p:spPr>
          <a:xfrm>
            <a:off x="5650397" y="2752437"/>
            <a:ext cx="1428809" cy="2160985"/>
          </a:xfrm>
          <a:prstGeom prst="rect">
            <a:avLst/>
          </a:prstGeom>
        </p:spPr>
      </p:pic>
    </p:spTree>
    <p:extLst>
      <p:ext uri="{BB962C8B-B14F-4D97-AF65-F5344CB8AC3E}">
        <p14:creationId xmlns:p14="http://schemas.microsoft.com/office/powerpoint/2010/main" val="38955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6ED2-885C-43AA-A255-DE62982E4FF5}"/>
              </a:ext>
            </a:extLst>
          </p:cNvPr>
          <p:cNvSpPr>
            <a:spLocks noGrp="1"/>
          </p:cNvSpPr>
          <p:nvPr>
            <p:ph type="title"/>
          </p:nvPr>
        </p:nvSpPr>
        <p:spPr>
          <a:xfrm>
            <a:off x="543306" y="1370633"/>
            <a:ext cx="7886700" cy="762968"/>
          </a:xfrm>
        </p:spPr>
        <p:txBody>
          <a:bodyPr>
            <a:normAutofit/>
          </a:bodyPr>
          <a:lstStyle/>
          <a:p>
            <a:r>
              <a:rPr lang="en-GB" b="1" dirty="0"/>
              <a:t>Now do this: </a:t>
            </a:r>
          </a:p>
        </p:txBody>
      </p:sp>
      <p:sp>
        <p:nvSpPr>
          <p:cNvPr id="3" name="Content Placeholder 2">
            <a:extLst>
              <a:ext uri="{FF2B5EF4-FFF2-40B4-BE49-F238E27FC236}">
                <a16:creationId xmlns:a16="http://schemas.microsoft.com/office/drawing/2014/main" id="{CE01A268-D413-44C2-9CD7-CCF71374FFFE}"/>
              </a:ext>
            </a:extLst>
          </p:cNvPr>
          <p:cNvSpPr>
            <a:spLocks noGrp="1"/>
          </p:cNvSpPr>
          <p:nvPr>
            <p:ph idx="1"/>
          </p:nvPr>
        </p:nvSpPr>
        <p:spPr>
          <a:xfrm>
            <a:off x="543306" y="2128525"/>
            <a:ext cx="7886700" cy="3678932"/>
          </a:xfrm>
        </p:spPr>
        <p:txBody>
          <a:bodyPr>
            <a:noAutofit/>
          </a:bodyPr>
          <a:lstStyle/>
          <a:p>
            <a:pPr>
              <a:lnSpc>
                <a:spcPct val="100000"/>
              </a:lnSpc>
              <a:spcBef>
                <a:spcPts val="300"/>
              </a:spcBef>
            </a:pPr>
            <a:r>
              <a:rPr lang="en-GB" dirty="0"/>
              <a:t>Using the material provided, make the shape using the mould provided. Record how long this takes.</a:t>
            </a:r>
          </a:p>
          <a:p>
            <a:pPr>
              <a:lnSpc>
                <a:spcPct val="100000"/>
              </a:lnSpc>
              <a:spcBef>
                <a:spcPts val="300"/>
              </a:spcBef>
            </a:pPr>
            <a:r>
              <a:rPr lang="en-GB" dirty="0"/>
              <a:t>Using modelling tools, manufacture the same shape by hand. Record how long this takes.</a:t>
            </a:r>
          </a:p>
          <a:p>
            <a:pPr>
              <a:lnSpc>
                <a:spcPct val="100000"/>
              </a:lnSpc>
              <a:spcBef>
                <a:spcPts val="300"/>
              </a:spcBef>
            </a:pPr>
            <a:r>
              <a:rPr lang="en-GB" dirty="0"/>
              <a:t>How do the times compare? Which of the processes had the opportunity to make the most mistakes? Which process gave the highest quality of manufactured part?</a:t>
            </a:r>
          </a:p>
          <a:p>
            <a:endParaRPr lang="en-GB" dirty="0"/>
          </a:p>
        </p:txBody>
      </p:sp>
    </p:spTree>
    <p:extLst>
      <p:ext uri="{BB962C8B-B14F-4D97-AF65-F5344CB8AC3E}">
        <p14:creationId xmlns:p14="http://schemas.microsoft.com/office/powerpoint/2010/main" val="12412900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2708</TotalTime>
  <Words>689</Words>
  <Application>Microsoft Office PowerPoint</Application>
  <PresentationFormat>On-screen Show (4:3)</PresentationFormat>
  <Paragraphs>46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Segoe UI Emoji</vt:lpstr>
      <vt:lpstr>Symbol</vt:lpstr>
      <vt:lpstr>Times New Roman</vt:lpstr>
      <vt:lpstr>Office Theme</vt:lpstr>
      <vt:lpstr>Why Cast it?</vt:lpstr>
      <vt:lpstr>PowerPoint Presentation</vt:lpstr>
      <vt:lpstr>What is Casting?</vt:lpstr>
      <vt:lpstr>Types of Casting</vt:lpstr>
      <vt:lpstr>Sand Casting: Making the Mould and Casting</vt:lpstr>
      <vt:lpstr>Reasons for Using Casting</vt:lpstr>
      <vt:lpstr>Now do this: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cast it teacher presentation</dc:title>
  <dc:subject>anthropometric data</dc:subject>
  <dc:creator>IET Faraday</dc:creator>
  <cp:keywords>pressure die casting, _x000d_
what is sand casting_x000d_
aluminium die casting_x000d_
high pressure die casting_x000d_
aqa gcse design and technology_x000d_
aqa dt_x000d_
aqa gcse dt_x000d_
aqa product design gcse_x000d_
midlands pressure die casting_x000d_
low pressure die casting_x000d_
low pressure casting_x000d_
vacuum die casting_x000d_
aluminium pressure die casting_x000d_
what is moulding sand_x000d_
high pressure casting_x000d_
aluminium die_x000d_
what is green sand in casting_x000d_
pressure die_x000d_
what is sand casting used for_x000d_
hpdc die casting_x000d_
aluminium die casting manufacturers_x000d_
what is sand casting process_x000d_
hpdc casting_x000d_
aluminum pressure die casting_x000d_
what is green sand in foundry_x000d_
how to cast glass_x000d_
aluminium die casting products_x000d_
aluminium high pressure die casting_x000d_
aluminium die casting parts_x000d_
high pressure aluminum die casting_x000d_
what is green sand moulding_x000d_
pdc die casting_x000d_
what is green sand casting_x000d_
pressure die casting products_x000d_
lpdc casting_x000d_
how to solder cast iron_x000d_
die pressure_x000d_
edexcel dt_x000d_
what is casting sand_x000d_
aluminium die casting price_x000d_
pressure die casting manufacturers_x000d_
die coat for pressure die casting_x000d_
pdc aluminium casting_x000d_
hpdc aluminium_x000d_
aluminium die casting companies_x000d_
brass pressure die casting_x000d_
aqa gcse design technology_x000d_
zinc pressure die casting_x000d_
how to weld cast iron with nickel rod_x000d_
high pressure die casting products_x000d_
what is casting sand made of_x000d_
edexcel dt gcse_x000d_
what sand is used for casting_x000d_
what is the process of sand casting_x000d_
aluminium die casting parts manufacturer_x000d_
how to cast plastic parts_x000d_
how to cast aluminum parts_x000d_
gcse aqa design and technology workbook answers pdf_x000d_
ame pressure die casting_x000d_
low pressure aluminum casting_x000d_
pressure die casting parts_x000d_
cold chamber pressure die casting_x000d_
vacuum pressure casting_x000d_
dt aqa gcse_x000d_
ocr gcse dt_x000d_
omen high pressure die casting_x000d_
ocr dt gcse_x000d_
how to cast plastic at home_x000d_
aluminium pressure die casting products_x000d_
dt product design gcse_x000d_
how to cast glass at home_x000d_
aqa gcse design and technology sample paper 1 mark scheme_x000d_
pressure die casting dies_x000d_
aluminium die casting compo</cp:keywords>
  <cp:lastModifiedBy>Neighbour,Marie</cp:lastModifiedBy>
  <cp:revision>130</cp:revision>
  <dcterms:created xsi:type="dcterms:W3CDTF">2018-03-29T11:44:48Z</dcterms:created>
  <dcterms:modified xsi:type="dcterms:W3CDTF">2022-02-24T15:55:17Z</dcterms:modified>
</cp:coreProperties>
</file>