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8"/>
  </p:notesMasterIdLst>
  <p:sldIdLst>
    <p:sldId id="258" r:id="rId2"/>
    <p:sldId id="286" r:id="rId3"/>
    <p:sldId id="259" r:id="rId4"/>
    <p:sldId id="287" r:id="rId5"/>
    <p:sldId id="317" r:id="rId6"/>
    <p:sldId id="263" r:id="rId7"/>
    <p:sldId id="313" r:id="rId8"/>
    <p:sldId id="265" r:id="rId9"/>
    <p:sldId id="266" r:id="rId10"/>
    <p:sldId id="288" r:id="rId11"/>
    <p:sldId id="289" r:id="rId12"/>
    <p:sldId id="270" r:id="rId13"/>
    <p:sldId id="316" r:id="rId14"/>
    <p:sldId id="290" r:id="rId15"/>
    <p:sldId id="292" r:id="rId16"/>
    <p:sldId id="312" r:id="rId17"/>
    <p:sldId id="291" r:id="rId18"/>
    <p:sldId id="293" r:id="rId19"/>
    <p:sldId id="273" r:id="rId20"/>
    <p:sldId id="294" r:id="rId21"/>
    <p:sldId id="295" r:id="rId22"/>
    <p:sldId id="268" r:id="rId23"/>
    <p:sldId id="275" r:id="rId24"/>
    <p:sldId id="276" r:id="rId25"/>
    <p:sldId id="303" r:id="rId26"/>
    <p:sldId id="308" r:id="rId27"/>
    <p:sldId id="305" r:id="rId28"/>
    <p:sldId id="314" r:id="rId29"/>
    <p:sldId id="302" r:id="rId30"/>
    <p:sldId id="279" r:id="rId31"/>
    <p:sldId id="280" r:id="rId32"/>
    <p:sldId id="281" r:id="rId33"/>
    <p:sldId id="296" r:id="rId34"/>
    <p:sldId id="297" r:id="rId35"/>
    <p:sldId id="282" r:id="rId36"/>
    <p:sldId id="298" r:id="rId37"/>
  </p:sldIdLst>
  <p:sldSz cx="9144000" cy="6858000" type="screen4x3"/>
  <p:notesSz cx="6888163"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9474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9" d="100"/>
          <a:sy n="79"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596"/>
          </a:xfrm>
          <a:prstGeom prst="rect">
            <a:avLst/>
          </a:prstGeom>
        </p:spPr>
        <p:txBody>
          <a:bodyPr vert="horz" lIns="96597" tIns="48299" rIns="96597" bIns="48299" rtlCol="0"/>
          <a:lstStyle>
            <a:lvl1pPr algn="l">
              <a:defRPr sz="1300"/>
            </a:lvl1pPr>
          </a:lstStyle>
          <a:p>
            <a:endParaRPr lang="en-GB"/>
          </a:p>
        </p:txBody>
      </p:sp>
      <p:sp>
        <p:nvSpPr>
          <p:cNvPr id="3" name="Date Placeholder 2"/>
          <p:cNvSpPr>
            <a:spLocks noGrp="1"/>
          </p:cNvSpPr>
          <p:nvPr>
            <p:ph type="dt" idx="1"/>
          </p:nvPr>
        </p:nvSpPr>
        <p:spPr>
          <a:xfrm>
            <a:off x="3901698" y="0"/>
            <a:ext cx="2984871" cy="502596"/>
          </a:xfrm>
          <a:prstGeom prst="rect">
            <a:avLst/>
          </a:prstGeom>
        </p:spPr>
        <p:txBody>
          <a:bodyPr vert="horz" lIns="96597" tIns="48299" rIns="96597" bIns="48299" rtlCol="0"/>
          <a:lstStyle>
            <a:lvl1pPr algn="r">
              <a:defRPr sz="1300"/>
            </a:lvl1pPr>
          </a:lstStyle>
          <a:p>
            <a:fld id="{37BAD9D6-84D0-4B24-82FB-1858A3596455}" type="datetimeFigureOut">
              <a:rPr lang="en-GB" smtClean="0"/>
              <a:t>28/07/2022</a:t>
            </a:fld>
            <a:endParaRPr lang="en-GB"/>
          </a:p>
        </p:txBody>
      </p:sp>
      <p:sp>
        <p:nvSpPr>
          <p:cNvPr id="4" name="Slide Image Placeholder 3"/>
          <p:cNvSpPr>
            <a:spLocks noGrp="1" noRot="1" noChangeAspect="1"/>
          </p:cNvSpPr>
          <p:nvPr>
            <p:ph type="sldImg" idx="2"/>
          </p:nvPr>
        </p:nvSpPr>
        <p:spPr>
          <a:xfrm>
            <a:off x="1192213" y="1252538"/>
            <a:ext cx="4503737" cy="3379787"/>
          </a:xfrm>
          <a:prstGeom prst="rect">
            <a:avLst/>
          </a:prstGeom>
          <a:noFill/>
          <a:ln w="12700">
            <a:solidFill>
              <a:prstClr val="black"/>
            </a:solidFill>
          </a:ln>
        </p:spPr>
        <p:txBody>
          <a:bodyPr vert="horz" lIns="96597" tIns="48299" rIns="96597" bIns="48299" rtlCol="0" anchor="ctr"/>
          <a:lstStyle/>
          <a:p>
            <a:endParaRPr lang="en-GB"/>
          </a:p>
        </p:txBody>
      </p:sp>
      <p:sp>
        <p:nvSpPr>
          <p:cNvPr id="5" name="Notes Placeholder 4"/>
          <p:cNvSpPr>
            <a:spLocks noGrp="1"/>
          </p:cNvSpPr>
          <p:nvPr>
            <p:ph type="body" sz="quarter" idx="3"/>
          </p:nvPr>
        </p:nvSpPr>
        <p:spPr>
          <a:xfrm>
            <a:off x="688817" y="4820741"/>
            <a:ext cx="5510530" cy="3944243"/>
          </a:xfrm>
          <a:prstGeom prst="rect">
            <a:avLst/>
          </a:prstGeom>
        </p:spPr>
        <p:txBody>
          <a:bodyPr vert="horz" lIns="96597" tIns="48299" rIns="96597" bIns="4829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4531"/>
            <a:ext cx="2984871" cy="502595"/>
          </a:xfrm>
          <a:prstGeom prst="rect">
            <a:avLst/>
          </a:prstGeom>
        </p:spPr>
        <p:txBody>
          <a:bodyPr vert="horz" lIns="96597" tIns="48299" rIns="96597" bIns="48299"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4531"/>
            <a:ext cx="2984871" cy="502595"/>
          </a:xfrm>
          <a:prstGeom prst="rect">
            <a:avLst/>
          </a:prstGeom>
        </p:spPr>
        <p:txBody>
          <a:bodyPr vert="horz" lIns="96597" tIns="48299" rIns="96597" bIns="48299" rtlCol="0" anchor="b"/>
          <a:lstStyle>
            <a:lvl1pPr algn="r">
              <a:defRPr sz="1300"/>
            </a:lvl1pPr>
          </a:lstStyle>
          <a:p>
            <a:fld id="{396F9695-0D07-4184-9BF2-6DE8C8DDF369}" type="slidenum">
              <a:rPr lang="en-GB" smtClean="0"/>
              <a:t>‹#›</a:t>
            </a:fld>
            <a:endParaRPr lang="en-GB"/>
          </a:p>
        </p:txBody>
      </p:sp>
    </p:spTree>
    <p:extLst>
      <p:ext uri="{BB962C8B-B14F-4D97-AF65-F5344CB8AC3E}">
        <p14:creationId xmlns:p14="http://schemas.microsoft.com/office/powerpoint/2010/main" val="19291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DEFD9E8-13F6-4DCF-8D75-0285DE448621}"/>
              </a:ext>
            </a:extLst>
          </p:cNvPr>
          <p:cNvSpPr>
            <a:spLocks noGrp="1" noRot="1" noChangeAspect="1" noTextEdit="1"/>
          </p:cNvSpPr>
          <p:nvPr>
            <p:ph type="sldImg"/>
          </p:nvPr>
        </p:nvSpPr>
        <p:spPr bwMode="auto">
          <a:xfrm>
            <a:off x="849313" y="393700"/>
            <a:ext cx="5395912" cy="4048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CDE1454-36C0-4D39-BDC0-729923C823AA}"/>
              </a:ext>
            </a:extLst>
          </p:cNvPr>
          <p:cNvSpPr>
            <a:spLocks noGrp="1"/>
          </p:cNvSpPr>
          <p:nvPr>
            <p:ph type="body" idx="1"/>
          </p:nvPr>
        </p:nvSpPr>
        <p:spPr>
          <a:xfrm>
            <a:off x="502011" y="5027105"/>
            <a:ext cx="5922446" cy="4857676"/>
          </a:xfrm>
        </p:spPr>
        <p:txBody>
          <a:bodyPr/>
          <a:lstStyle/>
          <a:p>
            <a:pPr marL="11935" defTabSz="651523">
              <a:spcBef>
                <a:spcPct val="0"/>
              </a:spcBef>
              <a:buClr>
                <a:srgbClr val="000000"/>
              </a:buClr>
              <a:buSzPct val="4500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solidFill>
                  <a:srgbClr val="000000"/>
                </a:solidFill>
                <a:latin typeface="Arial" panose="020B0604020202020204" pitchFamily="34" charset="0"/>
                <a:ea typeface="Microsoft YaHei" pitchFamily="34" charset="-122"/>
                <a:cs typeface="Arial" panose="020B0604020202020204" pitchFamily="34" charset="0"/>
              </a:rPr>
              <a:t>4 minutes</a:t>
            </a:r>
          </a:p>
          <a:p>
            <a:pPr marL="434616" indent="-422680" defTabSz="651523">
              <a:spcBef>
                <a:spcPct val="0"/>
              </a:spcBef>
              <a:buClr>
                <a:srgbClr val="000000"/>
              </a:buClr>
              <a:buSzPct val="45000"/>
              <a:buFont typeface="Arial"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solidFill>
                <a:srgbClr val="000000"/>
              </a:solidFill>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Welcome to the Institution of Engineering and Technology’s Faraday Challenge Day. My name is </a:t>
            </a:r>
            <a:r>
              <a:rPr lang="en-GB" dirty="0">
                <a:solidFill>
                  <a:srgbClr val="FF0000"/>
                </a:solidFill>
                <a:latin typeface="Arial" panose="020B0604020202020204" pitchFamily="34" charset="0"/>
                <a:ea typeface="Microsoft YaHei" pitchFamily="34" charset="-122"/>
                <a:cs typeface="Arial" panose="020B0604020202020204" pitchFamily="34" charset="0"/>
              </a:rPr>
              <a:t>xxxx </a:t>
            </a:r>
            <a:r>
              <a:rPr lang="en-GB" dirty="0">
                <a:solidFill>
                  <a:srgbClr val="000000"/>
                </a:solidFill>
                <a:latin typeface="Arial" panose="020B0604020202020204" pitchFamily="34" charset="0"/>
                <a:ea typeface="Microsoft YaHei" pitchFamily="34" charset="-122"/>
                <a:cs typeface="Arial" panose="020B0604020202020204" pitchFamily="34" charset="0"/>
              </a:rPr>
              <a:t>and I will be your Challenge Leader today.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IET Faraday is a STEM Challenge held in many schools and universities for Year 8 students and their equivalents across the UK.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This year the IET is working in partnership with the I</a:t>
            </a:r>
            <a:r>
              <a:rPr lang="en-GB" dirty="0">
                <a:effectLst/>
                <a:latin typeface="Arial" panose="020B0604020202020204" pitchFamily="34" charset="0"/>
                <a:ea typeface="Calibri" panose="020F0502020204030204" pitchFamily="34" charset="0"/>
                <a:cs typeface="Arial" panose="020B0604020202020204" pitchFamily="34" charset="0"/>
              </a:rPr>
              <a:t>nstitute of Healthcare Engineering and Estate Management or IHEEM for short.</a:t>
            </a:r>
            <a:endParaRPr lang="en-GB" dirty="0">
              <a:solidFill>
                <a:srgbClr val="000000"/>
              </a:solidFill>
              <a:latin typeface="Arial" panose="020B0604020202020204" pitchFamily="34" charset="0"/>
              <a:ea typeface="Microsoft YaHei" pitchFamily="34" charset="-122"/>
              <a:cs typeface="Arial" panose="020B0604020202020204" pitchFamily="34" charset="0"/>
            </a:endParaRP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This is a competition and we are looking for the best teams of engineers.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All of you will receive a certificate to say you have worked as an engineer for the IHEEM team and an Industrial Cadets Award.</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team which scores the most points will receive this trophy and each member will receive a £10 voucher.</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winning team will also go on our school league table which you can find on the IET Faraday Challenge Day website. </a:t>
            </a:r>
          </a:p>
          <a:p>
            <a:pPr marL="203270" indent="-191335" defTabSz="651523">
              <a:spcBef>
                <a:spcPts val="1268"/>
              </a:spcBef>
              <a:buClr>
                <a:srgbClr val="000000"/>
              </a:buClr>
              <a:buSzPct val="45000"/>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solidFill>
                  <a:srgbClr val="000000"/>
                </a:solidFill>
                <a:latin typeface="Arial" panose="020B0604020202020204" pitchFamily="34" charset="0"/>
                <a:ea typeface="Microsoft YaHei" pitchFamily="34" charset="-122"/>
                <a:cs typeface="Arial" panose="020B0604020202020204" pitchFamily="34" charset="0"/>
              </a:rPr>
              <a:t>The top scoring teams will go onto our National Final where the overall winner will receive £1000 for their school and each runner up will receive £250 for their schools. </a:t>
            </a:r>
          </a:p>
        </p:txBody>
      </p:sp>
      <p:sp>
        <p:nvSpPr>
          <p:cNvPr id="37892" name="Slide Number Placeholder 3">
            <a:extLst>
              <a:ext uri="{FF2B5EF4-FFF2-40B4-BE49-F238E27FC236}">
                <a16:creationId xmlns:a16="http://schemas.microsoft.com/office/drawing/2014/main" id="{2BA2BF48-0552-4106-AF59-6D2802112C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66EE562-3B94-4732-A406-DB7EFA402206}" type="slidenum">
              <a:rPr lang="en-GB" altLang="en-US" smtClean="0"/>
              <a:pPr/>
              <a:t>1</a:t>
            </a:fld>
            <a:endParaRPr lang="en-GB" altLang="en-US" dirty="0"/>
          </a:p>
        </p:txBody>
      </p:sp>
    </p:spTree>
    <p:extLst>
      <p:ext uri="{BB962C8B-B14F-4D97-AF65-F5344CB8AC3E}">
        <p14:creationId xmlns:p14="http://schemas.microsoft.com/office/powerpoint/2010/main" val="186627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1" dirty="0">
              <a:solidFill>
                <a:prstClr val="black"/>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Project Brief.</a:t>
            </a:r>
          </a:p>
        </p:txBody>
      </p:sp>
      <p:sp>
        <p:nvSpPr>
          <p:cNvPr id="4" name="Slide Number Placeholder 3"/>
          <p:cNvSpPr>
            <a:spLocks noGrp="1"/>
          </p:cNvSpPr>
          <p:nvPr>
            <p:ph type="sldNum" sz="quarter" idx="10"/>
          </p:nvPr>
        </p:nvSpPr>
        <p:spPr/>
        <p:txBody>
          <a:bodyPr/>
          <a:lstStyle/>
          <a:p>
            <a:fld id="{80712C0E-B200-4C71-90D5-2BAF59E3BBD1}" type="slidenum">
              <a:rPr lang="en-GB" smtClean="0"/>
              <a:t>10</a:t>
            </a:fld>
            <a:endParaRPr lang="en-GB"/>
          </a:p>
        </p:txBody>
      </p:sp>
    </p:spTree>
    <p:extLst>
      <p:ext uri="{BB962C8B-B14F-4D97-AF65-F5344CB8AC3E}">
        <p14:creationId xmlns:p14="http://schemas.microsoft.com/office/powerpoint/2010/main" val="177276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Time to move on to Planning.</a:t>
            </a:r>
          </a:p>
        </p:txBody>
      </p:sp>
      <p:sp>
        <p:nvSpPr>
          <p:cNvPr id="4" name="Slide Number Placeholder 3"/>
          <p:cNvSpPr>
            <a:spLocks noGrp="1"/>
          </p:cNvSpPr>
          <p:nvPr>
            <p:ph type="sldNum" sz="quarter" idx="10"/>
          </p:nvPr>
        </p:nvSpPr>
        <p:spPr/>
        <p:txBody>
          <a:bodyPr/>
          <a:lstStyle/>
          <a:p>
            <a:fld id="{80712C0E-B200-4C71-90D5-2BAF59E3BBD1}" type="slidenum">
              <a:rPr lang="en-GB" smtClean="0"/>
              <a:t>11</a:t>
            </a:fld>
            <a:endParaRPr lang="en-GB"/>
          </a:p>
        </p:txBody>
      </p:sp>
    </p:spTree>
    <p:extLst>
      <p:ext uri="{BB962C8B-B14F-4D97-AF65-F5344CB8AC3E}">
        <p14:creationId xmlns:p14="http://schemas.microsoft.com/office/powerpoint/2010/main" val="1958677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FE818E70-15BB-4615-9395-D0BE0292C7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13FED-F677-4F3D-BC00-68957D3522E7}"/>
              </a:ext>
            </a:extLst>
          </p:cNvPr>
          <p:cNvSpPr>
            <a:spLocks noGrp="1"/>
          </p:cNvSpPr>
          <p:nvPr>
            <p:ph type="body" idx="1"/>
          </p:nvPr>
        </p:nvSpPr>
        <p:spPr/>
        <p:txBody>
          <a:bodyPr/>
          <a:lstStyle/>
          <a:p>
            <a:pPr>
              <a:defRPr/>
            </a:pPr>
            <a:endParaRPr lang="en-GB" b="1" dirty="0">
              <a:latin typeface="Arial" charset="0"/>
              <a:ea typeface="Microsoft YaHei" pitchFamily="34" charset="-122"/>
            </a:endParaRPr>
          </a:p>
          <a:p>
            <a:pPr>
              <a:defRPr/>
            </a:pPr>
            <a:r>
              <a:rPr lang="en-GB" b="1" dirty="0">
                <a:latin typeface="Arial" charset="0"/>
                <a:ea typeface="Microsoft YaHei" pitchFamily="34" charset="-122"/>
              </a:rPr>
              <a:t>1 minute</a:t>
            </a:r>
          </a:p>
          <a:p>
            <a:pP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Planning is essential to a successful project.  We have seen many teams have great ideas and rush into developing them, only to realise that they won’t work, they don’t have enough Faradays or they simply don’t have the time to develop them.</a:t>
            </a:r>
          </a:p>
          <a:p>
            <a:pPr marL="235953" indent="-235953">
              <a:buFont typeface="Arial" panose="020B0604020202020204" pitchFamily="34" charset="0"/>
              <a:buChar char="•"/>
              <a:defRPr/>
            </a:pPr>
            <a:endParaRPr lang="en-GB" dirty="0">
              <a:latin typeface="Arial" charset="0"/>
              <a:ea typeface="Microsoft YaHei" pitchFamily="34" charset="-122"/>
            </a:endParaRPr>
          </a:p>
          <a:p>
            <a:pPr marL="235953" indent="-235953">
              <a:buFont typeface="Arial" panose="020B0604020202020204" pitchFamily="34" charset="0"/>
              <a:buChar char="•"/>
              <a:defRPr/>
            </a:pPr>
            <a:r>
              <a:rPr lang="en-GB" dirty="0">
                <a:latin typeface="Arial" charset="0"/>
                <a:ea typeface="Microsoft YaHei" pitchFamily="34" charset="-122"/>
              </a:rPr>
              <a:t>All projects have a large planning aspect. This is an important stage of your project.</a:t>
            </a:r>
          </a:p>
        </p:txBody>
      </p:sp>
      <p:sp>
        <p:nvSpPr>
          <p:cNvPr id="62468" name="Slide Number Placeholder 3">
            <a:extLst>
              <a:ext uri="{FF2B5EF4-FFF2-40B4-BE49-F238E27FC236}">
                <a16:creationId xmlns:a16="http://schemas.microsoft.com/office/drawing/2014/main" id="{04F7A545-5109-4252-8341-6061228DB7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9F8EF53-F341-4D71-80B4-F3C97D622C7E}" type="slidenum">
              <a:rPr lang="en-GB" altLang="en-US" smtClean="0"/>
              <a:pPr/>
              <a:t>12</a:t>
            </a:fld>
            <a:endParaRPr lang="en-GB" altLang="en-US"/>
          </a:p>
        </p:txBody>
      </p:sp>
    </p:spTree>
    <p:extLst>
      <p:ext uri="{BB962C8B-B14F-4D97-AF65-F5344CB8AC3E}">
        <p14:creationId xmlns:p14="http://schemas.microsoft.com/office/powerpoint/2010/main" val="4184572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817" y="4632922"/>
            <a:ext cx="5510530" cy="5289447"/>
          </a:xfrm>
        </p:spPr>
        <p:txBody>
          <a:bodyPr/>
          <a:lstStyle/>
          <a:p>
            <a:r>
              <a:rPr lang="en-GB" b="1" dirty="0">
                <a:latin typeface="Arial" panose="020B0604020202020204" pitchFamily="34" charset="0"/>
                <a:cs typeface="Arial" panose="020B0604020202020204" pitchFamily="34" charset="0"/>
              </a:rPr>
              <a:t>18 minutes</a:t>
            </a: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have 15 minutes to plan out your prototype idea. The countdown on the plan of Alder Hey children’s hospital on the screen will count you down. </a:t>
            </a:r>
          </a:p>
          <a:p>
            <a:pPr marL="181120" indent="-181120">
              <a:buFont typeface="Arial" panose="020B0604020202020204" pitchFamily="34" charset="0"/>
              <a:buChar char="•"/>
            </a:pPr>
            <a:endParaRPr lang="en-GB">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a:latin typeface="Arial" panose="020B0604020202020204" pitchFamily="34" charset="0"/>
                <a:cs typeface="Arial" panose="020B0604020202020204" pitchFamily="34" charset="0"/>
              </a:rPr>
              <a:t>Only </a:t>
            </a:r>
            <a:r>
              <a:rPr lang="en-GB" dirty="0">
                <a:latin typeface="Arial" panose="020B0604020202020204" pitchFamily="34" charset="0"/>
                <a:cs typeface="Arial" panose="020B0604020202020204" pitchFamily="34" charset="0"/>
              </a:rPr>
              <a:t>draw the thing that you will make and use annotations to note how you are making it and with what materials. IHEEM should be able to copy your prototype from your final design.</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These are the marking criteria from your Student Booklet that we will use to mark you. We do not mark handwriting or spelling so don’t worry about this.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will not finish the planning in the next 15 minutes but this paperwork must be handed in at XXXXXX (5 minutes after you have asked them to complete the engineering priorities section – slide 29). We </a:t>
            </a:r>
            <a:r>
              <a:rPr lang="en-GB" b="1" u="sng" dirty="0">
                <a:latin typeface="Arial" panose="020B0604020202020204" pitchFamily="34" charset="0"/>
                <a:cs typeface="Arial" panose="020B0604020202020204" pitchFamily="34" charset="0"/>
              </a:rPr>
              <a:t>WILL NOT </a:t>
            </a:r>
            <a:r>
              <a:rPr lang="en-GB" dirty="0">
                <a:latin typeface="Arial" panose="020B0604020202020204" pitchFamily="34" charset="0"/>
                <a:cs typeface="Arial" panose="020B0604020202020204" pitchFamily="34" charset="0"/>
              </a:rPr>
              <a:t>remind you of this again so make sure you go back to update it regularly as your design progresses.</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Your brief is in your Student Booklet on page 5, use it to remind you what IHEEM want from you. </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dirty="0">
                <a:latin typeface="Arial" panose="020B0604020202020204" pitchFamily="34" charset="0"/>
                <a:cs typeface="Arial" panose="020B0604020202020204" pitchFamily="34" charset="0"/>
              </a:rPr>
              <a:t>You might want to look at some of the ‘How to ….’ sheets, but please only take two at a time to your table so that all groups get to look at them.</a:t>
            </a:r>
          </a:p>
          <a:p>
            <a:pPr marL="181120" indent="-18112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81120" indent="-181120">
              <a:buFont typeface="Arial" panose="020B0604020202020204" pitchFamily="34" charset="0"/>
              <a:buChar cha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The countdown will begin automatically and run through the 15 minutes. Do not freeze the </a:t>
            </a:r>
            <a:r>
              <a:rPr lang="en-GB" dirty="0" err="1">
                <a:latin typeface="Arial" panose="020B0604020202020204" pitchFamily="34" charset="0"/>
                <a:cs typeface="Arial" panose="020B0604020202020204" pitchFamily="34" charset="0"/>
              </a:rPr>
              <a:t>Powerpoint</a:t>
            </a:r>
            <a:r>
              <a:rPr lang="en-GB" dirty="0">
                <a:latin typeface="Arial" panose="020B0604020202020204" pitchFamily="34" charset="0"/>
                <a:cs typeface="Arial" panose="020B0604020202020204" pitchFamily="34" charset="0"/>
              </a:rPr>
              <a:t> as this will stop the countdown. Do not give students any longer than 15 minutes for this stage.</a:t>
            </a:r>
          </a:p>
          <a:p>
            <a:endParaRPr lang="en-GB" dirty="0"/>
          </a:p>
        </p:txBody>
      </p:sp>
      <p:sp>
        <p:nvSpPr>
          <p:cNvPr id="4" name="Slide Number Placeholder 3"/>
          <p:cNvSpPr>
            <a:spLocks noGrp="1"/>
          </p:cNvSpPr>
          <p:nvPr>
            <p:ph type="sldNum" sz="quarter" idx="5"/>
          </p:nvPr>
        </p:nvSpPr>
        <p:spPr/>
        <p:txBody>
          <a:bodyPr/>
          <a:lstStyle/>
          <a:p>
            <a:fld id="{396F9695-0D07-4184-9BF2-6DE8C8DDF369}" type="slidenum">
              <a:rPr lang="en-GB" smtClean="0"/>
              <a:t>13</a:t>
            </a:fld>
            <a:endParaRPr lang="en-GB"/>
          </a:p>
        </p:txBody>
      </p:sp>
    </p:spTree>
    <p:extLst>
      <p:ext uri="{BB962C8B-B14F-4D97-AF65-F5344CB8AC3E}">
        <p14:creationId xmlns:p14="http://schemas.microsoft.com/office/powerpoint/2010/main" val="2780188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the planning part of the project. Now it is time to move onto our next task which is team roles selection.</a:t>
            </a:r>
          </a:p>
        </p:txBody>
      </p:sp>
      <p:sp>
        <p:nvSpPr>
          <p:cNvPr id="4" name="Slide Number Placeholder 3"/>
          <p:cNvSpPr>
            <a:spLocks noGrp="1"/>
          </p:cNvSpPr>
          <p:nvPr>
            <p:ph type="sldNum" sz="quarter" idx="10"/>
          </p:nvPr>
        </p:nvSpPr>
        <p:spPr/>
        <p:txBody>
          <a:bodyPr/>
          <a:lstStyle/>
          <a:p>
            <a:fld id="{80712C0E-B200-4C71-90D5-2BAF59E3BBD1}" type="slidenum">
              <a:rPr lang="en-GB" smtClean="0"/>
              <a:t>14</a:t>
            </a:fld>
            <a:endParaRPr lang="en-GB"/>
          </a:p>
        </p:txBody>
      </p:sp>
    </p:spTree>
    <p:extLst>
      <p:ext uri="{BB962C8B-B14F-4D97-AF65-F5344CB8AC3E}">
        <p14:creationId xmlns:p14="http://schemas.microsoft.com/office/powerpoint/2010/main" val="2888043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0239" y="5229529"/>
            <a:ext cx="5554008" cy="4226752"/>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5 minutes</a:t>
            </a: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255519" indent="-243576">
              <a:spcBef>
                <a:spcPct val="0"/>
              </a:spcBef>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In real life, engineers work in teams and their ability to work well as a team is key to their success. Today, you are going to take on real–life engineering roles to experience what it is like to be part of a problem solving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15</a:t>
            </a:fld>
            <a:endParaRPr lang="en-GB"/>
          </a:p>
        </p:txBody>
      </p:sp>
    </p:spTree>
    <p:extLst>
      <p:ext uri="{BB962C8B-B14F-4D97-AF65-F5344CB8AC3E}">
        <p14:creationId xmlns:p14="http://schemas.microsoft.com/office/powerpoint/2010/main" val="2499561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74989" y="5394052"/>
            <a:ext cx="5568482" cy="50289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dirty="0">
                <a:latin typeface="Arial" panose="020B0604020202020204" pitchFamily="34" charset="0"/>
                <a:ea typeface="Microsoft YaHei" panose="020B0503020204020204" pitchFamily="34" charset="-122"/>
                <a:cs typeface="Arial" panose="020B0604020202020204" pitchFamily="34" charset="0"/>
              </a:rPr>
              <a:t>5 minutes</a:t>
            </a:r>
          </a:p>
          <a:p>
            <a:endParaRPr lang="en-GB" dirty="0">
              <a:latin typeface="Arial" panose="020B0604020202020204" pitchFamily="34" charset="0"/>
              <a:ea typeface="Microsoft YaHei" panose="020B0503020204020204" pitchFamily="34" charset="-122"/>
              <a:cs typeface="Arial" panose="020B0604020202020204" pitchFamily="34" charset="0"/>
            </a:endParaRPr>
          </a:p>
          <a:p>
            <a:r>
              <a:rPr lang="en-GB" dirty="0">
                <a:latin typeface="Arial" panose="020B0604020202020204" pitchFamily="34" charset="0"/>
                <a:ea typeface="Microsoft YaHei" panose="020B0503020204020204" pitchFamily="34" charset="-122"/>
                <a:cs typeface="Arial" panose="020B0604020202020204" pitchFamily="34" charset="0"/>
              </a:rPr>
              <a:t>You have 5 minutes to choose a Project Manager and an Accountant for your team. Remember that these people will also be part of the engineering team so they can’t just put their feet up and shout orders!</a:t>
            </a:r>
            <a:endParaRPr lang="en-GB" dirty="0">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Project Manager [Red sticker if using]</a:t>
            </a:r>
            <a:r>
              <a:rPr lang="en-GB" dirty="0">
                <a:latin typeface="Arial" panose="020B0604020202020204" pitchFamily="34" charset="0"/>
                <a:cs typeface="Arial" panose="020B0604020202020204" pitchFamily="34" charset="0"/>
              </a:rPr>
              <a:t> will manage the project, checking out the marking criteria, keeping the team together and making sure the team meets all the deadlines.</a:t>
            </a:r>
          </a:p>
          <a:p>
            <a:r>
              <a:rPr lang="en-GB" dirty="0">
                <a:latin typeface="Arial" panose="020B0604020202020204" pitchFamily="34" charset="0"/>
                <a:cs typeface="Arial" panose="020B0604020202020204" pitchFamily="34" charset="0"/>
              </a:rPr>
              <a:t> </a:t>
            </a:r>
          </a:p>
          <a:p>
            <a:r>
              <a:rPr lang="en-GB" b="1" dirty="0">
                <a:latin typeface="Arial" panose="020B0604020202020204" pitchFamily="34" charset="0"/>
                <a:cs typeface="Arial" panose="020B0604020202020204" pitchFamily="34" charset="0"/>
              </a:rPr>
              <a:t>The Accountant [Yellow sticker if using] </a:t>
            </a:r>
            <a:r>
              <a:rPr lang="en-GB" dirty="0">
                <a:latin typeface="Arial" panose="020B0604020202020204" pitchFamily="34" charset="0"/>
                <a:cs typeface="Arial" panose="020B0604020202020204" pitchFamily="34" charset="0"/>
              </a:rPr>
              <a:t>will manage the budget. They are the only one who can go to the shop but they may take one other person. They will also need to keep a record of their spending on the accounts sheet.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decide you want to allocate other roles in your team, it is your team so do you what you feel will work well. But </a:t>
            </a:r>
            <a:r>
              <a:rPr lang="en-GB" b="1" dirty="0">
                <a:latin typeface="Arial" panose="020B0604020202020204" pitchFamily="34" charset="0"/>
                <a:cs typeface="Arial" panose="020B0604020202020204" pitchFamily="34" charset="0"/>
              </a:rPr>
              <a:t>remember </a:t>
            </a:r>
            <a:r>
              <a:rPr lang="en-GB" dirty="0">
                <a:latin typeface="Arial" panose="020B0604020202020204" pitchFamily="34" charset="0"/>
                <a:cs typeface="Arial" panose="020B0604020202020204" pitchFamily="34" charset="0"/>
              </a:rPr>
              <a:t>everyone is an engineer.</a:t>
            </a:r>
          </a:p>
          <a:p>
            <a:r>
              <a:rPr lang="en-GB" dirty="0">
                <a:latin typeface="Arial" panose="020B0604020202020204" pitchFamily="34" charset="0"/>
                <a:cs typeface="Arial" panose="020B0604020202020204" pitchFamily="34" charset="0"/>
              </a:rPr>
              <a:t> </a:t>
            </a:r>
            <a:endParaRPr lang="en-GB" altLang="en-US" b="1" dirty="0">
              <a:latin typeface="Arial" panose="020B0604020202020204" pitchFamily="34" charset="0"/>
              <a:ea typeface="Microsoft YaHei" panose="020B0503020204020204" pitchFamily="34" charset="-122"/>
              <a:cs typeface="Arial" panose="020B0604020202020204" pitchFamily="34" charset="0"/>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endParaRPr lang="en-GB" dirty="0">
              <a:latin typeface="Arial" charset="0"/>
              <a:ea typeface="Microsoft YaHei" pitchFamily="34" charset="-122"/>
            </a:endParaRPr>
          </a:p>
          <a:p>
            <a:pPr marL="11940">
              <a:spcBef>
                <a:spcPct val="0"/>
              </a:spcBef>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b="1" dirty="0">
                <a:latin typeface="Arial" charset="0"/>
                <a:ea typeface="Microsoft YaHei" pitchFamily="34" charset="-122"/>
              </a:rPr>
              <a:t>Notes:</a:t>
            </a:r>
          </a:p>
          <a:p>
            <a:pPr marL="255519" indent="-243576">
              <a:spcBef>
                <a:spcPct val="0"/>
              </a:spcBef>
              <a:buSzPct val="45000"/>
              <a:buFont typeface="Arial" charset="0"/>
              <a:buChar char="•"/>
              <a:tabLst>
                <a:tab pos="255519" algn="l"/>
                <a:tab pos="928934" algn="l"/>
                <a:tab pos="1604739" algn="l"/>
                <a:tab pos="2280545" algn="l"/>
                <a:tab pos="2956348" algn="l"/>
                <a:tab pos="3632156" algn="l"/>
                <a:tab pos="4307960" algn="l"/>
                <a:tab pos="4983767" algn="l"/>
                <a:tab pos="5659569" algn="l"/>
                <a:tab pos="6335376" algn="l"/>
                <a:tab pos="7011179" algn="l"/>
                <a:tab pos="7686984" algn="l"/>
                <a:tab pos="8362791" algn="l"/>
                <a:tab pos="9038599" algn="l"/>
                <a:tab pos="9714400" algn="l"/>
                <a:tab pos="10390205" algn="l"/>
                <a:tab pos="11066012" algn="l"/>
                <a:tab pos="11741817" algn="l"/>
                <a:tab pos="12417622" algn="l"/>
                <a:tab pos="13093426" algn="l"/>
                <a:tab pos="13769232" algn="l"/>
              </a:tabLst>
              <a:defRPr/>
            </a:pPr>
            <a:r>
              <a:rPr lang="en-GB" dirty="0">
                <a:latin typeface="Arial" charset="0"/>
                <a:ea typeface="Microsoft YaHei" pitchFamily="34" charset="-122"/>
              </a:rPr>
              <a:t>Give 1 minute warning.</a:t>
            </a:r>
          </a:p>
          <a:p>
            <a:endParaRPr lang="en-GB" altLang="en-US" b="1" dirty="0">
              <a:latin typeface="Arial" panose="020B0604020202020204" pitchFamily="34" charset="0"/>
              <a:ea typeface="Microsoft YaHei" panose="020B0503020204020204" pitchFamily="34" charset="-122"/>
              <a:cs typeface="Arial" panose="020B0604020202020204" pitchFamily="34" charset="0"/>
            </a:endParaRP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16</a:t>
            </a:fld>
            <a:endParaRPr lang="en-GB" altLang="en-US" dirty="0"/>
          </a:p>
        </p:txBody>
      </p:sp>
    </p:spTree>
    <p:extLst>
      <p:ext uri="{BB962C8B-B14F-4D97-AF65-F5344CB8AC3E}">
        <p14:creationId xmlns:p14="http://schemas.microsoft.com/office/powerpoint/2010/main" val="921857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48" y="5486812"/>
            <a:ext cx="5547587" cy="2330201"/>
          </a:xfrm>
        </p:spPr>
        <p:txBody>
          <a:bodyPr/>
          <a:lstStyle/>
          <a:p>
            <a:pPr marL="11939">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dirty="0">
              <a:latin typeface="Arial" panose="020B0604020202020204" pitchFamily="34" charset="0"/>
              <a:cs typeface="Arial" panose="020B0604020202020204" pitchFamily="34" charset="0"/>
            </a:endParaRPr>
          </a:p>
          <a:p>
            <a:pPr marL="437006" indent="-425066">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panose="020B0604020202020204" pitchFamily="34" charset="0"/>
                <a:cs typeface="Arial" panose="020B0604020202020204" pitchFamily="34" charset="0"/>
              </a:rPr>
              <a:t>Now onto our last task before you can work as part of the IHEEM engineering team.</a:t>
            </a:r>
          </a:p>
        </p:txBody>
      </p:sp>
      <p:sp>
        <p:nvSpPr>
          <p:cNvPr id="4" name="Slide Number Placeholder 3"/>
          <p:cNvSpPr>
            <a:spLocks noGrp="1"/>
          </p:cNvSpPr>
          <p:nvPr>
            <p:ph type="sldNum" sz="quarter" idx="10"/>
          </p:nvPr>
        </p:nvSpPr>
        <p:spPr/>
        <p:txBody>
          <a:bodyPr/>
          <a:lstStyle/>
          <a:p>
            <a:fld id="{80712C0E-B200-4C71-90D5-2BAF59E3BBD1}" type="slidenum">
              <a:rPr lang="en-GB" smtClean="0"/>
              <a:t>17</a:t>
            </a:fld>
            <a:endParaRPr lang="en-GB"/>
          </a:p>
        </p:txBody>
      </p:sp>
    </p:spTree>
    <p:extLst>
      <p:ext uri="{BB962C8B-B14F-4D97-AF65-F5344CB8AC3E}">
        <p14:creationId xmlns:p14="http://schemas.microsoft.com/office/powerpoint/2010/main" val="165881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pPr marL="223907" indent="-223907">
              <a:buFont typeface="Arial" panose="020B0604020202020204" pitchFamily="34" charset="0"/>
              <a:buChar char="•"/>
            </a:pPr>
            <a:r>
              <a:rPr lang="en-GB" dirty="0">
                <a:latin typeface="Arial" panose="020B0604020202020204" pitchFamily="34" charset="0"/>
                <a:cs typeface="Arial" panose="020B0604020202020204" pitchFamily="34" charset="0"/>
              </a:rPr>
              <a:t>Find the Engineering Apprenticeship brief on page 7 of your Student Booklet. </a:t>
            </a:r>
          </a:p>
        </p:txBody>
      </p:sp>
      <p:sp>
        <p:nvSpPr>
          <p:cNvPr id="4" name="Slide Number Placeholder 3"/>
          <p:cNvSpPr>
            <a:spLocks noGrp="1"/>
          </p:cNvSpPr>
          <p:nvPr>
            <p:ph type="sldNum" sz="quarter" idx="10"/>
          </p:nvPr>
        </p:nvSpPr>
        <p:spPr/>
        <p:txBody>
          <a:bodyPr/>
          <a:lstStyle/>
          <a:p>
            <a:fld id="{80712C0E-B200-4C71-90D5-2BAF59E3BBD1}" type="slidenum">
              <a:rPr lang="en-GB" smtClean="0"/>
              <a:t>18</a:t>
            </a:fld>
            <a:endParaRPr lang="en-GB"/>
          </a:p>
        </p:txBody>
      </p:sp>
    </p:spTree>
    <p:extLst>
      <p:ext uri="{BB962C8B-B14F-4D97-AF65-F5344CB8AC3E}">
        <p14:creationId xmlns:p14="http://schemas.microsoft.com/office/powerpoint/2010/main" val="779566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3A3A7DC-F7CE-4D1C-99FC-839F47733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3D97F0E2-2627-476C-9762-AE59E1748724}"/>
              </a:ext>
            </a:extLst>
          </p:cNvPr>
          <p:cNvSpPr>
            <a:spLocks noGrp="1"/>
          </p:cNvSpPr>
          <p:nvPr>
            <p:ph type="body" idx="1"/>
          </p:nvPr>
        </p:nvSpPr>
        <p:spPr bwMode="auto">
          <a:xfrm>
            <a:off x="659840" y="4977618"/>
            <a:ext cx="5568482" cy="4732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10 minutes</a:t>
            </a:r>
          </a:p>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b="1" dirty="0">
              <a:latin typeface="Arial" panose="020B0604020202020204" pitchFamily="34" charset="0"/>
              <a:ea typeface="Microsoft YaHei" panose="020B0503020204020204" pitchFamily="34" charset="-122"/>
            </a:endParaRP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All engineers need to complete an apprenticeship. You will also need to discuss the questions on the sheet and be ready to respond when the challenge leader asks for ideas. </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You must show me your circuit when you have successfully completed it. </a:t>
            </a:r>
          </a:p>
          <a:p>
            <a:pPr marL="253431" indent="-242508">
              <a:spcBef>
                <a:spcPts val="1268"/>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Once all teams have finished discuss the idea of resistance quickly.  Remind them these ideas might be important in their development. Point them towards ‘How to sheets’ such as making a parallel circuit.</a:t>
            </a: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dirty="0">
              <a:latin typeface="Arial" charset="0"/>
              <a:ea typeface="Microsoft YaHei" pitchFamily="34" charset="-122"/>
            </a:endParaRPr>
          </a:p>
          <a:p>
            <a:pPr marL="10923">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b="1" dirty="0">
              <a:latin typeface="Arial" panose="020B0604020202020204" pitchFamily="34" charset="0"/>
              <a:ea typeface="Microsoft YaHei" panose="020B0503020204020204" pitchFamily="34" charset="-122"/>
            </a:endParaRPr>
          </a:p>
          <a:p>
            <a:pPr marL="253431" indent="-242508">
              <a:spcBef>
                <a:spcPct val="0"/>
              </a:spcBef>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b="1" dirty="0">
                <a:latin typeface="Arial" panose="020B0604020202020204" pitchFamily="34" charset="0"/>
                <a:ea typeface="Microsoft YaHei" panose="020B0503020204020204" pitchFamily="34" charset="-122"/>
              </a:rPr>
              <a:t>NOTES:</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for them splitting in to boys groups and girls groups during apprenticeship – you may want to point out that each gender brings strengths and they should work across the team wherever possible.</a:t>
            </a: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endParaRPr lang="en-GB" altLang="en-US" dirty="0">
              <a:latin typeface="Arial" panose="020B0604020202020204" pitchFamily="34" charset="0"/>
              <a:ea typeface="Microsoft YaHei" panose="020B0503020204020204" pitchFamily="34" charset="-122"/>
            </a:endParaRPr>
          </a:p>
          <a:p>
            <a:pPr marL="253431" indent="-242508">
              <a:spcBef>
                <a:spcPct val="0"/>
              </a:spcBef>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altLang="en-US" dirty="0">
                <a:latin typeface="Arial" panose="020B0604020202020204" pitchFamily="34" charset="0"/>
                <a:ea typeface="Microsoft YaHei" panose="020B0503020204020204" pitchFamily="34" charset="-122"/>
              </a:rPr>
              <a:t>Watch also for one/two students taking control and excluding other members of the team. Remind them that every member of their team will need to be an engineer if they are to get to the final. </a:t>
            </a:r>
          </a:p>
        </p:txBody>
      </p:sp>
      <p:sp>
        <p:nvSpPr>
          <p:cNvPr id="68612" name="Slide Number Placeholder 3">
            <a:extLst>
              <a:ext uri="{FF2B5EF4-FFF2-40B4-BE49-F238E27FC236}">
                <a16:creationId xmlns:a16="http://schemas.microsoft.com/office/drawing/2014/main" id="{BEB9EA0F-95A8-4F80-B55F-F0153AC72F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7763AF8-B329-4717-9526-58D73F0A166B}" type="slidenum">
              <a:rPr lang="en-GB" altLang="en-US" smtClean="0"/>
              <a:pPr/>
              <a:t>19</a:t>
            </a:fld>
            <a:endParaRPr lang="en-GB" altLang="en-US" dirty="0"/>
          </a:p>
        </p:txBody>
      </p:sp>
    </p:spTree>
    <p:extLst>
      <p:ext uri="{BB962C8B-B14F-4D97-AF65-F5344CB8AC3E}">
        <p14:creationId xmlns:p14="http://schemas.microsoft.com/office/powerpoint/2010/main" val="4056608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3 minutes</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Today you will be working as real-life engineers. </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You will be following an engineering project flow as shown.</a:t>
            </a:r>
          </a:p>
          <a:p>
            <a:pPr marL="191335" indent="-191335">
              <a:spcBef>
                <a:spcPts val="1268"/>
              </a:spcBef>
              <a:buFont typeface="Arial" panose="020B0604020202020204" pitchFamily="34" charset="0"/>
              <a:buChar char="•"/>
            </a:pPr>
            <a:r>
              <a:rPr lang="en-GB" dirty="0">
                <a:latin typeface="Arial" panose="020B0604020202020204" pitchFamily="34" charset="0"/>
                <a:cs typeface="Arial" panose="020B0604020202020204" pitchFamily="34" charset="0"/>
              </a:rPr>
              <a:t>We will explain each of these stages when we get to them so you will need to listen carefully to make sure your team completes each section of the project.</a:t>
            </a:r>
          </a:p>
        </p:txBody>
      </p:sp>
      <p:sp>
        <p:nvSpPr>
          <p:cNvPr id="4" name="Slide Number Placeholder 3"/>
          <p:cNvSpPr>
            <a:spLocks noGrp="1"/>
          </p:cNvSpPr>
          <p:nvPr>
            <p:ph type="sldNum" sz="quarter" idx="10"/>
          </p:nvPr>
        </p:nvSpPr>
        <p:spPr/>
        <p:txBody>
          <a:bodyPr/>
          <a:lstStyle/>
          <a:p>
            <a:fld id="{80712C0E-B200-4C71-90D5-2BAF59E3BBD1}" type="slidenum">
              <a:rPr lang="en-GB" smtClean="0"/>
              <a:t>2</a:t>
            </a:fld>
            <a:endParaRPr lang="en-GB"/>
          </a:p>
        </p:txBody>
      </p:sp>
    </p:spTree>
    <p:extLst>
      <p:ext uri="{BB962C8B-B14F-4D97-AF65-F5344CB8AC3E}">
        <p14:creationId xmlns:p14="http://schemas.microsoft.com/office/powerpoint/2010/main" val="169780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1 minute</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Collect in apprenticeship packs.</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The room may be noisy now and teams will be keen to get going on their development but call for quiet and advise that they have all now completed the Apprenticeship. </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Celebrate this by encouraging them to give themselves a round of applause.</a:t>
            </a:r>
          </a:p>
        </p:txBody>
      </p:sp>
      <p:sp>
        <p:nvSpPr>
          <p:cNvPr id="4" name="Slide Number Placeholder 3"/>
          <p:cNvSpPr>
            <a:spLocks noGrp="1"/>
          </p:cNvSpPr>
          <p:nvPr>
            <p:ph type="sldNum" sz="quarter" idx="10"/>
          </p:nvPr>
        </p:nvSpPr>
        <p:spPr/>
        <p:txBody>
          <a:bodyPr/>
          <a:lstStyle/>
          <a:p>
            <a:fld id="{80712C0E-B200-4C71-90D5-2BAF59E3BBD1}" type="slidenum">
              <a:rPr lang="en-GB" smtClean="0"/>
              <a:t>20</a:t>
            </a:fld>
            <a:endParaRPr lang="en-GB"/>
          </a:p>
        </p:txBody>
      </p:sp>
    </p:spTree>
    <p:extLst>
      <p:ext uri="{BB962C8B-B14F-4D97-AF65-F5344CB8AC3E}">
        <p14:creationId xmlns:p14="http://schemas.microsoft.com/office/powerpoint/2010/main" val="4218132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5008562"/>
            <a:ext cx="5554008" cy="4583742"/>
          </a:xfrm>
        </p:spPr>
        <p:txBody>
          <a:bodyPr/>
          <a:lstStyle/>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Now you have completed your apprenticeship, the IHEEM team are happy for you to begin work on their project. </a:t>
            </a:r>
          </a:p>
          <a:p>
            <a:endParaRPr lang="en-GB" dirty="0">
              <a:latin typeface="Arial" panose="020B0604020202020204" pitchFamily="34" charset="0"/>
              <a:cs typeface="Arial" panose="020B0604020202020204" pitchFamily="34" charset="0"/>
            </a:endParaRPr>
          </a:p>
          <a:p>
            <a:pPr marL="253431" indent="-242508">
              <a:buFontTx/>
              <a:buChar char="•"/>
              <a:tabLst>
                <a:tab pos="253431" algn="l"/>
                <a:tab pos="928523" algn="l"/>
                <a:tab pos="1603612" algn="l"/>
                <a:tab pos="2278703" algn="l"/>
                <a:tab pos="2955978" algn="l"/>
                <a:tab pos="3631068" algn="l"/>
                <a:tab pos="4306159" algn="l"/>
                <a:tab pos="4983435" algn="l"/>
                <a:tab pos="5658521" algn="l"/>
                <a:tab pos="6333612" algn="l"/>
                <a:tab pos="7010889" algn="l"/>
                <a:tab pos="7685979" algn="l"/>
                <a:tab pos="8361069" algn="l"/>
                <a:tab pos="9038344" algn="l"/>
                <a:tab pos="9713433" algn="l"/>
                <a:tab pos="10388525" algn="l"/>
                <a:tab pos="11065800" algn="l"/>
                <a:tab pos="11740889" algn="l"/>
                <a:tab pos="12415980" algn="l"/>
                <a:tab pos="13093254" algn="l"/>
                <a:tab pos="13768342" algn="l"/>
              </a:tabLst>
            </a:pPr>
            <a:r>
              <a:rPr lang="en-GB" dirty="0">
                <a:latin typeface="Arial" charset="0"/>
                <a:ea typeface="Microsoft YaHei" pitchFamily="34" charset="-122"/>
              </a:rPr>
              <a:t>You are now my engineers in my engineering workshop so before I open the shop we need to do a quick health and safety briefing.</a:t>
            </a:r>
          </a:p>
          <a:p>
            <a:pPr marL="235953" indent="-235953">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0712C0E-B200-4C71-90D5-2BAF59E3BBD1}" type="slidenum">
              <a:rPr lang="en-GB" smtClean="0"/>
              <a:t>21</a:t>
            </a:fld>
            <a:endParaRPr lang="en-GB"/>
          </a:p>
        </p:txBody>
      </p:sp>
    </p:spTree>
    <p:extLst>
      <p:ext uri="{BB962C8B-B14F-4D97-AF65-F5344CB8AC3E}">
        <p14:creationId xmlns:p14="http://schemas.microsoft.com/office/powerpoint/2010/main" val="294458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832290DE-1FC4-46C9-81EF-780507B2A3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B4B84A7B-19B1-40A6-A0BE-4433278C01A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b="1" dirty="0">
                <a:latin typeface="Arial" panose="020B0604020202020204" pitchFamily="34" charset="0"/>
                <a:ea typeface="Microsoft YaHei" panose="020B0503020204020204" pitchFamily="34" charset="-122"/>
              </a:rPr>
              <a:t>2 minutes</a:t>
            </a:r>
          </a:p>
          <a:p>
            <a:pPr>
              <a:spcBef>
                <a:spcPct val="0"/>
              </a:spcBef>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b="1" dirty="0">
              <a:latin typeface="Arial" panose="020B0604020202020204" pitchFamily="34" charset="0"/>
              <a:ea typeface="Microsoft YaHei" panose="020B0503020204020204" pitchFamily="34" charset="-122"/>
            </a:endParaRP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Remind them that working as a team is important and they need to keep themselves and everyone in the room safe. We will be looking at this when marking their team work.</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Go through the tips for safe working!</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r>
              <a:rPr lang="en-GB" altLang="en-US" dirty="0">
                <a:latin typeface="Arial" panose="020B0604020202020204" pitchFamily="34" charset="0"/>
                <a:ea typeface="Microsoft YaHei" panose="020B0503020204020204" pitchFamily="34" charset="-122"/>
              </a:rPr>
              <a:t>Re-emphasise the rules of the Cutting Station</a:t>
            </a:r>
          </a:p>
          <a:p>
            <a:pPr marL="235743" indent="-235743">
              <a:spcBef>
                <a:spcPts val="826"/>
              </a:spcBef>
              <a:buFont typeface="Arial" panose="020B0604020202020204" pitchFamily="34" charset="0"/>
              <a:buChar char="•"/>
              <a:tabLst>
                <a:tab pos="0" algn="l"/>
                <a:tab pos="665753" algn="l"/>
                <a:tab pos="1342417" algn="l"/>
                <a:tab pos="2021265" algn="l"/>
                <a:tab pos="2695748" algn="l"/>
                <a:tab pos="3372415" algn="l"/>
                <a:tab pos="4049078" algn="l"/>
                <a:tab pos="4721378" algn="l"/>
                <a:tab pos="5398046" algn="l"/>
                <a:tab pos="6074710" algn="l"/>
                <a:tab pos="6751374" algn="l"/>
                <a:tab pos="7425857" algn="l"/>
                <a:tab pos="8102520" algn="l"/>
                <a:tab pos="8779189" algn="l"/>
                <a:tab pos="9451488" algn="l"/>
                <a:tab pos="10128154" algn="l"/>
                <a:tab pos="10804818" algn="l"/>
                <a:tab pos="11481483" algn="l"/>
                <a:tab pos="12155965" algn="l"/>
                <a:tab pos="12832632" algn="l"/>
                <a:tab pos="13511480" algn="l"/>
              </a:tabLst>
              <a:defRPr/>
            </a:pPr>
            <a:endParaRPr lang="en-GB" altLang="en-US" dirty="0"/>
          </a:p>
        </p:txBody>
      </p:sp>
      <p:sp>
        <p:nvSpPr>
          <p:cNvPr id="58372" name="Slide Number Placeholder 3">
            <a:extLst>
              <a:ext uri="{FF2B5EF4-FFF2-40B4-BE49-F238E27FC236}">
                <a16:creationId xmlns:a16="http://schemas.microsoft.com/office/drawing/2014/main" id="{EEAA1DF0-5D4B-4415-B662-437452549B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5B0D3A5-95CB-4938-AD62-9B10A5759BF9}" type="slidenum">
              <a:rPr lang="en-GB" altLang="en-US" smtClean="0"/>
              <a:pPr/>
              <a:t>22</a:t>
            </a:fld>
            <a:endParaRPr lang="en-GB" altLang="en-US"/>
          </a:p>
        </p:txBody>
      </p:sp>
    </p:spTree>
    <p:extLst>
      <p:ext uri="{BB962C8B-B14F-4D97-AF65-F5344CB8AC3E}">
        <p14:creationId xmlns:p14="http://schemas.microsoft.com/office/powerpoint/2010/main" val="117811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8F63F0F2-8FE8-48AB-9FB9-2F67F1C685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ED6C91F-8A70-47FB-8243-1816BEE30CD9}"/>
              </a:ext>
            </a:extLst>
          </p:cNvPr>
          <p:cNvSpPr>
            <a:spLocks noGrp="1"/>
          </p:cNvSpPr>
          <p:nvPr>
            <p:ph type="body" idx="1"/>
          </p:nvPr>
        </p:nvSpPr>
        <p:spPr/>
        <p:txBody>
          <a:bodyPr/>
          <a:lstStyle/>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b="1" dirty="0">
                <a:latin typeface="Arial" charset="0"/>
                <a:ea typeface="Microsoft YaHei" pitchFamily="34" charset="-122"/>
              </a:rPr>
              <a:t>25 minutes to Event log 1</a:t>
            </a:r>
          </a:p>
          <a:p>
            <a:pPr marL="437006" indent="-425066">
              <a:lnSpc>
                <a:spcPct val="150000"/>
              </a:lnSpc>
              <a:spcBef>
                <a:spcPct val="0"/>
              </a:spcBef>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endParaRPr lang="en-GB" b="1" dirty="0">
              <a:latin typeface="Arial" charset="0"/>
              <a:ea typeface="Microsoft YaHei" pitchFamily="34" charset="-122"/>
            </a:endParaRPr>
          </a:p>
          <a:p>
            <a:pPr marL="434616" indent="-42268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Shop open for business and you can start building your design. </a:t>
            </a:r>
          </a:p>
          <a:p>
            <a:pPr marL="437006" indent="-425066">
              <a:spcBef>
                <a:spcPts val="1268"/>
              </a:spcBef>
              <a:buFont typeface="Arial" charset="0"/>
              <a:buChar char="•"/>
              <a:tabLst>
                <a:tab pos="437006" algn="l"/>
                <a:tab pos="1110423" algn="l"/>
                <a:tab pos="1786230" algn="l"/>
                <a:tab pos="2462032" algn="l"/>
                <a:tab pos="3137837" algn="l"/>
                <a:tab pos="3813645" algn="l"/>
                <a:tab pos="4489446" algn="l"/>
                <a:tab pos="5165253" algn="l"/>
                <a:tab pos="5841057" algn="l"/>
                <a:tab pos="6516862" algn="l"/>
                <a:tab pos="7192669" algn="l"/>
                <a:tab pos="7868476" algn="l"/>
                <a:tab pos="8544278" algn="l"/>
                <a:tab pos="9220085" algn="l"/>
                <a:tab pos="9895888" algn="l"/>
                <a:tab pos="10571692" algn="l"/>
                <a:tab pos="11247500" algn="l"/>
                <a:tab pos="11923307" algn="l"/>
                <a:tab pos="12599108" algn="l"/>
                <a:tab pos="13274915" algn="l"/>
                <a:tab pos="13950722" algn="l"/>
              </a:tabLst>
              <a:defRPr/>
            </a:pPr>
            <a:r>
              <a:rPr lang="en-GB" dirty="0">
                <a:latin typeface="Arial" charset="0"/>
                <a:ea typeface="Microsoft YaHei" pitchFamily="34" charset="-122"/>
              </a:rPr>
              <a:t>I will tell you what you need to do for the Events Log after your break. </a:t>
            </a:r>
          </a:p>
        </p:txBody>
      </p:sp>
      <p:sp>
        <p:nvSpPr>
          <p:cNvPr id="72708" name="Slide Number Placeholder 3">
            <a:extLst>
              <a:ext uri="{FF2B5EF4-FFF2-40B4-BE49-F238E27FC236}">
                <a16:creationId xmlns:a16="http://schemas.microsoft.com/office/drawing/2014/main" id="{E5E3ABA9-C4A0-499A-B4E8-C3445FF8DA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3CDFDA-0914-4D88-96AA-7DB21FF7E98F}" type="slidenum">
              <a:rPr lang="en-GB" altLang="en-US" smtClean="0"/>
              <a:pPr/>
              <a:t>23</a:t>
            </a:fld>
            <a:endParaRPr lang="en-GB" altLang="en-US" dirty="0"/>
          </a:p>
        </p:txBody>
      </p:sp>
    </p:spTree>
    <p:extLst>
      <p:ext uri="{BB962C8B-B14F-4D97-AF65-F5344CB8AC3E}">
        <p14:creationId xmlns:p14="http://schemas.microsoft.com/office/powerpoint/2010/main" val="393975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2492C78D-7DBE-4F5E-8F94-64EA9993D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3E971CA-4A1E-434D-A2CD-1B7BC4AC437C}"/>
              </a:ext>
            </a:extLst>
          </p:cNvPr>
          <p:cNvSpPr>
            <a:spLocks noGrp="1"/>
          </p:cNvSpPr>
          <p:nvPr>
            <p:ph type="body" idx="1"/>
          </p:nvPr>
        </p:nvSpPr>
        <p:spPr/>
        <p:txBody>
          <a:bodyPr/>
          <a:lstStyle/>
          <a:p>
            <a:pPr>
              <a:defRPr/>
            </a:pPr>
            <a:r>
              <a:rPr lang="en-GB" b="1" dirty="0">
                <a:latin typeface="Arial" charset="0"/>
                <a:ea typeface="Microsoft YaHei" pitchFamily="34" charset="-122"/>
              </a:rPr>
              <a:t>If using – 10 minutes maximum. If no break students can use this 10 minutes for build time.</a:t>
            </a:r>
          </a:p>
          <a:p>
            <a:pPr>
              <a:defRPr/>
            </a:pPr>
            <a:endParaRPr lang="en-GB" dirty="0"/>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p>
          <a:p>
            <a:pPr marL="257919" indent="-257919">
              <a:buFont typeface="Arial" panose="020B0604020202020204" pitchFamily="34" charset="0"/>
              <a:buChar char="•"/>
              <a:defRPr/>
            </a:pPr>
            <a:r>
              <a:rPr lang="en-GB" dirty="0">
                <a:latin typeface="Arial" pitchFamily="34" charset="0"/>
                <a:cs typeface="Arial" pitchFamily="34" charset="0"/>
              </a:rPr>
              <a:t>This is a working break so you may continue to work on your prototypes if you wish</a:t>
            </a:r>
            <a:r>
              <a:rPr lang="en-GB" dirty="0"/>
              <a:t>.</a:t>
            </a:r>
          </a:p>
          <a:p>
            <a:pPr>
              <a:defRPr/>
            </a:pPr>
            <a:endParaRPr lang="en-GB" dirty="0"/>
          </a:p>
          <a:p>
            <a:pPr marL="257919" indent="-257919">
              <a:buFont typeface="Arial" panose="020B0604020202020204" pitchFamily="34" charset="0"/>
              <a:buChar char="•"/>
              <a:defRPr/>
            </a:pPr>
            <a:r>
              <a:rPr lang="en-GB" dirty="0">
                <a:latin typeface="Arial" panose="020B0604020202020204" pitchFamily="34" charset="0"/>
                <a:cs typeface="Arial" panose="020B0604020202020204" pitchFamily="34" charset="0"/>
              </a:rPr>
              <a:t>Keep food and drink away from the electrical components and resources please!</a:t>
            </a:r>
          </a:p>
          <a:p>
            <a:pPr>
              <a:defRPr/>
            </a:pPr>
            <a:endParaRPr lang="en-GB" dirty="0"/>
          </a:p>
        </p:txBody>
      </p:sp>
      <p:sp>
        <p:nvSpPr>
          <p:cNvPr id="74756" name="Slide Number Placeholder 3">
            <a:extLst>
              <a:ext uri="{FF2B5EF4-FFF2-40B4-BE49-F238E27FC236}">
                <a16:creationId xmlns:a16="http://schemas.microsoft.com/office/drawing/2014/main" id="{1D10BCE9-EA66-4B2F-851A-9C671D2FE8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FE3C28F-F3FF-4A0B-B89B-B8516CDFA625}" type="slidenum">
              <a:rPr lang="en-GB" altLang="en-US" smtClean="0"/>
              <a:pPr/>
              <a:t>24</a:t>
            </a:fld>
            <a:endParaRPr lang="en-GB" altLang="en-US" dirty="0"/>
          </a:p>
        </p:txBody>
      </p:sp>
    </p:spTree>
    <p:extLst>
      <p:ext uri="{BB962C8B-B14F-4D97-AF65-F5344CB8AC3E}">
        <p14:creationId xmlns:p14="http://schemas.microsoft.com/office/powerpoint/2010/main" val="3732244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5258991"/>
            <a:ext cx="5568482" cy="42555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3 minutes to explain  then 25 minutes to Event log 2</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Notes: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complete the event log for the time period up to this point. An event log is what other engineers look at to see what engineering has been done in a given time, what problems there are and whether these have been solved yet. It can also include any issues or any successes within a team. It is like a daily diary but goes beyond just a simple explanation of ‘We did this, we did that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Explain that the journey to their final product is really important. Get them to focus on the engineering progress and to think about how their team is working.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look at the assessment criteria for the events logs.</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you will not interrupt them for Event log 2 and 3 they will just hear the drum roll when it is time to do them.</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25</a:t>
            </a:fld>
            <a:endParaRPr lang="en-GB" altLang="en-US" dirty="0"/>
          </a:p>
        </p:txBody>
      </p:sp>
    </p:spTree>
    <p:extLst>
      <p:ext uri="{BB962C8B-B14F-4D97-AF65-F5344CB8AC3E}">
        <p14:creationId xmlns:p14="http://schemas.microsoft.com/office/powerpoint/2010/main" val="36930612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95057" y="5486811"/>
            <a:ext cx="5568482" cy="48043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Event log 3</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26</a:t>
            </a:fld>
            <a:endParaRPr lang="en-GB" altLang="en-US" dirty="0"/>
          </a:p>
        </p:txBody>
      </p:sp>
    </p:spTree>
    <p:extLst>
      <p:ext uri="{BB962C8B-B14F-4D97-AF65-F5344CB8AC3E}">
        <p14:creationId xmlns:p14="http://schemas.microsoft.com/office/powerpoint/2010/main" val="300075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840937" y="5459899"/>
            <a:ext cx="5568482" cy="48043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20 minutes to presentation brief</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 not interrupt them for this unless the sound is poor and they cannot easily hear the drum roll.</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27</a:t>
            </a:fld>
            <a:endParaRPr lang="en-GB" altLang="en-US" dirty="0"/>
          </a:p>
        </p:txBody>
      </p:sp>
    </p:spTree>
    <p:extLst>
      <p:ext uri="{BB962C8B-B14F-4D97-AF65-F5344CB8AC3E}">
        <p14:creationId xmlns:p14="http://schemas.microsoft.com/office/powerpoint/2010/main" val="4081512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793577" y="5486811"/>
            <a:ext cx="5568482" cy="422687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that all the team should present.</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Emphasise the need to look at the assessment criteria. Make sure you cover each element. If there are 4 marks for something then one sentence is not going to be enough to score highly. For example, simply saying what role each member of the team had is not the same as explaining what was done well and what could be improved in the teamwork. </a:t>
            </a:r>
          </a:p>
          <a:p>
            <a:pPr marL="13096">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Be specific and detailed. For example, if you have used a parallel circuit you might want to explain why. Remember our discussion about resistance in the Engineering Apprenticeship.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Encourage them to make notes for their presentation. They can use these notes in their presentation. </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Tell them it is their presentation and they may present in any way they like – make it interesting!</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28</a:t>
            </a:fld>
            <a:endParaRPr lang="en-GB" altLang="en-US" dirty="0"/>
          </a:p>
        </p:txBody>
      </p:sp>
    </p:spTree>
    <p:extLst>
      <p:ext uri="{BB962C8B-B14F-4D97-AF65-F5344CB8AC3E}">
        <p14:creationId xmlns:p14="http://schemas.microsoft.com/office/powerpoint/2010/main" val="3937261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5C5A5712-6034-4A9B-8B8F-12F807D51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E79DC4EF-8FBE-4206-95A5-35BF774D6FE9}"/>
              </a:ext>
            </a:extLst>
          </p:cNvPr>
          <p:cNvSpPr>
            <a:spLocks noGrp="1"/>
          </p:cNvSpPr>
          <p:nvPr>
            <p:ph type="body" idx="1"/>
          </p:nvPr>
        </p:nvSpPr>
        <p:spPr bwMode="auto">
          <a:xfrm>
            <a:off x="678993" y="5346973"/>
            <a:ext cx="5568482" cy="480439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b="1" dirty="0">
                <a:latin typeface="Arial" panose="020B0604020202020204" pitchFamily="34" charset="0"/>
                <a:ea typeface="Microsoft YaHei" panose="020B0503020204020204" pitchFamily="34" charset="-122"/>
              </a:rPr>
              <a:t>5 minutes</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b="1"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Ask teams to spend time before lunch identifying their priorities for the last 30 minutes of workshop time.</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Remind them to be specific about what they will do, be realistic about what they can achieve in the time remaining, to look at the marking criteria for the product and to focus on the engineering rather than on aesthetics.</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Don’t include writing the presentation in these priorities, stick to engineering priorities only.</a:t>
            </a: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248839" indent="-235743">
              <a:spcBef>
                <a:spcPct val="0"/>
              </a:spcBef>
              <a:buFont typeface="Arial" panose="020B0604020202020204" pitchFamily="34" charset="0"/>
              <a:buChar char="•"/>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r>
              <a:rPr lang="en-GB" altLang="en-US" dirty="0">
                <a:latin typeface="Arial" panose="020B0604020202020204" pitchFamily="34" charset="0"/>
                <a:ea typeface="Microsoft YaHei" panose="020B0503020204020204" pitchFamily="34" charset="-122"/>
              </a:rPr>
              <a:t>Give them 5 minutes to complete this section then collect in the Planning and Events log for each team. Do not give them back to the students .Make sure team number is on the sheet. These must be sent to the Challenge Leader for marking.</a:t>
            </a: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a:p>
            <a:pPr marL="13097">
              <a:spcBef>
                <a:spcPct val="0"/>
              </a:spcBef>
              <a:tabLst>
                <a:tab pos="436557" algn="l"/>
                <a:tab pos="1108858" algn="l"/>
                <a:tab pos="1785523" algn="l"/>
                <a:tab pos="2460007" algn="l"/>
                <a:tab pos="3136672" algn="l"/>
                <a:tab pos="3813338" algn="l"/>
                <a:tab pos="4487819" algn="l"/>
                <a:tab pos="5164484" algn="l"/>
                <a:tab pos="5838968" algn="l"/>
                <a:tab pos="6515632" algn="l"/>
                <a:tab pos="7192299" algn="l"/>
                <a:tab pos="7866782" algn="l"/>
                <a:tab pos="8543445" algn="l"/>
                <a:tab pos="9217928" algn="l"/>
                <a:tab pos="9894594" algn="l"/>
                <a:tab pos="10571261" algn="l"/>
                <a:tab pos="11245740" algn="l"/>
                <a:tab pos="11922408" algn="l"/>
                <a:tab pos="12599071" algn="l"/>
                <a:tab pos="13273557" algn="l"/>
                <a:tab pos="13950222" algn="l"/>
              </a:tabLst>
              <a:defRPr/>
            </a:pPr>
            <a:endParaRPr lang="en-GB" altLang="en-US" dirty="0">
              <a:latin typeface="Arial" panose="020B0604020202020204" pitchFamily="34" charset="0"/>
              <a:ea typeface="Microsoft YaHei" panose="020B0503020204020204" pitchFamily="34" charset="-122"/>
            </a:endParaRPr>
          </a:p>
        </p:txBody>
      </p:sp>
      <p:sp>
        <p:nvSpPr>
          <p:cNvPr id="78852" name="Slide Number Placeholder 3">
            <a:extLst>
              <a:ext uri="{FF2B5EF4-FFF2-40B4-BE49-F238E27FC236}">
                <a16:creationId xmlns:a16="http://schemas.microsoft.com/office/drawing/2014/main" id="{2A3B20A0-0130-48E7-BE20-7BD92191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3E5A8E-18D1-4C4D-A38A-81D5301B8374}" type="slidenum">
              <a:rPr lang="en-GB" altLang="en-US" smtClean="0"/>
              <a:pPr/>
              <a:t>29</a:t>
            </a:fld>
            <a:endParaRPr lang="en-GB" altLang="en-US" dirty="0"/>
          </a:p>
        </p:txBody>
      </p:sp>
    </p:spTree>
    <p:extLst>
      <p:ext uri="{BB962C8B-B14F-4D97-AF65-F5344CB8AC3E}">
        <p14:creationId xmlns:p14="http://schemas.microsoft.com/office/powerpoint/2010/main" val="107361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636FE2E8-6C4E-404B-8AE7-4827769B89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43BA18F-C1EE-4047-A9A6-9C418127B0F7}"/>
              </a:ext>
            </a:extLst>
          </p:cNvPr>
          <p:cNvSpPr>
            <a:spLocks noGrp="1"/>
          </p:cNvSpPr>
          <p:nvPr>
            <p:ph type="body" idx="1"/>
          </p:nvPr>
        </p:nvSpPr>
        <p:spPr>
          <a:xfrm>
            <a:off x="682993" y="5471615"/>
            <a:ext cx="5576526" cy="4499478"/>
          </a:xfrm>
        </p:spPr>
        <p:txBody>
          <a:bodyPr/>
          <a:lstStyle/>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b="1" dirty="0">
                <a:latin typeface="Arial" charset="0"/>
                <a:ea typeface="Microsoft YaHei" pitchFamily="34" charset="-122"/>
              </a:rPr>
              <a:t>7 minutes</a:t>
            </a:r>
          </a:p>
          <a:p>
            <a:pPr marL="435004" indent="-423060">
              <a:spcBef>
                <a:spcPct val="0"/>
              </a:spcBef>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We want you to think about being an engineer in the future. Anyone thinking of being an engineer?</a:t>
            </a: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r>
              <a:rPr lang="en-GB" dirty="0">
                <a:latin typeface="Arial" charset="0"/>
                <a:ea typeface="Microsoft YaHei" pitchFamily="34" charset="-122"/>
              </a:rPr>
              <a:t>What do you think engineering is? Try to get response from each group. </a:t>
            </a:r>
            <a:r>
              <a:rPr lang="en-GB" b="1" dirty="0">
                <a:latin typeface="Arial" charset="0"/>
              </a:rPr>
              <a:t>Stress idea that engineering is difficult to define. </a:t>
            </a:r>
            <a:endParaRPr lang="en-GB" dirty="0">
              <a:latin typeface="Arial" charset="0"/>
              <a:ea typeface="Microsoft YaHei" pitchFamily="34" charset="-122"/>
            </a:endParaRPr>
          </a:p>
          <a:p>
            <a:pPr marL="275018" indent="-263070">
              <a:spcBef>
                <a:spcPct val="0"/>
              </a:spcBef>
              <a:buFont typeface="Arial" panose="020B0604020202020204" pitchFamily="34" charset="0"/>
              <a:buChar char="•"/>
              <a:tabLst>
                <a:tab pos="435004" algn="l"/>
                <a:tab pos="1109032" algn="l"/>
                <a:tab pos="1785448" algn="l"/>
                <a:tab pos="2461860" algn="l"/>
                <a:tab pos="3138275" algn="l"/>
                <a:tab pos="3814687" algn="l"/>
                <a:tab pos="4491104" algn="l"/>
                <a:tab pos="5167517" algn="l"/>
                <a:tab pos="5843929" algn="l"/>
                <a:tab pos="6520342" algn="l"/>
                <a:tab pos="7196759" algn="l"/>
                <a:tab pos="7873171" algn="l"/>
                <a:tab pos="8549585" algn="l"/>
                <a:tab pos="9225998" algn="l"/>
                <a:tab pos="9902414" algn="l"/>
                <a:tab pos="10578827" algn="l"/>
                <a:tab pos="11255241" algn="l"/>
                <a:tab pos="11931655" algn="l"/>
                <a:tab pos="12608070" algn="l"/>
                <a:tab pos="13284482" algn="l"/>
                <a:tab pos="13960899"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We at the IET use this phrase </a:t>
            </a:r>
            <a:r>
              <a:rPr lang="en-GB" b="1" dirty="0">
                <a:latin typeface="Arial" charset="0"/>
              </a:rPr>
              <a:t>[click on definition]. </a:t>
            </a:r>
            <a:r>
              <a:rPr lang="en-GB" b="1" i="1" dirty="0">
                <a:latin typeface="Arial" charset="0"/>
              </a:rPr>
              <a:t>Use your own example of engineering to illustrate this idea. This could be anything from a kitchen appliance to a metal knee joint but try to use something which motivates or relates to you.</a:t>
            </a:r>
            <a:endParaRPr lang="en-GB" dirty="0">
              <a:latin typeface="Arial" charset="0"/>
            </a:endParaRPr>
          </a:p>
          <a:p>
            <a:pPr>
              <a:spcBef>
                <a:spcPct val="0"/>
              </a:spcBef>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endParaRPr lang="en-GB" dirty="0">
              <a:latin typeface="Arial" charset="0"/>
            </a:endParaRPr>
          </a:p>
          <a:p>
            <a:pPr marL="263070" indent="-263070">
              <a:spcBef>
                <a:spcPct val="0"/>
              </a:spcBef>
              <a:buFont typeface="Arial" panose="020B0604020202020204" pitchFamily="34" charset="0"/>
              <a:buChar char="•"/>
              <a:tabLst>
                <a:tab pos="0" algn="l"/>
                <a:tab pos="671635" algn="l"/>
                <a:tab pos="1348048" algn="l"/>
                <a:tab pos="2024463" algn="l"/>
                <a:tab pos="2700875" algn="l"/>
                <a:tab pos="3377290" algn="l"/>
                <a:tab pos="4053704" algn="l"/>
                <a:tab pos="4730119" algn="l"/>
                <a:tab pos="5406529" algn="l"/>
                <a:tab pos="6082945" algn="l"/>
                <a:tab pos="6759360" algn="l"/>
                <a:tab pos="7435772" algn="l"/>
                <a:tab pos="8112186" algn="l"/>
                <a:tab pos="8788604" algn="l"/>
                <a:tab pos="9465013" algn="l"/>
                <a:tab pos="10141428" algn="l"/>
                <a:tab pos="10817843" algn="l"/>
                <a:tab pos="11494260" algn="l"/>
                <a:tab pos="12170669" algn="l"/>
                <a:tab pos="12847084" algn="l"/>
                <a:tab pos="13523496" algn="l"/>
              </a:tabLst>
              <a:defRPr/>
            </a:pPr>
            <a:r>
              <a:rPr lang="en-GB" dirty="0">
                <a:latin typeface="Arial" charset="0"/>
              </a:rPr>
              <a:t>There are many different areas of engineering.  All require creativity and innovative problem-solving.  Engineers use their knowledge and ideas to come up with new products or adapt existing products.  They challenge themselves. We want you to do the same.</a:t>
            </a:r>
          </a:p>
        </p:txBody>
      </p:sp>
      <p:sp>
        <p:nvSpPr>
          <p:cNvPr id="39940" name="Slide Number Placeholder 3">
            <a:extLst>
              <a:ext uri="{FF2B5EF4-FFF2-40B4-BE49-F238E27FC236}">
                <a16:creationId xmlns:a16="http://schemas.microsoft.com/office/drawing/2014/main" id="{7A9C7CFA-9AB4-4B11-ABEB-245DA15EB7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7085" indent="-412919">
              <a:defRPr>
                <a:solidFill>
                  <a:schemeClr val="tx1"/>
                </a:solidFill>
                <a:latin typeface="Calibri" panose="020F0502020204030204" pitchFamily="34" charset="0"/>
                <a:cs typeface="Arial" panose="020B0604020202020204" pitchFamily="34" charset="0"/>
              </a:defRPr>
            </a:lvl2pPr>
            <a:lvl3pPr marL="1658232" indent="-329900">
              <a:defRPr>
                <a:solidFill>
                  <a:schemeClr val="tx1"/>
                </a:solidFill>
                <a:latin typeface="Calibri" panose="020F0502020204030204" pitchFamily="34" charset="0"/>
                <a:cs typeface="Arial" panose="020B0604020202020204" pitchFamily="34" charset="0"/>
              </a:defRPr>
            </a:lvl3pPr>
            <a:lvl4pPr marL="2322399" indent="-329900">
              <a:defRPr>
                <a:solidFill>
                  <a:schemeClr val="tx1"/>
                </a:solidFill>
                <a:latin typeface="Calibri" panose="020F0502020204030204" pitchFamily="34" charset="0"/>
                <a:cs typeface="Arial" panose="020B0604020202020204" pitchFamily="34" charset="0"/>
              </a:defRPr>
            </a:lvl4pPr>
            <a:lvl5pPr marL="2984380" indent="-329900">
              <a:defRPr>
                <a:solidFill>
                  <a:schemeClr val="tx1"/>
                </a:solidFill>
                <a:latin typeface="Calibri" panose="020F0502020204030204" pitchFamily="34" charset="0"/>
                <a:cs typeface="Arial" panose="020B0604020202020204" pitchFamily="34" charset="0"/>
              </a:defRPr>
            </a:lvl5pPr>
            <a:lvl6pPr marL="361358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4279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72009"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501220" indent="-329900"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4B47731-90BD-4830-93C4-7C504D3AC515}" type="slidenum">
              <a:rPr lang="en-GB" altLang="en-US" smtClean="0"/>
              <a:pPr/>
              <a:t>3</a:t>
            </a:fld>
            <a:endParaRPr lang="en-GB" altLang="en-US"/>
          </a:p>
        </p:txBody>
      </p:sp>
    </p:spTree>
    <p:extLst>
      <p:ext uri="{BB962C8B-B14F-4D97-AF65-F5344CB8AC3E}">
        <p14:creationId xmlns:p14="http://schemas.microsoft.com/office/powerpoint/2010/main" val="3610456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84EFEE7A-28A4-47D7-95B9-60EE966AD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B383837-92F1-4CB5-8BF3-D74394897653}"/>
              </a:ext>
            </a:extLst>
          </p:cNvPr>
          <p:cNvSpPr>
            <a:spLocks noGrp="1"/>
          </p:cNvSpPr>
          <p:nvPr>
            <p:ph type="body" idx="1"/>
          </p:nvPr>
        </p:nvSpPr>
        <p:spPr/>
        <p:txBody>
          <a:bodyPr/>
          <a:lstStyle/>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If using. If not this time CANNOT be used for the Challenge.</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b="1" dirty="0">
              <a:latin typeface="Arial" charset="0"/>
              <a:ea typeface="Microsoft YaHei" pitchFamily="34" charset="-122"/>
            </a:endParaRP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Ask students to sit away from their tables if they are remaining in the room for lunch.</a:t>
            </a: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marL="262682" indent="-262682">
              <a:spcBef>
                <a:spcPct val="0"/>
              </a:spcBef>
              <a:buFont typeface="Arial"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Ensure all tools are at the cutting station before the students leave the room</a:t>
            </a:r>
          </a:p>
          <a:p>
            <a:pPr marL="262682" indent="-262682">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defRPr/>
            </a:pPr>
            <a:endParaRPr lang="en-GB" dirty="0"/>
          </a:p>
        </p:txBody>
      </p:sp>
      <p:sp>
        <p:nvSpPr>
          <p:cNvPr id="80900" name="Slide Number Placeholder 3">
            <a:extLst>
              <a:ext uri="{FF2B5EF4-FFF2-40B4-BE49-F238E27FC236}">
                <a16:creationId xmlns:a16="http://schemas.microsoft.com/office/drawing/2014/main" id="{E3CEEDEE-B044-4EBC-9A48-6C6EE6855A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7265C38-C593-4078-86B0-9EB4F561EC20}" type="slidenum">
              <a:rPr lang="en-GB" altLang="en-US" smtClean="0"/>
              <a:pPr/>
              <a:t>30</a:t>
            </a:fld>
            <a:endParaRPr lang="en-GB" altLang="en-US" dirty="0"/>
          </a:p>
        </p:txBody>
      </p:sp>
    </p:spTree>
    <p:extLst>
      <p:ext uri="{BB962C8B-B14F-4D97-AF65-F5344CB8AC3E}">
        <p14:creationId xmlns:p14="http://schemas.microsoft.com/office/powerpoint/2010/main" val="947446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7284F7DB-1051-4D51-A8A5-4B1B72D313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221CB9A-5109-4EA3-9290-8C4E5831CE72}"/>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30 minutes</a:t>
            </a: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11935">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Important here to focus the students on reflecting on what is achievable. Some teams try to start something completely new but get them to reflect back on their engineering priorities.</a:t>
            </a:r>
          </a:p>
          <a:p>
            <a:pPr marL="11936">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The shop will close in 30 minutes so make sure you have bought or sold back any items. You must be ready to submit your accounts sheets to the shop when it closes.</a:t>
            </a: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charset="0"/>
              <a:ea typeface="Microsoft YaHei" pitchFamily="34" charset="-122"/>
            </a:endParaRPr>
          </a:p>
          <a:p>
            <a:pPr marL="434616" indent="-422680">
              <a:spcBef>
                <a:spcPct val="0"/>
              </a:spcBef>
              <a:buFont typeface="Arial" panose="020B0604020202020204" pitchFamily="34" charset="0"/>
              <a:buChar char="•"/>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dirty="0">
                <a:latin typeface="Arial" charset="0"/>
                <a:ea typeface="Microsoft YaHei" pitchFamily="34" charset="-122"/>
              </a:rPr>
              <a:t>You must be ready to present your pitch in 45 minutes (or when scheduled with your Challenge Leader) so spend time rehearsing it. </a:t>
            </a:r>
          </a:p>
        </p:txBody>
      </p:sp>
      <p:sp>
        <p:nvSpPr>
          <p:cNvPr id="82948" name="Slide Number Placeholder 3">
            <a:extLst>
              <a:ext uri="{FF2B5EF4-FFF2-40B4-BE49-F238E27FC236}">
                <a16:creationId xmlns:a16="http://schemas.microsoft.com/office/drawing/2014/main" id="{1D61FF63-5735-4750-8880-B9657D5A50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6747EF6-184B-4F8C-BA94-9C1902C4C0C1}" type="slidenum">
              <a:rPr lang="en-GB" altLang="en-US" smtClean="0"/>
              <a:pPr/>
              <a:t>31</a:t>
            </a:fld>
            <a:endParaRPr lang="en-GB" altLang="en-US" dirty="0"/>
          </a:p>
        </p:txBody>
      </p:sp>
    </p:spTree>
    <p:extLst>
      <p:ext uri="{BB962C8B-B14F-4D97-AF65-F5344CB8AC3E}">
        <p14:creationId xmlns:p14="http://schemas.microsoft.com/office/powerpoint/2010/main" val="19264339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3EB074D-33FD-40CD-BCC9-320A49DAB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E7D19A9E-92FA-46D2-8775-E87A6009C0D5}"/>
              </a:ext>
            </a:extLst>
          </p:cNvPr>
          <p:cNvSpPr>
            <a:spLocks noGrp="1"/>
          </p:cNvSpPr>
          <p:nvPr>
            <p:ph type="body" idx="1"/>
          </p:nvPr>
        </p:nvSpPr>
        <p:spPr bwMode="auto">
          <a:xfrm>
            <a:off x="686230" y="5525127"/>
            <a:ext cx="5554008" cy="48413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b="1" dirty="0">
                <a:latin typeface="Arial" panose="020B0604020202020204" pitchFamily="34" charset="0"/>
                <a:ea typeface="Microsoft YaHei" panose="020B0503020204020204" pitchFamily="34" charset="-122"/>
              </a:rPr>
              <a:t>5 minutes</a:t>
            </a:r>
          </a:p>
          <a:p>
            <a:pPr marL="432191" indent="-421281">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b="1"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Accountants to submit accounts sheets to shop. Ask shopkeeper to note any discrepancies between what they say they have remaining and what they hand back and then to return accountancy sheets to you. These must be sent to the Challenge Leader for marking.</a:t>
            </a: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dirty="0">
              <a:latin typeface="Arial" panose="020B0604020202020204" pitchFamily="34" charset="0"/>
              <a:ea typeface="Microsoft YaHei" panose="020B0503020204020204" pitchFamily="34" charset="-122"/>
            </a:endParaRPr>
          </a:p>
          <a:p>
            <a:pPr marL="432191" indent="-421281">
              <a:spcBef>
                <a:spcPct val="0"/>
              </a:spcBef>
              <a:buFontTx/>
              <a:buChar char="•"/>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r>
              <a:rPr lang="en-GB" altLang="en-US" dirty="0">
                <a:latin typeface="Arial" panose="020B0604020202020204" pitchFamily="34" charset="0"/>
                <a:ea typeface="Microsoft YaHei" panose="020B0503020204020204" pitchFamily="34" charset="-122"/>
              </a:rPr>
              <a:t>Remind teams of importance of doing an interesting, rehearsed presentation and that this is part of the marking criteria.</a:t>
            </a:r>
          </a:p>
          <a:p>
            <a:pPr marL="10915">
              <a:spcBef>
                <a:spcPct val="0"/>
              </a:spcBef>
              <a:tabLst>
                <a:tab pos="432191" algn="l"/>
                <a:tab pos="1106677" algn="l"/>
                <a:tab pos="1781159" algn="l"/>
                <a:tab pos="2457822" algn="l"/>
                <a:tab pos="3132305" algn="l"/>
                <a:tab pos="3808973" algn="l"/>
                <a:tab pos="4485637" algn="l"/>
                <a:tab pos="5160120" algn="l"/>
                <a:tab pos="5836784" algn="l"/>
                <a:tab pos="6511268" algn="l"/>
                <a:tab pos="7187933" algn="l"/>
                <a:tab pos="7862417" algn="l"/>
                <a:tab pos="8539081" algn="l"/>
                <a:tab pos="9213564" algn="l"/>
                <a:tab pos="9892412" algn="l"/>
                <a:tab pos="10566895" algn="l"/>
                <a:tab pos="11243561" algn="l"/>
                <a:tab pos="11920225" algn="l"/>
                <a:tab pos="12594708" algn="l"/>
                <a:tab pos="13271371" algn="l"/>
                <a:tab pos="13945856" algn="l"/>
              </a:tabLst>
              <a:defRPr/>
            </a:pPr>
            <a:endParaRPr lang="en-GB" altLang="en-US" dirty="0">
              <a:latin typeface="Arial" panose="020B0604020202020204" pitchFamily="34" charset="0"/>
              <a:ea typeface="Microsoft YaHei" panose="020B0503020204020204" pitchFamily="34" charset="-122"/>
            </a:endParaRPr>
          </a:p>
        </p:txBody>
      </p:sp>
      <p:sp>
        <p:nvSpPr>
          <p:cNvPr id="84996" name="Slide Number Placeholder 3">
            <a:extLst>
              <a:ext uri="{FF2B5EF4-FFF2-40B4-BE49-F238E27FC236}">
                <a16:creationId xmlns:a16="http://schemas.microsoft.com/office/drawing/2014/main" id="{093022CB-0A63-4DA4-AC50-0F76A97BE9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C1287A-28D3-42F8-B69E-29CE8F2895A1}" type="slidenum">
              <a:rPr lang="en-GB" altLang="en-US" smtClean="0"/>
              <a:pPr/>
              <a:t>32</a:t>
            </a:fld>
            <a:endParaRPr lang="en-GB" altLang="en-US" dirty="0"/>
          </a:p>
        </p:txBody>
      </p:sp>
    </p:spTree>
    <p:extLst>
      <p:ext uri="{BB962C8B-B14F-4D97-AF65-F5344CB8AC3E}">
        <p14:creationId xmlns:p14="http://schemas.microsoft.com/office/powerpoint/2010/main" val="2829448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2654" y="5008562"/>
            <a:ext cx="5554008" cy="4025989"/>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have now completed your development section</a:t>
            </a:r>
            <a:r>
              <a:rPr lang="en-GB" dirty="0"/>
              <a:t>.</a:t>
            </a:r>
          </a:p>
        </p:txBody>
      </p:sp>
      <p:sp>
        <p:nvSpPr>
          <p:cNvPr id="4" name="Slide Number Placeholder 3"/>
          <p:cNvSpPr>
            <a:spLocks noGrp="1"/>
          </p:cNvSpPr>
          <p:nvPr>
            <p:ph type="sldNum" sz="quarter" idx="10"/>
          </p:nvPr>
        </p:nvSpPr>
        <p:spPr/>
        <p:txBody>
          <a:bodyPr/>
          <a:lstStyle/>
          <a:p>
            <a:fld id="{80712C0E-B200-4C71-90D5-2BAF59E3BBD1}" type="slidenum">
              <a:rPr lang="en-GB" smtClean="0"/>
              <a:t>33</a:t>
            </a:fld>
            <a:endParaRPr lang="en-GB"/>
          </a:p>
        </p:txBody>
      </p:sp>
    </p:spTree>
    <p:extLst>
      <p:ext uri="{BB962C8B-B14F-4D97-AF65-F5344CB8AC3E}">
        <p14:creationId xmlns:p14="http://schemas.microsoft.com/office/powerpoint/2010/main" val="2672792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864370"/>
            <a:ext cx="5554008" cy="4225842"/>
          </a:xfrm>
        </p:spPr>
        <p:txBody>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the time that the engineers would present their ideas to their client; in this case, the IHEEM team. </a:t>
            </a:r>
          </a:p>
        </p:txBody>
      </p:sp>
      <p:sp>
        <p:nvSpPr>
          <p:cNvPr id="4" name="Slide Number Placeholder 3"/>
          <p:cNvSpPr>
            <a:spLocks noGrp="1"/>
          </p:cNvSpPr>
          <p:nvPr>
            <p:ph type="sldNum" sz="quarter" idx="10"/>
          </p:nvPr>
        </p:nvSpPr>
        <p:spPr/>
        <p:txBody>
          <a:bodyPr/>
          <a:lstStyle/>
          <a:p>
            <a:fld id="{80712C0E-B200-4C71-90D5-2BAF59E3BBD1}" type="slidenum">
              <a:rPr lang="en-GB" smtClean="0"/>
              <a:t>34</a:t>
            </a:fld>
            <a:endParaRPr lang="en-GB"/>
          </a:p>
        </p:txBody>
      </p:sp>
    </p:spTree>
    <p:extLst>
      <p:ext uri="{BB962C8B-B14F-4D97-AF65-F5344CB8AC3E}">
        <p14:creationId xmlns:p14="http://schemas.microsoft.com/office/powerpoint/2010/main" val="3272204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5AA9F76-B731-488E-82B5-B4C2646ABB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D3F61857-7FEA-490D-88F2-51E9859B2694}"/>
              </a:ext>
            </a:extLst>
          </p:cNvPr>
          <p:cNvSpPr>
            <a:spLocks noGrp="1"/>
          </p:cNvSpPr>
          <p:nvPr>
            <p:ph type="body" idx="1"/>
          </p:nvPr>
        </p:nvSpPr>
        <p:spPr bwMode="auto">
          <a:xfrm>
            <a:off x="659840" y="4896512"/>
            <a:ext cx="5568482" cy="47988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b="1" dirty="0">
                <a:latin typeface="Arial" panose="020B0604020202020204" pitchFamily="34" charset="0"/>
                <a:ea typeface="Microsoft YaHei" panose="020B0503020204020204" pitchFamily="34" charset="-122"/>
              </a:rPr>
              <a:t>55 minutes for introduction and  all teams’ presentations.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dirty="0">
              <a:latin typeface="Arial" panose="020B0604020202020204" pitchFamily="34" charset="0"/>
              <a:ea typeface="Microsoft YaHei" panose="020B0503020204020204" pitchFamily="34" charset="-122"/>
            </a:endParaRP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Get students sitting in a semi-circle around the presentation area. Make sure they leave their prototypes and any presentation notes on their tables. This avoids noise due to fiddling with resources and stops teams adding to their presentation notes.</a:t>
            </a:r>
          </a:p>
          <a:p>
            <a:pPr>
              <a:spcBef>
                <a:spcPct val="0"/>
              </a:spcBef>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b="1" i="1"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Telling others about your ideas is fun. There may be problems or issues with prototypes but it is important to be relaxed! Remember the judge is marking on a number of different things and the competition is not won or lost on the performance of the prototypes. They are using all of the sections of the marking criteria to award marks</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Run through how the presentations will work e.g. numerical order, once the previous team has finished – round of applause and then the next team can stand up and get ready.</a:t>
            </a:r>
          </a:p>
          <a:p>
            <a:pPr marL="235953" indent="-235953">
              <a:spcBef>
                <a:spcPct val="0"/>
              </a:spcBef>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endParaRPr lang="en-GB" altLang="en-US" dirty="0">
              <a:latin typeface="Arial" panose="020B0604020202020204" pitchFamily="34" charset="0"/>
              <a:ea typeface="Microsoft YaHei" panose="020B0503020204020204" pitchFamily="34" charset="-122"/>
            </a:endParaRP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There may be questions if you have time or if anything needs clarifying.  Do not allow questions from students or teachers.</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Emphasise that any questions are intended to get them extra marks and not to trip them up. Keep questions as positive as possible. </a:t>
            </a:r>
          </a:p>
          <a:p>
            <a:pPr marL="235953" indent="-235953">
              <a:spcBef>
                <a:spcPct val="0"/>
              </a:spcBef>
              <a:spcAft>
                <a:spcPts val="877"/>
              </a:spcAft>
              <a:buFont typeface="Arial" panose="020B0604020202020204" pitchFamily="34" charset="0"/>
              <a:buChar char="•"/>
              <a:tabLst>
                <a:tab pos="0" algn="l"/>
                <a:tab pos="672907" algn="l"/>
                <a:tab pos="1347995" algn="l"/>
                <a:tab pos="2023085" algn="l"/>
                <a:tab pos="2700361" algn="l"/>
                <a:tab pos="3375452" algn="l"/>
                <a:tab pos="4050542" algn="l"/>
                <a:tab pos="4727817" algn="l"/>
                <a:tab pos="5402907" algn="l"/>
                <a:tab pos="6077997" algn="l"/>
                <a:tab pos="6755270" algn="l"/>
                <a:tab pos="7430361" algn="l"/>
                <a:tab pos="8105451" algn="l"/>
                <a:tab pos="8782727" algn="l"/>
                <a:tab pos="9457817" algn="l"/>
                <a:tab pos="10132906" algn="l"/>
                <a:tab pos="10810181" algn="l"/>
                <a:tab pos="11485272" algn="l"/>
                <a:tab pos="12160361" algn="l"/>
                <a:tab pos="12837637" algn="l"/>
                <a:tab pos="13512727" algn="l"/>
              </a:tabLst>
            </a:pPr>
            <a:r>
              <a:rPr lang="en-GB" altLang="en-US" dirty="0">
                <a:latin typeface="Arial" panose="020B0604020202020204" pitchFamily="34" charset="0"/>
                <a:ea typeface="Microsoft YaHei" panose="020B0503020204020204" pitchFamily="34" charset="-122"/>
              </a:rPr>
              <a:t>Remind them we will cut them off if they go over time.</a:t>
            </a:r>
          </a:p>
        </p:txBody>
      </p:sp>
      <p:sp>
        <p:nvSpPr>
          <p:cNvPr id="87044" name="Slide Number Placeholder 3">
            <a:extLst>
              <a:ext uri="{FF2B5EF4-FFF2-40B4-BE49-F238E27FC236}">
                <a16:creationId xmlns:a16="http://schemas.microsoft.com/office/drawing/2014/main" id="{FB4333BC-EC15-4968-BEB6-3095A0FA2A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670057C-51EF-4F55-8050-9A2A1AC77BF6}" type="slidenum">
              <a:rPr lang="en-GB" altLang="en-US" smtClean="0"/>
              <a:pPr/>
              <a:t>35</a:t>
            </a:fld>
            <a:endParaRPr lang="en-GB" altLang="en-US"/>
          </a:p>
        </p:txBody>
      </p:sp>
    </p:spTree>
    <p:extLst>
      <p:ext uri="{BB962C8B-B14F-4D97-AF65-F5344CB8AC3E}">
        <p14:creationId xmlns:p14="http://schemas.microsoft.com/office/powerpoint/2010/main" val="83462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77" y="4684666"/>
            <a:ext cx="5554008" cy="5212369"/>
          </a:xfrm>
        </p:spPr>
        <p:txBody>
          <a:bodyPr/>
          <a:lstStyle/>
          <a:p>
            <a:r>
              <a:rPr lang="en-GB" b="1" dirty="0"/>
              <a:t>10 minutes</a:t>
            </a:r>
          </a:p>
          <a:p>
            <a:endParaRPr lang="en-GB" b="1" dirty="0"/>
          </a:p>
          <a:p>
            <a:pPr marL="235953" indent="-235953">
              <a:buFont typeface="Arial" panose="020B0604020202020204" pitchFamily="34" charset="0"/>
              <a:buChar char="•"/>
            </a:pPr>
            <a:r>
              <a:rPr lang="en-GB" dirty="0">
                <a:latin typeface="Arial" panose="020B0604020202020204" pitchFamily="34" charset="0"/>
                <a:cs typeface="Arial" panose="020B0604020202020204" pitchFamily="34" charset="0"/>
              </a:rPr>
              <a:t>You have now completed the whole project and worked in the way engineers work in real-life. Well done to all of you. You should be very proud of your achievements. </a:t>
            </a:r>
          </a:p>
          <a:p>
            <a:endParaRPr lang="en-GB" dirty="0">
              <a:latin typeface="Arial" panose="020B0604020202020204" pitchFamily="34" charset="0"/>
              <a:cs typeface="Arial" panose="020B0604020202020204" pitchFamily="34" charset="0"/>
            </a:endParaRPr>
          </a:p>
          <a:p>
            <a:pPr marL="235953" indent="-235953" defTabSz="1258421">
              <a:buFont typeface="Arial" panose="020B0604020202020204" pitchFamily="34" charset="0"/>
              <a:buChar char="•"/>
            </a:pPr>
            <a:r>
              <a:rPr lang="en-GB" dirty="0">
                <a:latin typeface="Arial" panose="020B0604020202020204" pitchFamily="34" charset="0"/>
                <a:cs typeface="Arial" panose="020B0604020202020204" pitchFamily="34" charset="0"/>
              </a:rPr>
              <a:t>Give brief feedback to each team about their strengths. Even where teams have struggled with the engineering it is often possible to identify strengths in teamwork, sense of humour, etc. The point about this section is to enable all students to feel they have moved forward and achieved something.</a:t>
            </a:r>
          </a:p>
          <a:p>
            <a:pPr marL="235953" indent="-235953" defTabSz="1258421">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35953" indent="-235953" defTabSz="1258421">
              <a:buFont typeface="Arial" panose="020B0604020202020204" pitchFamily="34" charset="0"/>
              <a:buChar char="•"/>
            </a:pPr>
            <a:r>
              <a:rPr lang="en-GB" dirty="0">
                <a:latin typeface="Arial" panose="020B0604020202020204" pitchFamily="34" charset="0"/>
                <a:cs typeface="Arial" panose="020B0604020202020204" pitchFamily="34" charset="0"/>
              </a:rPr>
              <a:t>You can also ask for a show of hands about who would consider engineering as a future career to see if there has been any change during the period of the challenge. This could be followed up by pointing them towards careers resources in your school. </a:t>
            </a:r>
          </a:p>
          <a:p>
            <a:pPr marL="257905" indent="-257905">
              <a:spcBef>
                <a:spcPts val="902"/>
              </a:spcBef>
              <a:buFont typeface="Arial" pitchFamily="34" charset="0"/>
              <a:buChar char="•"/>
              <a:defRPr/>
            </a:pPr>
            <a:r>
              <a:rPr lang="en-GB" dirty="0">
                <a:latin typeface="Arial" panose="020B0604020202020204" pitchFamily="34" charset="0"/>
                <a:cs typeface="Arial" panose="020B0604020202020204" pitchFamily="34" charset="0"/>
              </a:rPr>
              <a:t>Make sure you have the following documents with team numbers written on to send to the Challenge leader:</a:t>
            </a:r>
          </a:p>
          <a:p>
            <a:pPr marL="382364" indent="464539">
              <a:buFont typeface="Wingdings" panose="05000000000000000000" pitchFamily="2" charset="2"/>
              <a:buChar char="Ø"/>
              <a:defRPr/>
            </a:pPr>
            <a:r>
              <a:rPr lang="en-GB" dirty="0">
                <a:latin typeface="Arial" panose="020B0604020202020204" pitchFamily="34" charset="0"/>
                <a:cs typeface="Arial" panose="020B0604020202020204" pitchFamily="34" charset="0"/>
              </a:rPr>
              <a:t>Planning and events log</a:t>
            </a:r>
          </a:p>
          <a:p>
            <a:pPr marL="382364" indent="464539">
              <a:buFont typeface="Wingdings" panose="05000000000000000000" pitchFamily="2" charset="2"/>
              <a:buChar char="Ø"/>
              <a:defRPr/>
            </a:pPr>
            <a:r>
              <a:rPr lang="en-GB" dirty="0">
                <a:latin typeface="Arial" panose="020B0604020202020204" pitchFamily="34" charset="0"/>
                <a:cs typeface="Arial" panose="020B0604020202020204" pitchFamily="34" charset="0"/>
              </a:rPr>
              <a:t>Accounts sheet</a:t>
            </a:r>
          </a:p>
          <a:p>
            <a:pPr marL="382364" indent="464539">
              <a:buFont typeface="Wingdings" panose="05000000000000000000" pitchFamily="2" charset="2"/>
              <a:buChar char="Ø"/>
              <a:defRPr/>
            </a:pPr>
            <a:r>
              <a:rPr lang="en-GB" dirty="0">
                <a:latin typeface="Arial" panose="020B0604020202020204" pitchFamily="34" charset="0"/>
                <a:cs typeface="Arial" panose="020B0604020202020204" pitchFamily="34" charset="0"/>
              </a:rPr>
              <a:t>Also email the marks for teamwork.</a:t>
            </a:r>
          </a:p>
          <a:p>
            <a:pPr marL="382364" indent="464539">
              <a:buFont typeface="Wingdings" panose="05000000000000000000" pitchFamily="2" charset="2"/>
              <a:buChar char="Ø"/>
              <a:defRPr/>
            </a:pPr>
            <a:r>
              <a:rPr lang="en-GB" dirty="0">
                <a:latin typeface="Arial" panose="020B0604020202020204" pitchFamily="34" charset="0"/>
                <a:cs typeface="Arial" panose="020B0604020202020204" pitchFamily="34" charset="0"/>
              </a:rPr>
              <a:t>Staff and student feedback (hard copy or complete online)</a:t>
            </a:r>
          </a:p>
          <a:p>
            <a:pPr marL="257905" indent="-257905">
              <a:spcBef>
                <a:spcPts val="902"/>
              </a:spcBef>
              <a:buFont typeface="Arial" pitchFamily="34" charset="0"/>
              <a:buChar char="•"/>
              <a:defRPr/>
            </a:pPr>
            <a:r>
              <a:rPr lang="en-GB" b="1" dirty="0">
                <a:latin typeface="Arial" pitchFamily="34" charset="0"/>
                <a:cs typeface="Arial" pitchFamily="34" charset="0"/>
              </a:rPr>
              <a:t>TOP SECRET! </a:t>
            </a:r>
            <a:r>
              <a:rPr lang="en-GB" dirty="0">
                <a:latin typeface="Arial" panose="020B0604020202020204" pitchFamily="34" charset="0"/>
                <a:cs typeface="Arial" panose="020B0604020202020204" pitchFamily="34" charset="0"/>
              </a:rPr>
              <a:t>Please do not share any of the resources or any photographs/videos of prototypes on open social media sites or outside your school until this season of Faraday Challenge Days is completed in July. If you want to compose a press release you can use the details sent to you in the Media Toolkit.</a:t>
            </a:r>
          </a:p>
          <a:p>
            <a:pPr marL="235953" indent="-235953" defTabSz="1258421">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36</a:t>
            </a:fld>
            <a:endParaRPr lang="en-GB"/>
          </a:p>
        </p:txBody>
      </p:sp>
    </p:spTree>
    <p:extLst>
      <p:ext uri="{BB962C8B-B14F-4D97-AF65-F5344CB8AC3E}">
        <p14:creationId xmlns:p14="http://schemas.microsoft.com/office/powerpoint/2010/main" val="142927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57" y="5999295"/>
            <a:ext cx="5560436" cy="3475614"/>
          </a:xfrm>
        </p:spPr>
        <p:txBody>
          <a:bodyPr/>
          <a:lstStyle/>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1 minute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step in our project flow is the brief from our client, in this case the IHEEM team.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video carefully to see what IHEEM want you to do today.</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0712C0E-B200-4C71-90D5-2BAF59E3BBD1}" type="slidenum">
              <a:rPr lang="en-GB" smtClean="0"/>
              <a:t>4</a:t>
            </a:fld>
            <a:endParaRPr lang="en-GB"/>
          </a:p>
        </p:txBody>
      </p:sp>
    </p:spTree>
    <p:extLst>
      <p:ext uri="{BB962C8B-B14F-4D97-AF65-F5344CB8AC3E}">
        <p14:creationId xmlns:p14="http://schemas.microsoft.com/office/powerpoint/2010/main" val="359127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the briefing video at this point.</a:t>
            </a:r>
          </a:p>
        </p:txBody>
      </p:sp>
      <p:sp>
        <p:nvSpPr>
          <p:cNvPr id="4" name="Slide Number Placeholder 3"/>
          <p:cNvSpPr>
            <a:spLocks noGrp="1"/>
          </p:cNvSpPr>
          <p:nvPr>
            <p:ph type="sldNum" sz="quarter" idx="5"/>
          </p:nvPr>
        </p:nvSpPr>
        <p:spPr/>
        <p:txBody>
          <a:bodyPr/>
          <a:lstStyle/>
          <a:p>
            <a:fld id="{396F9695-0D07-4184-9BF2-6DE8C8DDF369}" type="slidenum">
              <a:rPr lang="en-GB" smtClean="0"/>
              <a:t>5</a:t>
            </a:fld>
            <a:endParaRPr lang="en-GB"/>
          </a:p>
        </p:txBody>
      </p:sp>
    </p:spTree>
    <p:extLst>
      <p:ext uri="{BB962C8B-B14F-4D97-AF65-F5344CB8AC3E}">
        <p14:creationId xmlns:p14="http://schemas.microsoft.com/office/powerpoint/2010/main" val="176600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xfrm>
            <a:off x="763588" y="752475"/>
            <a:ext cx="5399087" cy="4051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59840" y="4808930"/>
            <a:ext cx="5568482" cy="5010598"/>
          </a:xfrm>
        </p:spPr>
        <p:txBody>
          <a:bodyPr/>
          <a:lstStyle/>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10 minutes</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Show overview of brief. </a:t>
            </a:r>
          </a:p>
          <a:p>
            <a:pPr marL="283419">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panose="020B0604020202020204" pitchFamily="34" charset="0"/>
                <a:cs typeface="Arial" panose="020B0604020202020204" pitchFamily="34" charset="0"/>
              </a:rPr>
              <a:t>You saw the way that young people contributed to the design of the Alder Hey children’s hospital in Liverpool. Now it’s your turn. </a:t>
            </a:r>
          </a:p>
          <a:p>
            <a:pPr marL="283419" indent="-283419">
              <a:buFont typeface="Arial" panose="020B0604020202020204"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panose="020B0604020202020204" pitchFamily="34" charset="0"/>
                <a:cs typeface="Arial" panose="020B0604020202020204" pitchFamily="34" charset="0"/>
              </a:rPr>
              <a:t>Think carefully about what young patients may want or need in hospital. Remember they may have family, friends of carers visiting or even staying with them. Be creative – this is your opportunity to contribute to future NHS policy and we know you will think of many ideas which we have not even imagined!</a:t>
            </a:r>
            <a:endParaRPr lang="en-GB" b="1" dirty="0">
              <a:latin typeface="Arial" panose="020B0604020202020204" pitchFamily="34" charset="0"/>
              <a:cs typeface="Arial" panose="020B0604020202020204" pitchFamily="34" charset="0"/>
            </a:endParaRP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Remember you are not trying to design a whole hospital, just a very small part of this which will help. Often simple ideas can be the best.</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US" dirty="0">
                <a:latin typeface="Arial" panose="020B0604020202020204" pitchFamily="34" charset="0"/>
                <a:cs typeface="Arial" panose="020B0604020202020204" pitchFamily="34" charset="0"/>
              </a:rPr>
              <a:t>Your design will be a prototype. What’s a prototype? (Seek responses from students and emphasize that their design may not be the finished product but should do something of what was intended).</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marL="257919" indent="-257919">
              <a:buFont typeface="Arial" panose="020B0604020202020204" pitchFamily="34" charset="0"/>
              <a:buChar char="•"/>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Engineering is not just about the end result. The journey to this is just as important. You will need to complete the event log at key points during your development. We will explain this further later.</a:t>
            </a:r>
          </a:p>
          <a:p>
            <a:pPr>
              <a:defRPr/>
            </a:pPr>
            <a:endParaRPr lang="en-US" dirty="0">
              <a:latin typeface="Arial" panose="020B0604020202020204" pitchFamily="34" charset="0"/>
              <a:cs typeface="Arial" panose="020B0604020202020204" pitchFamily="34" charset="0"/>
            </a:endParaRPr>
          </a:p>
          <a:p>
            <a:pPr marL="257919" indent="-257919">
              <a:buFont typeface="Arial" panose="020B0604020202020204" pitchFamily="34" charset="0"/>
              <a:buChar char="•"/>
              <a:defRPr/>
            </a:pPr>
            <a:r>
              <a:rPr lang="en-GB" b="1" dirty="0">
                <a:latin typeface="Arial" panose="020B0604020202020204" pitchFamily="34" charset="0"/>
                <a:cs typeface="Arial" panose="020B0604020202020204" pitchFamily="34" charset="0"/>
              </a:rPr>
              <a:t>On click: </a:t>
            </a:r>
            <a:r>
              <a:rPr lang="en-US" dirty="0">
                <a:latin typeface="Arial" panose="020B0604020202020204" pitchFamily="34" charset="0"/>
                <a:cs typeface="Arial" panose="020B0604020202020204" pitchFamily="34" charset="0"/>
              </a:rPr>
              <a:t>Finally you will need to present your product to the IHEEM judge. Engineers need to be able to tell people about these so that they can be used in the real world – we don’t want these ideas to be a secret! We will brief you about what should be in your presentation later so don’t start writing this until then.</a:t>
            </a: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6</a:t>
            </a:fld>
            <a:endParaRPr lang="en-GB" altLang="en-US" dirty="0"/>
          </a:p>
        </p:txBody>
      </p:sp>
    </p:spTree>
    <p:extLst>
      <p:ext uri="{BB962C8B-B14F-4D97-AF65-F5344CB8AC3E}">
        <p14:creationId xmlns:p14="http://schemas.microsoft.com/office/powerpoint/2010/main" val="398252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DC9D36F9-9E1A-48C2-81AB-EA7DD1B768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6CAA33-5E35-474E-B2A3-800C6D0179FC}"/>
              </a:ext>
            </a:extLst>
          </p:cNvPr>
          <p:cNvSpPr>
            <a:spLocks noGrp="1"/>
          </p:cNvSpPr>
          <p:nvPr>
            <p:ph type="body" idx="1"/>
          </p:nvPr>
        </p:nvSpPr>
        <p:spPr>
          <a:xfrm>
            <a:off x="674989" y="5283593"/>
            <a:ext cx="5568482" cy="4619762"/>
          </a:xfrm>
        </p:spPr>
        <p:txBody>
          <a:bodyPr/>
          <a:lstStyle/>
          <a:p>
            <a:pPr marL="434616" indent="-42268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3 minutes</a:t>
            </a:r>
          </a:p>
          <a:p>
            <a:pPr marL="434616" indent="-422680">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dirty="0">
              <a:latin typeface="Arial" panose="020B0604020202020204" pitchFamily="34" charset="0"/>
              <a:cs typeface="Arial" panose="020B0604020202020204" pitchFamily="34" charset="0"/>
            </a:endParaRP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Consider the types of material you will use and their impact on the environment. We may not have all the materials you want to use in the shop but you could tell us about this later in your presentation.</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b="1" dirty="0">
              <a:latin typeface="Arial" panose="020B0604020202020204" pitchFamily="34" charset="0"/>
              <a:cs typeface="Arial" panose="020B0604020202020204" pitchFamily="34" charset="0"/>
            </a:endParaRPr>
          </a:p>
          <a:p>
            <a:pPr marL="283419" indent="-283419">
              <a:buFont typeface="Arial" panose="020B0604020202020204"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The NHS has a target to reach net zero carbon by 2050 so IHEEM want to support that. This carefully about this when designing your prototype. Remember as well that the cost of powering a product is an important consideration.</a:t>
            </a:r>
          </a:p>
          <a:p>
            <a:pP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panose="020B0604020202020204" pitchFamily="34" charset="0"/>
                <a:cs typeface="Arial" panose="020B0604020202020204" pitchFamily="34" charset="0"/>
              </a:rPr>
              <a:t>On click: </a:t>
            </a:r>
            <a:r>
              <a:rPr lang="en-GB" dirty="0">
                <a:latin typeface="Arial" panose="020B0604020202020204" pitchFamily="34" charset="0"/>
                <a:cs typeface="Arial" panose="020B0604020202020204" pitchFamily="34" charset="0"/>
              </a:rPr>
              <a:t>Waste management is a particular issue for hospitals. We can’t just thrown everything away to end up in landfill. Think about how your prototype reflects this.</a:t>
            </a: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panose="020B0604020202020204" pitchFamily="34" charset="0"/>
              <a:cs typeface="Arial" panose="020B0604020202020204" pitchFamily="34" charset="0"/>
            </a:endParaRPr>
          </a:p>
          <a:p>
            <a:pPr marL="257905" indent="-257905">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panose="020B0604020202020204" pitchFamily="34" charset="0"/>
                <a:cs typeface="Arial" panose="020B0604020202020204" pitchFamily="34" charset="0"/>
              </a:rPr>
              <a:t>The brief can be found on page 5 of your student booklet so don’t forget to refer to this during your planning and development.</a:t>
            </a:r>
          </a:p>
        </p:txBody>
      </p:sp>
      <p:sp>
        <p:nvSpPr>
          <p:cNvPr id="48132" name="Slide Number Placeholder 3">
            <a:extLst>
              <a:ext uri="{FF2B5EF4-FFF2-40B4-BE49-F238E27FC236}">
                <a16:creationId xmlns:a16="http://schemas.microsoft.com/office/drawing/2014/main" id="{B8950E98-AF95-430E-9764-5F2F47A5F4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3CBA437-42B0-40F1-A0C3-1706F5907EA3}" type="slidenum">
              <a:rPr lang="en-GB" altLang="en-US" smtClean="0"/>
              <a:pPr/>
              <a:t>7</a:t>
            </a:fld>
            <a:endParaRPr lang="en-GB" altLang="en-US" dirty="0"/>
          </a:p>
        </p:txBody>
      </p:sp>
    </p:spTree>
    <p:extLst>
      <p:ext uri="{BB962C8B-B14F-4D97-AF65-F5344CB8AC3E}">
        <p14:creationId xmlns:p14="http://schemas.microsoft.com/office/powerpoint/2010/main" val="1557905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C7929C93-54E9-4AD2-8539-FDBEC02D01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51083BE-C3C9-4A1A-A9CD-64898767FFE9}"/>
              </a:ext>
            </a:extLst>
          </p:cNvPr>
          <p:cNvSpPr>
            <a:spLocks noGrp="1"/>
          </p:cNvSpPr>
          <p:nvPr>
            <p:ph type="body" idx="1"/>
          </p:nvPr>
        </p:nvSpPr>
        <p:spPr>
          <a:xfrm>
            <a:off x="678993" y="5486811"/>
            <a:ext cx="5568482" cy="3898325"/>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4 minutes</a:t>
            </a:r>
          </a:p>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endParaRPr lang="en-GB" b="1" dirty="0">
              <a:latin typeface="Arial" charset="0"/>
              <a:ea typeface="Microsoft YaHei" pitchFamily="34" charset="-122"/>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will be scored on all of your work today. It isn’t just about your finished product, engineering is a journey and we want to know how you have arrived at your final prototype.</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The marking criteria can be found on the back pages of your Student Booklet (direct students to look at pages 12 and 13) so it is a good idea to have a look at this to see how you can score marks. You will need to do well in all the areas in order to score highly.</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62834" indent="-262834">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rPr>
              <a:t>You do not get marks for having money left at the end of the challenge but we are looking at how you have spent your budget.</a:t>
            </a: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marL="257905" indent="-257905">
              <a:spcBef>
                <a:spcPct val="0"/>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a:p>
            <a:pPr>
              <a:spcBef>
                <a:spcPct val="0"/>
              </a:spcBef>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ndParaRPr>
          </a:p>
          <a:p>
            <a:pPr>
              <a:defRPr/>
            </a:pPr>
            <a:endParaRPr lang="en-GB" dirty="0"/>
          </a:p>
        </p:txBody>
      </p:sp>
      <p:sp>
        <p:nvSpPr>
          <p:cNvPr id="52228" name="Slide Number Placeholder 3">
            <a:extLst>
              <a:ext uri="{FF2B5EF4-FFF2-40B4-BE49-F238E27FC236}">
                <a16:creationId xmlns:a16="http://schemas.microsoft.com/office/drawing/2014/main" id="{525AF75A-C622-4DE6-A63B-07A145B0AB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1DECC-FEB5-40AD-8B7D-964D244190D4}" type="slidenum">
              <a:rPr lang="en-GB" altLang="en-US" smtClean="0"/>
              <a:pPr/>
              <a:t>8</a:t>
            </a:fld>
            <a:endParaRPr lang="en-GB" altLang="en-US"/>
          </a:p>
        </p:txBody>
      </p:sp>
    </p:spTree>
    <p:extLst>
      <p:ext uri="{BB962C8B-B14F-4D97-AF65-F5344CB8AC3E}">
        <p14:creationId xmlns:p14="http://schemas.microsoft.com/office/powerpoint/2010/main" val="4221020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546B4C6-8B5E-4E94-800A-64D6C0A4DD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DAB70D-34CA-4602-9C13-61FBB7B04C14}"/>
              </a:ext>
            </a:extLst>
          </p:cNvPr>
          <p:cNvSpPr>
            <a:spLocks noGrp="1"/>
          </p:cNvSpPr>
          <p:nvPr>
            <p:ph type="body" idx="1"/>
          </p:nvPr>
        </p:nvSpPr>
        <p:spPr>
          <a:xfrm>
            <a:off x="428771" y="4842395"/>
            <a:ext cx="6030619" cy="4933618"/>
          </a:xfrm>
        </p:spPr>
        <p:txBody>
          <a:bodyPr/>
          <a:lstStyle/>
          <a:p>
            <a:pPr marL="434616" indent="-422680">
              <a:spcBef>
                <a:spcPct val="0"/>
              </a:spcBef>
              <a:tabLst>
                <a:tab pos="434616" algn="l"/>
                <a:tab pos="1108035" algn="l"/>
                <a:tab pos="1783840" algn="l"/>
                <a:tab pos="2459643" algn="l"/>
                <a:tab pos="3135450" algn="l"/>
                <a:tab pos="3811254" algn="l"/>
                <a:tab pos="4487061" algn="l"/>
                <a:tab pos="5162864" algn="l"/>
                <a:tab pos="5838672" algn="l"/>
                <a:tab pos="6514475" algn="l"/>
                <a:tab pos="7190282" algn="l"/>
                <a:tab pos="7866084" algn="l"/>
                <a:tab pos="8541890" algn="l"/>
                <a:tab pos="9217694" algn="l"/>
                <a:tab pos="9893502" algn="l"/>
                <a:tab pos="10569306" algn="l"/>
                <a:tab pos="11245111" algn="l"/>
                <a:tab pos="11920916" algn="l"/>
                <a:tab pos="12596722" algn="l"/>
                <a:tab pos="13272525" algn="l"/>
                <a:tab pos="13948333" algn="l"/>
              </a:tabLst>
              <a:defRPr/>
            </a:pPr>
            <a:r>
              <a:rPr lang="en-GB" b="1" dirty="0">
                <a:latin typeface="Arial" charset="0"/>
                <a:ea typeface="Microsoft YaHei" pitchFamily="34" charset="-122"/>
              </a:rPr>
              <a:t>8 minutes</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Engineering Shop </a:t>
            </a:r>
            <a:r>
              <a:rPr lang="en-GB" dirty="0">
                <a:latin typeface="Arial" charset="0"/>
                <a:ea typeface="Microsoft YaHei" pitchFamily="34" charset="-122"/>
              </a:rPr>
              <a:t>– This will open later. You have 120 Faradays to spend in the shop but supplies are limited. (</a:t>
            </a:r>
            <a:r>
              <a:rPr lang="en-GB" b="1" dirty="0">
                <a:latin typeface="Arial" charset="0"/>
                <a:ea typeface="Microsoft YaHei" pitchFamily="34" charset="-122"/>
              </a:rPr>
              <a:t>NOTE: </a:t>
            </a:r>
            <a:r>
              <a:rPr lang="en-GB" dirty="0">
                <a:latin typeface="Arial" charset="0"/>
                <a:ea typeface="Microsoft YaHei" pitchFamily="34" charset="-122"/>
              </a:rPr>
              <a:t>TL_FCDs will have a credit card.) If you buy something you don’t need/want you can sell some of these back to the shop for half price as long as they are unused but we will be looking at how often you do this as it tells us how good your team is at planning. The shop does not negotiate and does not do deals so don’t even try! We also don’t give overdrafts or loans so don’t go over your spend limit.</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Details of what is available to buy are in your Student Booklet. You MUST read this as it tells you important information and will prevent you buying things you cannot use.</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dirty="0">
                <a:latin typeface="Arial" charset="0"/>
                <a:ea typeface="Microsoft YaHei" pitchFamily="34" charset="-122"/>
              </a:rPr>
              <a:t>Point out the </a:t>
            </a:r>
            <a:r>
              <a:rPr lang="en-GB" b="1" dirty="0">
                <a:latin typeface="Arial" charset="0"/>
                <a:ea typeface="Microsoft YaHei" pitchFamily="34" charset="-122"/>
              </a:rPr>
              <a:t>Cutting Station </a:t>
            </a:r>
            <a:r>
              <a:rPr lang="en-GB" dirty="0">
                <a:latin typeface="Arial" charset="0"/>
                <a:ea typeface="Microsoft YaHei" pitchFamily="34" charset="-122"/>
              </a:rPr>
              <a:t>and</a:t>
            </a:r>
            <a:r>
              <a:rPr lang="en-GB" b="1" dirty="0">
                <a:latin typeface="Arial" charset="0"/>
                <a:ea typeface="Microsoft YaHei" pitchFamily="34" charset="-122"/>
              </a:rPr>
              <a:t> Hire centre </a:t>
            </a:r>
            <a:r>
              <a:rPr lang="en-GB" dirty="0">
                <a:latin typeface="Arial" charset="0"/>
                <a:ea typeface="Microsoft YaHei" pitchFamily="34" charset="-122"/>
              </a:rPr>
              <a:t>and explain rules for trade card.</a:t>
            </a:r>
          </a:p>
          <a:p>
            <a:pPr marL="257905" indent="-257905" defTabSz="1258421">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How To sheets </a:t>
            </a:r>
            <a:r>
              <a:rPr lang="en-GB" dirty="0">
                <a:latin typeface="Arial" charset="0"/>
                <a:ea typeface="Microsoft YaHei" pitchFamily="34" charset="-122"/>
              </a:rPr>
              <a:t>– you can take two at a time to your table but please return them to the centre table when you have finished with them. These sheets will help you with some of the aspects of your designs and some of them </a:t>
            </a:r>
            <a:r>
              <a:rPr lang="en-GB" b="1" dirty="0">
                <a:latin typeface="Arial" charset="0"/>
                <a:ea typeface="Microsoft YaHei" pitchFamily="34" charset="-122"/>
              </a:rPr>
              <a:t>MUST </a:t>
            </a:r>
            <a:r>
              <a:rPr lang="en-GB" dirty="0">
                <a:latin typeface="Arial" charset="0"/>
                <a:ea typeface="Microsoft YaHei" pitchFamily="34" charset="-122"/>
              </a:rPr>
              <a:t>be read before you try to connect some of the equipment.</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Student booklet</a:t>
            </a:r>
            <a:r>
              <a:rPr lang="en-GB" dirty="0">
                <a:latin typeface="Arial" charset="0"/>
                <a:ea typeface="Microsoft YaHei" pitchFamily="34" charset="-122"/>
              </a:rPr>
              <a:t>.  This </a:t>
            </a:r>
            <a:r>
              <a:rPr lang="en-GB" b="1" dirty="0">
                <a:latin typeface="Arial" charset="0"/>
                <a:ea typeface="Microsoft YaHei" pitchFamily="34" charset="-122"/>
              </a:rPr>
              <a:t>MUST</a:t>
            </a:r>
            <a:r>
              <a:rPr lang="en-GB" dirty="0">
                <a:latin typeface="Arial" charset="0"/>
                <a:ea typeface="Microsoft YaHei" pitchFamily="34" charset="-122"/>
              </a:rPr>
              <a:t> be read if you want to have any chance of winning. You can write in this booklet if you want as it is yours to keep.</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r>
              <a:rPr lang="en-GB" b="1" dirty="0">
                <a:latin typeface="Arial" charset="0"/>
                <a:ea typeface="Microsoft YaHei" pitchFamily="34" charset="-122"/>
              </a:rPr>
              <a:t>STEM consultant </a:t>
            </a:r>
            <a:r>
              <a:rPr lang="en-GB" dirty="0">
                <a:latin typeface="Arial" charset="0"/>
                <a:ea typeface="Microsoft YaHei" pitchFamily="34" charset="-122"/>
              </a:rPr>
              <a:t>–  You will have the opportunity to consult with a engineer during your Faraday Challenge. They </a:t>
            </a:r>
            <a:r>
              <a:rPr lang="en-GB" dirty="0">
                <a:solidFill>
                  <a:srgbClr val="000000"/>
                </a:solidFill>
                <a:latin typeface="Arial" charset="0"/>
                <a:ea typeface="Microsoft YaHei" pitchFamily="34" charset="-122"/>
              </a:rPr>
              <a:t>will help you but will not tell you what to do or do it for you.</a:t>
            </a:r>
          </a:p>
          <a:p>
            <a:pPr marL="257905" indent="-257905">
              <a:spcBef>
                <a:spcPts val="826"/>
              </a:spcBef>
              <a:buFont typeface="Arial" pitchFamily="34" charset="0"/>
              <a:buChar char="•"/>
              <a:tabLst>
                <a:tab pos="0" algn="l"/>
                <a:tab pos="673418" algn="l"/>
                <a:tab pos="1349222" algn="l"/>
                <a:tab pos="2025026" algn="l"/>
                <a:tab pos="2700832" algn="l"/>
                <a:tab pos="3376638" algn="l"/>
                <a:tab pos="4052442" algn="l"/>
                <a:tab pos="4728248" algn="l"/>
                <a:tab pos="5404053" algn="l"/>
                <a:tab pos="6079857" algn="l"/>
                <a:tab pos="6755664" algn="l"/>
                <a:tab pos="7431468" algn="l"/>
                <a:tab pos="8107273" algn="l"/>
                <a:tab pos="8783079" algn="l"/>
                <a:tab pos="9458886" algn="l"/>
                <a:tab pos="10134692" algn="l"/>
                <a:tab pos="10810496" algn="l"/>
                <a:tab pos="11486297" algn="l"/>
                <a:tab pos="12162103" algn="l"/>
                <a:tab pos="12837912" algn="l"/>
                <a:tab pos="13513719" algn="l"/>
              </a:tabLst>
              <a:defRPr/>
            </a:pPr>
            <a:endParaRPr lang="en-GB" dirty="0">
              <a:latin typeface="Arial" charset="0"/>
              <a:ea typeface="Microsoft YaHei" pitchFamily="34" charset="-122"/>
            </a:endParaRPr>
          </a:p>
        </p:txBody>
      </p:sp>
      <p:sp>
        <p:nvSpPr>
          <p:cNvPr id="54276" name="Slide Number Placeholder 3">
            <a:extLst>
              <a:ext uri="{FF2B5EF4-FFF2-40B4-BE49-F238E27FC236}">
                <a16:creationId xmlns:a16="http://schemas.microsoft.com/office/drawing/2014/main" id="{CE480A80-5CE2-4F5C-99E8-FF55AC5E8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1074900" indent="-410735">
              <a:defRPr>
                <a:solidFill>
                  <a:schemeClr val="tx1"/>
                </a:solidFill>
                <a:latin typeface="Calibri" panose="020F0502020204030204" pitchFamily="34" charset="0"/>
                <a:cs typeface="Arial" panose="020B0604020202020204" pitchFamily="34" charset="0"/>
              </a:defRPr>
            </a:lvl2pPr>
            <a:lvl3pPr marL="1656046" indent="-327713">
              <a:defRPr>
                <a:solidFill>
                  <a:schemeClr val="tx1"/>
                </a:solidFill>
                <a:latin typeface="Calibri" panose="020F0502020204030204" pitchFamily="34" charset="0"/>
                <a:cs typeface="Arial" panose="020B0604020202020204" pitchFamily="34" charset="0"/>
              </a:defRPr>
            </a:lvl3pPr>
            <a:lvl4pPr marL="2320214" indent="-327713">
              <a:defRPr>
                <a:solidFill>
                  <a:schemeClr val="tx1"/>
                </a:solidFill>
                <a:latin typeface="Calibri" panose="020F0502020204030204" pitchFamily="34" charset="0"/>
                <a:cs typeface="Arial" panose="020B0604020202020204" pitchFamily="34" charset="0"/>
              </a:defRPr>
            </a:lvl4pPr>
            <a:lvl5pPr marL="2980009" indent="-327713">
              <a:defRPr>
                <a:solidFill>
                  <a:schemeClr val="tx1"/>
                </a:solidFill>
                <a:latin typeface="Calibri" panose="020F0502020204030204" pitchFamily="34" charset="0"/>
                <a:cs typeface="Arial" panose="020B0604020202020204" pitchFamily="34" charset="0"/>
              </a:defRPr>
            </a:lvl5pPr>
            <a:lvl6pPr marL="360922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423843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4867640"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5496851" indent="-327713" defTabSz="62921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969C6BE-5CE1-4413-8B5E-B3B2D1738921}" type="slidenum">
              <a:rPr lang="en-GB" altLang="en-US" smtClean="0"/>
              <a:pPr/>
              <a:t>9</a:t>
            </a:fld>
            <a:endParaRPr lang="en-GB" altLang="en-US" dirty="0"/>
          </a:p>
        </p:txBody>
      </p:sp>
    </p:spTree>
    <p:extLst>
      <p:ext uri="{BB962C8B-B14F-4D97-AF65-F5344CB8AC3E}">
        <p14:creationId xmlns:p14="http://schemas.microsoft.com/office/powerpoint/2010/main" val="3660842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87971"/>
            <a:ext cx="7886700" cy="1116531"/>
          </a:xfrm>
        </p:spPr>
        <p:txBody>
          <a:bodyPr/>
          <a:lstStyle/>
          <a:p>
            <a:r>
              <a:rPr lang="en-US" dirty="0"/>
              <a:t>Click to edit Master title style</a:t>
            </a:r>
          </a:p>
        </p:txBody>
      </p:sp>
      <p:sp>
        <p:nvSpPr>
          <p:cNvPr id="3" name="Content Placeholder 2"/>
          <p:cNvSpPr>
            <a:spLocks noGrp="1"/>
          </p:cNvSpPr>
          <p:nvPr>
            <p:ph idx="1"/>
          </p:nvPr>
        </p:nvSpPr>
        <p:spPr>
          <a:xfrm>
            <a:off x="628650" y="2367815"/>
            <a:ext cx="7886700" cy="3638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7/28/2022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6163"/>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506662"/>
            <a:ext cx="7886700" cy="3499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audio" Target="NUL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audio" Target="NUL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audio" Target="NUL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audio" Target="NULL"/><Relationship Id="rId5" Type="http://schemas.openxmlformats.org/officeDocument/2006/relationships/hyperlink" Target="https://pixabay.com/en/business-card-presentation-1015419/" TargetMode="Externa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747D2E6-4396-4CE7-88EB-9347024068EB}"/>
              </a:ext>
            </a:extLst>
          </p:cNvPr>
          <p:cNvSpPr>
            <a:spLocks noGrp="1"/>
          </p:cNvSpPr>
          <p:nvPr>
            <p:ph type="ctrTitle"/>
          </p:nvPr>
        </p:nvSpPr>
        <p:spPr>
          <a:xfrm>
            <a:off x="0" y="5231567"/>
            <a:ext cx="9144000" cy="937848"/>
          </a:xfrm>
        </p:spPr>
        <p:txBody>
          <a:bodyPr anchor="t">
            <a:normAutofit fontScale="90000"/>
          </a:bodyPr>
          <a:lstStyle/>
          <a:p>
            <a:pPr eaLnBrk="1" hangingPunct="1"/>
            <a:r>
              <a:rPr lang="en-GB" altLang="en-US" sz="5000" b="1" dirty="0">
                <a:solidFill>
                  <a:schemeClr val="accent1">
                    <a:lumMod val="50000"/>
                  </a:schemeClr>
                </a:solidFill>
                <a:latin typeface="Arial" panose="020B0604020202020204" pitchFamily="34" charset="0"/>
                <a:cs typeface="Arial" panose="020B0604020202020204" pitchFamily="34" charset="0"/>
              </a:rPr>
              <a:t>The IET Faraday Challenge Day</a:t>
            </a:r>
            <a:endParaRPr lang="en-GB" altLang="en-US" sz="5000" b="1" dirty="0">
              <a:solidFill>
                <a:schemeClr val="accent1">
                  <a:lumMod val="50000"/>
                </a:schemeClr>
              </a:solidFill>
            </a:endParaRPr>
          </a:p>
        </p:txBody>
      </p:sp>
      <p:pic>
        <p:nvPicPr>
          <p:cNvPr id="5" name="Picture 4" descr="A picture containing building, ground, old&#10;&#10;Description automatically generated">
            <a:extLst>
              <a:ext uri="{FF2B5EF4-FFF2-40B4-BE49-F238E27FC236}">
                <a16:creationId xmlns:a16="http://schemas.microsoft.com/office/drawing/2014/main" id="{B522A9F5-93DA-45D9-8824-41B9DBDFC58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360916" y="1152196"/>
            <a:ext cx="6422168" cy="4075589"/>
          </a:xfrm>
          <a:prstGeom prst="rect">
            <a:avLst/>
          </a:prstGeom>
        </p:spPr>
      </p:pic>
    </p:spTree>
    <p:extLst>
      <p:ext uri="{BB962C8B-B14F-4D97-AF65-F5344CB8AC3E}">
        <p14:creationId xmlns:p14="http://schemas.microsoft.com/office/powerpoint/2010/main" val="168790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sp>
        <p:nvSpPr>
          <p:cNvPr id="18" name="Title 1">
            <a:extLst>
              <a:ext uri="{FF2B5EF4-FFF2-40B4-BE49-F238E27FC236}">
                <a16:creationId xmlns:a16="http://schemas.microsoft.com/office/drawing/2014/main" id="{02F61EA7-382B-4F77-8693-6A79F7F093B2}"/>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18814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2">
                    <a:lumMod val="90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95386" y="1856044"/>
            <a:ext cx="628835" cy="628835"/>
          </a:xfrm>
          <a:prstGeom prst="rect">
            <a:avLst/>
          </a:prstGeom>
        </p:spPr>
      </p:pic>
      <p:sp>
        <p:nvSpPr>
          <p:cNvPr id="18" name="Title 1">
            <a:extLst>
              <a:ext uri="{FF2B5EF4-FFF2-40B4-BE49-F238E27FC236}">
                <a16:creationId xmlns:a16="http://schemas.microsoft.com/office/drawing/2014/main" id="{A531D350-4E14-4F76-8443-F6B1260B042D}"/>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039041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a:extLst>
              <a:ext uri="{FF2B5EF4-FFF2-40B4-BE49-F238E27FC236}">
                <a16:creationId xmlns:a16="http://schemas.microsoft.com/office/drawing/2014/main" id="{67CA177A-F6B1-4E25-A7B4-7A57861381F1}"/>
              </a:ext>
            </a:extLst>
          </p:cNvPr>
          <p:cNvSpPr>
            <a:spLocks noChangeArrowheads="1"/>
          </p:cNvSpPr>
          <p:nvPr/>
        </p:nvSpPr>
        <p:spPr bwMode="auto">
          <a:xfrm>
            <a:off x="2148334" y="3356285"/>
            <a:ext cx="4968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algn="ctr" eaLnBrk="1" hangingPunct="1">
              <a:lnSpc>
                <a:spcPct val="100000"/>
              </a:lnSpc>
              <a:spcBef>
                <a:spcPct val="0"/>
              </a:spcBef>
              <a:buFont typeface="Times New Roman" panose="02020603050405020304" pitchFamily="18" charset="0"/>
              <a:buNone/>
            </a:pPr>
            <a:r>
              <a:rPr lang="en-GB" altLang="en-US" sz="4400" b="1" dirty="0">
                <a:latin typeface="Arial" panose="020B0604020202020204" pitchFamily="34" charset="0"/>
                <a:ea typeface="Microsoft YaHei" panose="020B0503020204020204" pitchFamily="34" charset="-122"/>
              </a:rPr>
              <a:t>Planning</a:t>
            </a:r>
          </a:p>
        </p:txBody>
      </p:sp>
      <p:pic>
        <p:nvPicPr>
          <p:cNvPr id="61444" name="Picture 7">
            <a:extLst>
              <a:ext uri="{FF2B5EF4-FFF2-40B4-BE49-F238E27FC236}">
                <a16:creationId xmlns:a16="http://schemas.microsoft.com/office/drawing/2014/main" id="{525F2FB3-C29F-49E0-BE18-B3DB4FE26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683" y="3874653"/>
            <a:ext cx="1895475"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1">
            <a:extLst>
              <a:ext uri="{FF2B5EF4-FFF2-40B4-BE49-F238E27FC236}">
                <a16:creationId xmlns:a16="http://schemas.microsoft.com/office/drawing/2014/main" id="{60890940-149D-4322-9F4A-2703C35334B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4824" y="1750805"/>
            <a:ext cx="17541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BB53E06-91DE-4B2F-983F-1DB698D49C05}"/>
              </a:ext>
            </a:extLst>
          </p:cNvPr>
          <p:cNvSpPr txBox="1"/>
          <p:nvPr/>
        </p:nvSpPr>
        <p:spPr>
          <a:xfrm rot="20534171">
            <a:off x="136978" y="1782608"/>
            <a:ext cx="3737499" cy="1938992"/>
          </a:xfrm>
          <a:prstGeom prst="rect">
            <a:avLst/>
          </a:prstGeom>
          <a:noFill/>
        </p:spPr>
        <p:txBody>
          <a:bodyPr wrap="square" rtlCol="0">
            <a:spAutoFit/>
          </a:bodyPr>
          <a:lstStyle/>
          <a:p>
            <a:pPr algn="ctr"/>
            <a:r>
              <a:rPr lang="en-GB" sz="4000" dirty="0">
                <a:solidFill>
                  <a:srgbClr val="FF0000"/>
                </a:solidFill>
                <a:latin typeface="Comic Sans MS" panose="030F0702030302020204" pitchFamily="66" charset="0"/>
              </a:rPr>
              <a:t>“Failing to plan is planning to fail”</a:t>
            </a:r>
          </a:p>
        </p:txBody>
      </p:sp>
      <p:sp>
        <p:nvSpPr>
          <p:cNvPr id="3" name="TextBox 2">
            <a:extLst>
              <a:ext uri="{FF2B5EF4-FFF2-40B4-BE49-F238E27FC236}">
                <a16:creationId xmlns:a16="http://schemas.microsoft.com/office/drawing/2014/main" id="{275AEFA6-AF94-4F1C-AE46-6A4B00C6C1F5}"/>
              </a:ext>
            </a:extLst>
          </p:cNvPr>
          <p:cNvSpPr txBox="1"/>
          <p:nvPr/>
        </p:nvSpPr>
        <p:spPr>
          <a:xfrm rot="696038">
            <a:off x="3974345" y="1707322"/>
            <a:ext cx="2712526" cy="1200329"/>
          </a:xfrm>
          <a:prstGeom prst="rect">
            <a:avLst/>
          </a:prstGeom>
          <a:noFill/>
        </p:spPr>
        <p:txBody>
          <a:bodyPr wrap="square" rtlCol="0">
            <a:spAutoFit/>
          </a:bodyPr>
          <a:lstStyle/>
          <a:p>
            <a:pPr algn="ctr"/>
            <a:r>
              <a:rPr lang="en-GB" sz="3600" dirty="0">
                <a:solidFill>
                  <a:schemeClr val="accent6">
                    <a:lumMod val="75000"/>
                  </a:schemeClr>
                </a:solidFill>
                <a:latin typeface="Lucida Console" panose="020B0609040504020204" pitchFamily="49" charset="0"/>
              </a:rPr>
              <a:t>Be creative!</a:t>
            </a:r>
          </a:p>
        </p:txBody>
      </p:sp>
      <p:sp>
        <p:nvSpPr>
          <p:cNvPr id="4" name="TextBox 3">
            <a:extLst>
              <a:ext uri="{FF2B5EF4-FFF2-40B4-BE49-F238E27FC236}">
                <a16:creationId xmlns:a16="http://schemas.microsoft.com/office/drawing/2014/main" id="{B93907EB-94C5-46D6-8398-B55B5F17DFB6}"/>
              </a:ext>
            </a:extLst>
          </p:cNvPr>
          <p:cNvSpPr txBox="1"/>
          <p:nvPr/>
        </p:nvSpPr>
        <p:spPr>
          <a:xfrm>
            <a:off x="2990693" y="4746341"/>
            <a:ext cx="5743624" cy="830997"/>
          </a:xfrm>
          <a:prstGeom prst="rect">
            <a:avLst/>
          </a:prstGeom>
          <a:noFill/>
        </p:spPr>
        <p:txBody>
          <a:bodyPr wrap="none" rtlCol="0">
            <a:spAutoFit/>
          </a:bodyPr>
          <a:lstStyle/>
          <a:p>
            <a:r>
              <a:rPr lang="en-GB" sz="4800" dirty="0">
                <a:solidFill>
                  <a:schemeClr val="bg1">
                    <a:lumMod val="65000"/>
                  </a:schemeClr>
                </a:solidFill>
                <a:latin typeface="Copperplate Gothic Light" panose="020E0507020206020404" pitchFamily="34" charset="0"/>
              </a:rPr>
              <a:t>Think </a:t>
            </a:r>
            <a:r>
              <a:rPr lang="en-GB" sz="4800" dirty="0" err="1">
                <a:solidFill>
                  <a:schemeClr val="bg1">
                    <a:lumMod val="65000"/>
                  </a:schemeClr>
                </a:solidFill>
                <a:latin typeface="Copperplate Gothic Light" panose="020E0507020206020404" pitchFamily="34" charset="0"/>
              </a:rPr>
              <a:t>think</a:t>
            </a:r>
            <a:r>
              <a:rPr lang="en-GB" sz="4800" dirty="0">
                <a:solidFill>
                  <a:schemeClr val="bg1">
                    <a:lumMod val="65000"/>
                  </a:schemeClr>
                </a:solidFill>
                <a:latin typeface="Copperplate Gothic Light" panose="020E0507020206020404" pitchFamily="34" charset="0"/>
              </a:rPr>
              <a:t> </a:t>
            </a:r>
            <a:r>
              <a:rPr lang="en-GB" sz="4800" dirty="0" err="1">
                <a:solidFill>
                  <a:schemeClr val="bg1">
                    <a:lumMod val="65000"/>
                  </a:schemeClr>
                </a:solidFill>
                <a:latin typeface="Copperplate Gothic Light" panose="020E0507020206020404" pitchFamily="34" charset="0"/>
              </a:rPr>
              <a:t>think</a:t>
            </a:r>
            <a:endParaRPr lang="en-GB" sz="4800" dirty="0">
              <a:solidFill>
                <a:schemeClr val="bg1">
                  <a:lumMod val="65000"/>
                </a:schemeClr>
              </a:solidFill>
              <a:latin typeface="Copperplate Gothic Light" panose="020E0507020206020404" pitchFamily="34" charset="0"/>
            </a:endParaRPr>
          </a:p>
        </p:txBody>
      </p:sp>
    </p:spTree>
    <p:extLst>
      <p:ext uri="{BB962C8B-B14F-4D97-AF65-F5344CB8AC3E}">
        <p14:creationId xmlns:p14="http://schemas.microsoft.com/office/powerpoint/2010/main" val="3288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CCE041-D917-4008-993C-F77EEFE05659}"/>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rcRect/>
          <a:stretch/>
        </p:blipFill>
        <p:spPr>
          <a:xfrm>
            <a:off x="4041059" y="1691147"/>
            <a:ext cx="4741554" cy="3923072"/>
          </a:xfrm>
        </p:spPr>
      </p:pic>
      <p:sp>
        <p:nvSpPr>
          <p:cNvPr id="6" name="TextBox 5">
            <a:extLst>
              <a:ext uri="{FF2B5EF4-FFF2-40B4-BE49-F238E27FC236}">
                <a16:creationId xmlns:a16="http://schemas.microsoft.com/office/drawing/2014/main" id="{60DB4291-5E3B-4BD2-B38C-DB0D429FDE22}"/>
              </a:ext>
            </a:extLst>
          </p:cNvPr>
          <p:cNvSpPr txBox="1"/>
          <p:nvPr/>
        </p:nvSpPr>
        <p:spPr>
          <a:xfrm>
            <a:off x="5879285" y="2156788"/>
            <a:ext cx="914400" cy="707886"/>
          </a:xfrm>
          <a:prstGeom prst="rect">
            <a:avLst/>
          </a:prstGeom>
          <a:noFill/>
        </p:spPr>
        <p:txBody>
          <a:bodyPr wrap="square" rtlCol="0">
            <a:spAutoFit/>
          </a:bodyPr>
          <a:lstStyle/>
          <a:p>
            <a:pPr algn="ctr"/>
            <a:r>
              <a:rPr lang="en-GB" sz="4000" b="1" dirty="0"/>
              <a:t>4</a:t>
            </a:r>
          </a:p>
        </p:txBody>
      </p:sp>
      <p:sp>
        <p:nvSpPr>
          <p:cNvPr id="7" name="TextBox 6">
            <a:extLst>
              <a:ext uri="{FF2B5EF4-FFF2-40B4-BE49-F238E27FC236}">
                <a16:creationId xmlns:a16="http://schemas.microsoft.com/office/drawing/2014/main" id="{D3401782-C46B-4E38-A0B6-ABA52E1CDD9D}"/>
              </a:ext>
            </a:extLst>
          </p:cNvPr>
          <p:cNvSpPr txBox="1"/>
          <p:nvPr/>
        </p:nvSpPr>
        <p:spPr>
          <a:xfrm>
            <a:off x="5333564" y="1961941"/>
            <a:ext cx="914400" cy="707886"/>
          </a:xfrm>
          <a:prstGeom prst="rect">
            <a:avLst/>
          </a:prstGeom>
          <a:noFill/>
        </p:spPr>
        <p:txBody>
          <a:bodyPr wrap="square" rtlCol="0">
            <a:spAutoFit/>
          </a:bodyPr>
          <a:lstStyle/>
          <a:p>
            <a:pPr algn="ctr"/>
            <a:r>
              <a:rPr lang="en-GB" sz="4000" b="1" dirty="0"/>
              <a:t>3</a:t>
            </a:r>
          </a:p>
        </p:txBody>
      </p:sp>
      <p:sp>
        <p:nvSpPr>
          <p:cNvPr id="8" name="TextBox 7">
            <a:extLst>
              <a:ext uri="{FF2B5EF4-FFF2-40B4-BE49-F238E27FC236}">
                <a16:creationId xmlns:a16="http://schemas.microsoft.com/office/drawing/2014/main" id="{CAEBE257-8D63-4F95-870E-42061BA33183}"/>
              </a:ext>
            </a:extLst>
          </p:cNvPr>
          <p:cNvSpPr txBox="1"/>
          <p:nvPr/>
        </p:nvSpPr>
        <p:spPr>
          <a:xfrm>
            <a:off x="4688516" y="1802845"/>
            <a:ext cx="914400" cy="707886"/>
          </a:xfrm>
          <a:prstGeom prst="rect">
            <a:avLst/>
          </a:prstGeom>
          <a:noFill/>
        </p:spPr>
        <p:txBody>
          <a:bodyPr wrap="square" rtlCol="0">
            <a:spAutoFit/>
          </a:bodyPr>
          <a:lstStyle/>
          <a:p>
            <a:pPr algn="ctr"/>
            <a:r>
              <a:rPr lang="en-GB" sz="4000" b="1" dirty="0"/>
              <a:t>2</a:t>
            </a:r>
          </a:p>
        </p:txBody>
      </p:sp>
      <p:sp>
        <p:nvSpPr>
          <p:cNvPr id="9" name="TextBox 8">
            <a:extLst>
              <a:ext uri="{FF2B5EF4-FFF2-40B4-BE49-F238E27FC236}">
                <a16:creationId xmlns:a16="http://schemas.microsoft.com/office/drawing/2014/main" id="{2879652C-ED63-4116-890E-A6CF30E72A4A}"/>
              </a:ext>
            </a:extLst>
          </p:cNvPr>
          <p:cNvSpPr txBox="1"/>
          <p:nvPr/>
        </p:nvSpPr>
        <p:spPr>
          <a:xfrm>
            <a:off x="4079027" y="1691147"/>
            <a:ext cx="914400" cy="707886"/>
          </a:xfrm>
          <a:prstGeom prst="rect">
            <a:avLst/>
          </a:prstGeom>
          <a:noFill/>
        </p:spPr>
        <p:txBody>
          <a:bodyPr wrap="square" rtlCol="0">
            <a:spAutoFit/>
          </a:bodyPr>
          <a:lstStyle/>
          <a:p>
            <a:pPr algn="ctr"/>
            <a:r>
              <a:rPr lang="en-GB" sz="4000" b="1" dirty="0"/>
              <a:t>1</a:t>
            </a:r>
          </a:p>
        </p:txBody>
      </p:sp>
      <p:sp>
        <p:nvSpPr>
          <p:cNvPr id="10" name="TextBox 9">
            <a:extLst>
              <a:ext uri="{FF2B5EF4-FFF2-40B4-BE49-F238E27FC236}">
                <a16:creationId xmlns:a16="http://schemas.microsoft.com/office/drawing/2014/main" id="{BDD5E7C5-7FD0-423D-A890-1D76CDF15033}"/>
              </a:ext>
            </a:extLst>
          </p:cNvPr>
          <p:cNvSpPr txBox="1"/>
          <p:nvPr/>
        </p:nvSpPr>
        <p:spPr>
          <a:xfrm>
            <a:off x="5602916" y="3207117"/>
            <a:ext cx="914400" cy="707886"/>
          </a:xfrm>
          <a:prstGeom prst="rect">
            <a:avLst/>
          </a:prstGeom>
          <a:noFill/>
        </p:spPr>
        <p:txBody>
          <a:bodyPr wrap="square" rtlCol="0">
            <a:spAutoFit/>
          </a:bodyPr>
          <a:lstStyle/>
          <a:p>
            <a:pPr algn="ctr"/>
            <a:r>
              <a:rPr lang="en-GB" sz="4000" b="1" dirty="0"/>
              <a:t>8</a:t>
            </a:r>
          </a:p>
        </p:txBody>
      </p:sp>
      <p:sp>
        <p:nvSpPr>
          <p:cNvPr id="11" name="TextBox 10">
            <a:extLst>
              <a:ext uri="{FF2B5EF4-FFF2-40B4-BE49-F238E27FC236}">
                <a16:creationId xmlns:a16="http://schemas.microsoft.com/office/drawing/2014/main" id="{F3CEA6FC-ABC2-4E3B-8052-D95C29BB7574}"/>
              </a:ext>
            </a:extLst>
          </p:cNvPr>
          <p:cNvSpPr txBox="1"/>
          <p:nvPr/>
        </p:nvSpPr>
        <p:spPr>
          <a:xfrm>
            <a:off x="5045154" y="3232147"/>
            <a:ext cx="914400" cy="707886"/>
          </a:xfrm>
          <a:prstGeom prst="rect">
            <a:avLst/>
          </a:prstGeom>
          <a:noFill/>
        </p:spPr>
        <p:txBody>
          <a:bodyPr wrap="square" rtlCol="0">
            <a:spAutoFit/>
          </a:bodyPr>
          <a:lstStyle/>
          <a:p>
            <a:pPr algn="ctr"/>
            <a:r>
              <a:rPr lang="en-GB" sz="4000" b="1" dirty="0"/>
              <a:t>7</a:t>
            </a:r>
          </a:p>
        </p:txBody>
      </p:sp>
      <p:sp>
        <p:nvSpPr>
          <p:cNvPr id="12" name="TextBox 11">
            <a:extLst>
              <a:ext uri="{FF2B5EF4-FFF2-40B4-BE49-F238E27FC236}">
                <a16:creationId xmlns:a16="http://schemas.microsoft.com/office/drawing/2014/main" id="{C0A64A8D-95CA-4FE5-B370-7D45CFEC47E5}"/>
              </a:ext>
            </a:extLst>
          </p:cNvPr>
          <p:cNvSpPr txBox="1"/>
          <p:nvPr/>
        </p:nvSpPr>
        <p:spPr>
          <a:xfrm>
            <a:off x="4498259" y="3232147"/>
            <a:ext cx="914400" cy="707886"/>
          </a:xfrm>
          <a:prstGeom prst="rect">
            <a:avLst/>
          </a:prstGeom>
          <a:noFill/>
        </p:spPr>
        <p:txBody>
          <a:bodyPr wrap="square" rtlCol="0">
            <a:spAutoFit/>
          </a:bodyPr>
          <a:lstStyle/>
          <a:p>
            <a:pPr algn="ctr"/>
            <a:r>
              <a:rPr lang="en-GB" sz="4000" b="1" dirty="0"/>
              <a:t>6</a:t>
            </a:r>
          </a:p>
        </p:txBody>
      </p:sp>
      <p:sp>
        <p:nvSpPr>
          <p:cNvPr id="13" name="TextBox 12">
            <a:extLst>
              <a:ext uri="{FF2B5EF4-FFF2-40B4-BE49-F238E27FC236}">
                <a16:creationId xmlns:a16="http://schemas.microsoft.com/office/drawing/2014/main" id="{33175C0E-FAAA-41DD-B657-2F7AB285A359}"/>
              </a:ext>
            </a:extLst>
          </p:cNvPr>
          <p:cNvSpPr txBox="1"/>
          <p:nvPr/>
        </p:nvSpPr>
        <p:spPr>
          <a:xfrm>
            <a:off x="3951364" y="3232147"/>
            <a:ext cx="914400" cy="707886"/>
          </a:xfrm>
          <a:prstGeom prst="rect">
            <a:avLst/>
          </a:prstGeom>
          <a:noFill/>
        </p:spPr>
        <p:txBody>
          <a:bodyPr wrap="square" rtlCol="0">
            <a:spAutoFit/>
          </a:bodyPr>
          <a:lstStyle/>
          <a:p>
            <a:pPr algn="ctr"/>
            <a:r>
              <a:rPr lang="en-GB" sz="4000" b="1" dirty="0"/>
              <a:t>5</a:t>
            </a:r>
          </a:p>
        </p:txBody>
      </p:sp>
      <p:sp>
        <p:nvSpPr>
          <p:cNvPr id="14" name="TextBox 13">
            <a:extLst>
              <a:ext uri="{FF2B5EF4-FFF2-40B4-BE49-F238E27FC236}">
                <a16:creationId xmlns:a16="http://schemas.microsoft.com/office/drawing/2014/main" id="{1065F099-13A9-48FC-8461-BD149F88F2FF}"/>
              </a:ext>
            </a:extLst>
          </p:cNvPr>
          <p:cNvSpPr txBox="1"/>
          <p:nvPr/>
        </p:nvSpPr>
        <p:spPr>
          <a:xfrm>
            <a:off x="5333564" y="4443071"/>
            <a:ext cx="914400" cy="707886"/>
          </a:xfrm>
          <a:prstGeom prst="rect">
            <a:avLst/>
          </a:prstGeom>
          <a:noFill/>
        </p:spPr>
        <p:txBody>
          <a:bodyPr wrap="square" rtlCol="0">
            <a:spAutoFit/>
          </a:bodyPr>
          <a:lstStyle/>
          <a:p>
            <a:pPr algn="ctr"/>
            <a:r>
              <a:rPr lang="en-GB" sz="4000" b="1" dirty="0"/>
              <a:t>11</a:t>
            </a:r>
          </a:p>
        </p:txBody>
      </p:sp>
      <p:sp>
        <p:nvSpPr>
          <p:cNvPr id="15" name="TextBox 14">
            <a:extLst>
              <a:ext uri="{FF2B5EF4-FFF2-40B4-BE49-F238E27FC236}">
                <a16:creationId xmlns:a16="http://schemas.microsoft.com/office/drawing/2014/main" id="{1F50DCBB-30B0-422F-9283-ADB1F450A704}"/>
              </a:ext>
            </a:extLst>
          </p:cNvPr>
          <p:cNvSpPr txBox="1"/>
          <p:nvPr/>
        </p:nvSpPr>
        <p:spPr>
          <a:xfrm>
            <a:off x="5942408" y="4330449"/>
            <a:ext cx="914400" cy="707886"/>
          </a:xfrm>
          <a:prstGeom prst="rect">
            <a:avLst/>
          </a:prstGeom>
          <a:noFill/>
        </p:spPr>
        <p:txBody>
          <a:bodyPr wrap="square" rtlCol="0">
            <a:spAutoFit/>
          </a:bodyPr>
          <a:lstStyle/>
          <a:p>
            <a:pPr algn="ctr"/>
            <a:r>
              <a:rPr lang="en-GB" sz="4000" b="1" dirty="0"/>
              <a:t>12</a:t>
            </a:r>
          </a:p>
        </p:txBody>
      </p:sp>
      <p:sp>
        <p:nvSpPr>
          <p:cNvPr id="16" name="TextBox 15">
            <a:extLst>
              <a:ext uri="{FF2B5EF4-FFF2-40B4-BE49-F238E27FC236}">
                <a16:creationId xmlns:a16="http://schemas.microsoft.com/office/drawing/2014/main" id="{4F3C3E06-D586-4FB4-8226-DC1405CE06EC}"/>
              </a:ext>
            </a:extLst>
          </p:cNvPr>
          <p:cNvSpPr txBox="1"/>
          <p:nvPr/>
        </p:nvSpPr>
        <p:spPr>
          <a:xfrm>
            <a:off x="4650790" y="4599481"/>
            <a:ext cx="914400" cy="707886"/>
          </a:xfrm>
          <a:prstGeom prst="rect">
            <a:avLst/>
          </a:prstGeom>
          <a:noFill/>
        </p:spPr>
        <p:txBody>
          <a:bodyPr wrap="square" rtlCol="0">
            <a:spAutoFit/>
          </a:bodyPr>
          <a:lstStyle/>
          <a:p>
            <a:pPr algn="ctr"/>
            <a:r>
              <a:rPr lang="en-GB" sz="4000" b="1" dirty="0"/>
              <a:t>10</a:t>
            </a:r>
          </a:p>
        </p:txBody>
      </p:sp>
      <p:sp>
        <p:nvSpPr>
          <p:cNvPr id="17" name="TextBox 16">
            <a:extLst>
              <a:ext uri="{FF2B5EF4-FFF2-40B4-BE49-F238E27FC236}">
                <a16:creationId xmlns:a16="http://schemas.microsoft.com/office/drawing/2014/main" id="{687020A8-6697-493E-8609-3655C9AE9440}"/>
              </a:ext>
            </a:extLst>
          </p:cNvPr>
          <p:cNvSpPr txBox="1"/>
          <p:nvPr/>
        </p:nvSpPr>
        <p:spPr>
          <a:xfrm>
            <a:off x="4130754" y="4752907"/>
            <a:ext cx="914400" cy="707886"/>
          </a:xfrm>
          <a:prstGeom prst="rect">
            <a:avLst/>
          </a:prstGeom>
          <a:noFill/>
        </p:spPr>
        <p:txBody>
          <a:bodyPr wrap="square" rtlCol="0">
            <a:spAutoFit/>
          </a:bodyPr>
          <a:lstStyle/>
          <a:p>
            <a:pPr algn="ctr"/>
            <a:r>
              <a:rPr lang="en-GB" sz="4000" b="1" dirty="0"/>
              <a:t>9</a:t>
            </a:r>
          </a:p>
        </p:txBody>
      </p:sp>
      <p:sp>
        <p:nvSpPr>
          <p:cNvPr id="18" name="TextBox 17">
            <a:extLst>
              <a:ext uri="{FF2B5EF4-FFF2-40B4-BE49-F238E27FC236}">
                <a16:creationId xmlns:a16="http://schemas.microsoft.com/office/drawing/2014/main" id="{A8DA91FC-DBA2-4DA8-BD14-B47F41AB5657}"/>
              </a:ext>
            </a:extLst>
          </p:cNvPr>
          <p:cNvSpPr txBox="1"/>
          <p:nvPr/>
        </p:nvSpPr>
        <p:spPr>
          <a:xfrm>
            <a:off x="7621973" y="2878204"/>
            <a:ext cx="914400" cy="707886"/>
          </a:xfrm>
          <a:prstGeom prst="rect">
            <a:avLst/>
          </a:prstGeom>
          <a:noFill/>
        </p:spPr>
        <p:txBody>
          <a:bodyPr wrap="square" rtlCol="0">
            <a:spAutoFit/>
          </a:bodyPr>
          <a:lstStyle/>
          <a:p>
            <a:pPr algn="ctr"/>
            <a:r>
              <a:rPr lang="en-GB" sz="4000" b="1" dirty="0"/>
              <a:t>14</a:t>
            </a:r>
          </a:p>
        </p:txBody>
      </p:sp>
      <p:sp>
        <p:nvSpPr>
          <p:cNvPr id="19" name="TextBox 18">
            <a:extLst>
              <a:ext uri="{FF2B5EF4-FFF2-40B4-BE49-F238E27FC236}">
                <a16:creationId xmlns:a16="http://schemas.microsoft.com/office/drawing/2014/main" id="{08A5E3C7-397B-486C-B430-4E00B17FA87F}"/>
              </a:ext>
            </a:extLst>
          </p:cNvPr>
          <p:cNvSpPr txBox="1"/>
          <p:nvPr/>
        </p:nvSpPr>
        <p:spPr>
          <a:xfrm>
            <a:off x="6776826" y="3652683"/>
            <a:ext cx="914400" cy="707886"/>
          </a:xfrm>
          <a:prstGeom prst="rect">
            <a:avLst/>
          </a:prstGeom>
          <a:noFill/>
        </p:spPr>
        <p:txBody>
          <a:bodyPr wrap="square" rtlCol="0">
            <a:spAutoFit/>
          </a:bodyPr>
          <a:lstStyle/>
          <a:p>
            <a:pPr algn="ctr"/>
            <a:r>
              <a:rPr lang="en-GB" sz="4000" b="1" dirty="0"/>
              <a:t>13</a:t>
            </a:r>
          </a:p>
        </p:txBody>
      </p:sp>
      <p:sp>
        <p:nvSpPr>
          <p:cNvPr id="20" name="TextBox 19">
            <a:extLst>
              <a:ext uri="{FF2B5EF4-FFF2-40B4-BE49-F238E27FC236}">
                <a16:creationId xmlns:a16="http://schemas.microsoft.com/office/drawing/2014/main" id="{A1D20D94-70B6-4A9C-B282-8D22EC79441E}"/>
              </a:ext>
            </a:extLst>
          </p:cNvPr>
          <p:cNvSpPr txBox="1"/>
          <p:nvPr/>
        </p:nvSpPr>
        <p:spPr>
          <a:xfrm>
            <a:off x="6735564" y="2130257"/>
            <a:ext cx="914400" cy="707886"/>
          </a:xfrm>
          <a:prstGeom prst="rect">
            <a:avLst/>
          </a:prstGeom>
          <a:noFill/>
        </p:spPr>
        <p:txBody>
          <a:bodyPr wrap="square" rtlCol="0">
            <a:spAutoFit/>
          </a:bodyPr>
          <a:lstStyle/>
          <a:p>
            <a:pPr algn="ctr"/>
            <a:r>
              <a:rPr lang="en-GB" sz="4000" b="1" dirty="0"/>
              <a:t>15</a:t>
            </a:r>
          </a:p>
        </p:txBody>
      </p:sp>
      <p:sp>
        <p:nvSpPr>
          <p:cNvPr id="22" name="TextBox 21">
            <a:extLst>
              <a:ext uri="{FF2B5EF4-FFF2-40B4-BE49-F238E27FC236}">
                <a16:creationId xmlns:a16="http://schemas.microsoft.com/office/drawing/2014/main" id="{98B91D2A-C176-43B9-836A-65863F70BF5E}"/>
              </a:ext>
            </a:extLst>
          </p:cNvPr>
          <p:cNvSpPr txBox="1"/>
          <p:nvPr/>
        </p:nvSpPr>
        <p:spPr>
          <a:xfrm>
            <a:off x="395922" y="2475599"/>
            <a:ext cx="3736192" cy="289310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Explain how your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idea might help IHEEM make hospital stays more comfortable and relaxing </a:t>
            </a:r>
            <a:r>
              <a:rPr lang="en-GB" sz="1600" b="1" dirty="0">
                <a:latin typeface="Arial" panose="020B0604020202020204" pitchFamily="34" charset="0"/>
                <a:cs typeface="Arial" panose="020B0604020202020204" pitchFamily="34" charset="0"/>
              </a:rPr>
              <a:t>(3 marks).</a:t>
            </a:r>
          </a:p>
          <a:p>
            <a:endParaRPr lang="en-GB" sz="1600" b="1"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out your idea with labels. Provide as much detail of the construction as possible </a:t>
            </a:r>
            <a:r>
              <a:rPr lang="en-GB" sz="1600" b="1" dirty="0">
                <a:latin typeface="Arial" panose="020B0604020202020204" pitchFamily="34" charset="0"/>
                <a:cs typeface="Arial" panose="020B0604020202020204" pitchFamily="34" charset="0"/>
              </a:rPr>
              <a:t>(5 marks).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Draw the electronic circuit(s) you will use </a:t>
            </a:r>
            <a:r>
              <a:rPr lang="en-GB" sz="1600" b="1" dirty="0">
                <a:latin typeface="Arial" panose="020B0604020202020204" pitchFamily="34" charset="0"/>
                <a:cs typeface="Arial" panose="020B0604020202020204" pitchFamily="34" charset="0"/>
              </a:rPr>
              <a:t>(5 marks).</a:t>
            </a:r>
          </a:p>
          <a:p>
            <a:endParaRPr lang="en-GB" sz="1600" dirty="0">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64A9C7CB-30D8-4A9B-856D-BFDDDEC8D5F5}"/>
              </a:ext>
            </a:extLst>
          </p:cNvPr>
          <p:cNvSpPr>
            <a:spLocks noGrp="1"/>
          </p:cNvSpPr>
          <p:nvPr>
            <p:ph type="title"/>
          </p:nvPr>
        </p:nvSpPr>
        <p:spPr>
          <a:xfrm>
            <a:off x="265506" y="1380608"/>
            <a:ext cx="3929355" cy="637309"/>
          </a:xfrm>
        </p:spPr>
        <p:txBody>
          <a:bodyPr>
            <a:noAutofit/>
          </a:bodyPr>
          <a:lstStyle/>
          <a:p>
            <a:pPr algn="ctr"/>
            <a:r>
              <a:rPr lang="en-GB" dirty="0">
                <a:latin typeface="Arial" panose="020B0604020202020204" pitchFamily="34" charset="0"/>
                <a:cs typeface="Arial" panose="020B0604020202020204" pitchFamily="34" charset="0"/>
              </a:rPr>
              <a:t>Planning</a:t>
            </a:r>
          </a:p>
        </p:txBody>
      </p:sp>
      <p:sp>
        <p:nvSpPr>
          <p:cNvPr id="24" name="TextBox 23">
            <a:extLst>
              <a:ext uri="{FF2B5EF4-FFF2-40B4-BE49-F238E27FC236}">
                <a16:creationId xmlns:a16="http://schemas.microsoft.com/office/drawing/2014/main" id="{0121D720-94EB-4688-8DCB-186DFA00FE03}"/>
              </a:ext>
            </a:extLst>
          </p:cNvPr>
          <p:cNvSpPr txBox="1"/>
          <p:nvPr/>
        </p:nvSpPr>
        <p:spPr>
          <a:xfrm>
            <a:off x="5294114" y="5145016"/>
            <a:ext cx="2869122" cy="369332"/>
          </a:xfrm>
          <a:prstGeom prst="rect">
            <a:avLst/>
          </a:prstGeom>
          <a:noFill/>
          <a:ln>
            <a:noFill/>
          </a:ln>
        </p:spPr>
        <p:txBody>
          <a:bodyPr wrap="square" rtlCol="0">
            <a:spAutoFit/>
          </a:bodyPr>
          <a:lstStyle/>
          <a:p>
            <a:r>
              <a:rPr lang="en-GB" dirty="0"/>
              <a:t>Alder Hey hospital design</a:t>
            </a:r>
          </a:p>
        </p:txBody>
      </p:sp>
      <p:sp>
        <p:nvSpPr>
          <p:cNvPr id="21" name="TextBox 20">
            <a:extLst>
              <a:ext uri="{FF2B5EF4-FFF2-40B4-BE49-F238E27FC236}">
                <a16:creationId xmlns:a16="http://schemas.microsoft.com/office/drawing/2014/main" id="{95D9FA24-57E8-4276-B674-46B89AE5088D}"/>
              </a:ext>
            </a:extLst>
          </p:cNvPr>
          <p:cNvSpPr txBox="1"/>
          <p:nvPr/>
        </p:nvSpPr>
        <p:spPr>
          <a:xfrm>
            <a:off x="4106644" y="1166842"/>
            <a:ext cx="4741554" cy="4524315"/>
          </a:xfrm>
          <a:prstGeom prst="rect">
            <a:avLst/>
          </a:prstGeom>
          <a:solidFill>
            <a:schemeClr val="bg1"/>
          </a:solidFill>
        </p:spPr>
        <p:txBody>
          <a:bodyPr wrap="square" rtlCol="0">
            <a:spAutoFit/>
          </a:bodyPr>
          <a:lstStyle/>
          <a:p>
            <a:pPr algn="ctr"/>
            <a:r>
              <a:rPr lang="en-GB" sz="14400" b="1" dirty="0">
                <a:solidFill>
                  <a:srgbClr val="FF0000"/>
                </a:solidFill>
                <a:latin typeface="Arial" panose="020B0604020202020204" pitchFamily="34" charset="0"/>
                <a:cs typeface="Arial" panose="020B0604020202020204" pitchFamily="34" charset="0"/>
              </a:rPr>
              <a:t>TIME UP</a:t>
            </a:r>
          </a:p>
        </p:txBody>
      </p:sp>
    </p:spTree>
    <p:extLst>
      <p:ext uri="{BB962C8B-B14F-4D97-AF65-F5344CB8AC3E}">
        <p14:creationId xmlns:p14="http://schemas.microsoft.com/office/powerpoint/2010/main" val="300502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30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grpId="0" nodeType="afterEffect">
                                  <p:stCondLst>
                                    <p:cond delay="300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grpId="0" nodeType="afterEffect">
                                  <p:stCondLst>
                                    <p:cond delay="300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12000"/>
                            </p:stCondLst>
                            <p:childTnLst>
                              <p:par>
                                <p:cTn id="20" presetID="1" presetClass="entr" presetSubtype="0" fill="hold" grpId="0" nodeType="afterEffect">
                                  <p:stCondLst>
                                    <p:cond delay="3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15000"/>
                            </p:stCondLst>
                            <p:childTnLst>
                              <p:par>
                                <p:cTn id="23" presetID="1" presetClass="entr" presetSubtype="0" fill="hold" grpId="0" nodeType="afterEffect">
                                  <p:stCondLst>
                                    <p:cond delay="3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18000"/>
                            </p:stCondLst>
                            <p:childTnLst>
                              <p:par>
                                <p:cTn id="26" presetID="1" presetClass="entr" presetSubtype="0" fill="hold" grpId="0" nodeType="afterEffect">
                                  <p:stCondLst>
                                    <p:cond delay="300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21000"/>
                            </p:stCondLst>
                            <p:childTnLst>
                              <p:par>
                                <p:cTn id="29" presetID="1" presetClass="entr" presetSubtype="0" fill="hold" grpId="0" nodeType="afterEffect">
                                  <p:stCondLst>
                                    <p:cond delay="300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24000"/>
                            </p:stCondLst>
                            <p:childTnLst>
                              <p:par>
                                <p:cTn id="32" presetID="1" presetClass="entr" presetSubtype="0" fill="hold" grpId="0" nodeType="afterEffect">
                                  <p:stCondLst>
                                    <p:cond delay="300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27000"/>
                            </p:stCondLst>
                            <p:childTnLst>
                              <p:par>
                                <p:cTn id="35" presetID="1" presetClass="entr" presetSubtype="0" fill="hold" grpId="0" nodeType="afterEffect">
                                  <p:stCondLst>
                                    <p:cond delay="30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30000"/>
                            </p:stCondLst>
                            <p:childTnLst>
                              <p:par>
                                <p:cTn id="38" presetID="1" presetClass="entr" presetSubtype="0" fill="hold" grpId="0" nodeType="afterEffect">
                                  <p:stCondLst>
                                    <p:cond delay="30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33000"/>
                            </p:stCondLst>
                            <p:childTnLst>
                              <p:par>
                                <p:cTn id="41" presetID="1" presetClass="entr" presetSubtype="0" fill="hold" grpId="0" nodeType="afterEffect">
                                  <p:stCondLst>
                                    <p:cond delay="300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36000"/>
                            </p:stCondLst>
                            <p:childTnLst>
                              <p:par>
                                <p:cTn id="44" presetID="1" presetClass="entr" presetSubtype="0" fill="hold" grpId="0" nodeType="afterEffect">
                                  <p:stCondLst>
                                    <p:cond delay="3000"/>
                                  </p:stCondLst>
                                  <p:childTnLst>
                                    <p:set>
                                      <p:cBhvr>
                                        <p:cTn id="45" dur="1" fill="hold">
                                          <p:stCondLst>
                                            <p:cond delay="0"/>
                                          </p:stCondLst>
                                        </p:cTn>
                                        <p:tgtEl>
                                          <p:spTgt spid="18"/>
                                        </p:tgtEl>
                                        <p:attrNameLst>
                                          <p:attrName>style.visibility</p:attrName>
                                        </p:attrNameLst>
                                      </p:cBhvr>
                                      <p:to>
                                        <p:strVal val="visible"/>
                                      </p:to>
                                    </p:set>
                                  </p:childTnLst>
                                </p:cTn>
                              </p:par>
                            </p:childTnLst>
                          </p:cTn>
                        </p:par>
                        <p:par>
                          <p:cTn id="46" fill="hold">
                            <p:stCondLst>
                              <p:cond delay="39000"/>
                            </p:stCondLst>
                            <p:childTnLst>
                              <p:par>
                                <p:cTn id="47" presetID="1" presetClass="entr" presetSubtype="0" fill="hold" grpId="0" nodeType="afterEffect">
                                  <p:stCondLst>
                                    <p:cond delay="30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42000"/>
                            </p:stCondLst>
                            <p:childTnLst>
                              <p:par>
                                <p:cTn id="50" presetID="1" presetClass="entr" presetSubtype="0" fill="hold" grpId="0" nodeType="afterEffect">
                                  <p:stCondLst>
                                    <p:cond delay="300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sp>
        <p:nvSpPr>
          <p:cNvPr id="19" name="Title 1">
            <a:extLst>
              <a:ext uri="{FF2B5EF4-FFF2-40B4-BE49-F238E27FC236}">
                <a16:creationId xmlns:a16="http://schemas.microsoft.com/office/drawing/2014/main" id="{192D854F-55A4-46C2-B170-F55E1B0B71E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26419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180091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7679" y="2484879"/>
            <a:ext cx="628835" cy="628835"/>
          </a:xfrm>
          <a:prstGeom prst="rect">
            <a:avLst/>
          </a:prstGeom>
        </p:spPr>
      </p:pic>
      <p:sp>
        <p:nvSpPr>
          <p:cNvPr id="19" name="Title 1">
            <a:extLst>
              <a:ext uri="{FF2B5EF4-FFF2-40B4-BE49-F238E27FC236}">
                <a16:creationId xmlns:a16="http://schemas.microsoft.com/office/drawing/2014/main" id="{1BF66A60-B2FA-468D-942F-417CB6D93310}"/>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8602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Team Roles</a:t>
            </a:r>
            <a:endParaRPr lang="en-GB" altLang="en-US" dirty="0"/>
          </a:p>
        </p:txBody>
      </p:sp>
      <p:sp>
        <p:nvSpPr>
          <p:cNvPr id="2" name="TextBox 1">
            <a:extLst>
              <a:ext uri="{FF2B5EF4-FFF2-40B4-BE49-F238E27FC236}">
                <a16:creationId xmlns:a16="http://schemas.microsoft.com/office/drawing/2014/main" id="{EFA101DC-2CE5-41EB-B9D2-A2ECC50C8657}"/>
              </a:ext>
            </a:extLst>
          </p:cNvPr>
          <p:cNvSpPr txBox="1"/>
          <p:nvPr/>
        </p:nvSpPr>
        <p:spPr>
          <a:xfrm rot="881867">
            <a:off x="5462091" y="2204246"/>
            <a:ext cx="3687580" cy="430887"/>
          </a:xfrm>
          <a:prstGeom prst="rect">
            <a:avLst/>
          </a:prstGeom>
          <a:noFill/>
        </p:spPr>
        <p:txBody>
          <a:bodyPr wrap="square" rtlCol="0">
            <a:spAutoFit/>
          </a:bodyPr>
          <a:lstStyle/>
          <a:p>
            <a:r>
              <a:rPr lang="en-GB" sz="2200" dirty="0">
                <a:solidFill>
                  <a:srgbClr val="FF0000"/>
                </a:solidFill>
              </a:rPr>
              <a:t>Client communication officer</a:t>
            </a:r>
          </a:p>
        </p:txBody>
      </p:sp>
      <p:sp>
        <p:nvSpPr>
          <p:cNvPr id="5" name="TextBox 4">
            <a:extLst>
              <a:ext uri="{FF2B5EF4-FFF2-40B4-BE49-F238E27FC236}">
                <a16:creationId xmlns:a16="http://schemas.microsoft.com/office/drawing/2014/main" id="{36B4C6A2-365B-4384-9A3D-1E9968B4C457}"/>
              </a:ext>
            </a:extLst>
          </p:cNvPr>
          <p:cNvSpPr txBox="1"/>
          <p:nvPr/>
        </p:nvSpPr>
        <p:spPr>
          <a:xfrm rot="1315099">
            <a:off x="6133675" y="3492608"/>
            <a:ext cx="1824807" cy="430887"/>
          </a:xfrm>
          <a:prstGeom prst="rect">
            <a:avLst/>
          </a:prstGeom>
          <a:noFill/>
        </p:spPr>
        <p:txBody>
          <a:bodyPr wrap="square" rtlCol="0">
            <a:spAutoFit/>
          </a:bodyPr>
          <a:lstStyle/>
          <a:p>
            <a:r>
              <a:rPr lang="en-GB" sz="2200" dirty="0">
                <a:solidFill>
                  <a:srgbClr val="FF0000"/>
                </a:solidFill>
              </a:rPr>
              <a:t>Safety officer</a:t>
            </a:r>
          </a:p>
        </p:txBody>
      </p:sp>
      <p:sp>
        <p:nvSpPr>
          <p:cNvPr id="6" name="TextBox 5">
            <a:extLst>
              <a:ext uri="{FF2B5EF4-FFF2-40B4-BE49-F238E27FC236}">
                <a16:creationId xmlns:a16="http://schemas.microsoft.com/office/drawing/2014/main" id="{83B5D463-94C7-4FE9-8A12-5655F0EFB22F}"/>
              </a:ext>
            </a:extLst>
          </p:cNvPr>
          <p:cNvSpPr txBox="1"/>
          <p:nvPr/>
        </p:nvSpPr>
        <p:spPr>
          <a:xfrm rot="20579415">
            <a:off x="392436" y="2016072"/>
            <a:ext cx="2377606" cy="430887"/>
          </a:xfrm>
          <a:prstGeom prst="rect">
            <a:avLst/>
          </a:prstGeom>
          <a:noFill/>
        </p:spPr>
        <p:txBody>
          <a:bodyPr wrap="square" rtlCol="0">
            <a:spAutoFit/>
          </a:bodyPr>
          <a:lstStyle/>
          <a:p>
            <a:r>
              <a:rPr lang="en-GB" sz="2200" dirty="0">
                <a:solidFill>
                  <a:srgbClr val="FF0000"/>
                </a:solidFill>
              </a:rPr>
              <a:t>Design engineer</a:t>
            </a:r>
          </a:p>
        </p:txBody>
      </p:sp>
      <p:sp>
        <p:nvSpPr>
          <p:cNvPr id="7" name="TextBox 6">
            <a:extLst>
              <a:ext uri="{FF2B5EF4-FFF2-40B4-BE49-F238E27FC236}">
                <a16:creationId xmlns:a16="http://schemas.microsoft.com/office/drawing/2014/main" id="{C54B83DB-88BA-476B-B779-BA4104100EA9}"/>
              </a:ext>
            </a:extLst>
          </p:cNvPr>
          <p:cNvSpPr txBox="1"/>
          <p:nvPr/>
        </p:nvSpPr>
        <p:spPr>
          <a:xfrm rot="1315099">
            <a:off x="676352" y="3388970"/>
            <a:ext cx="2100193" cy="430887"/>
          </a:xfrm>
          <a:prstGeom prst="rect">
            <a:avLst/>
          </a:prstGeom>
          <a:noFill/>
        </p:spPr>
        <p:txBody>
          <a:bodyPr wrap="square" rtlCol="0">
            <a:spAutoFit/>
          </a:bodyPr>
          <a:lstStyle/>
          <a:p>
            <a:r>
              <a:rPr lang="en-GB" sz="2200" dirty="0">
                <a:solidFill>
                  <a:srgbClr val="FF0000"/>
                </a:solidFill>
              </a:rPr>
              <a:t>Stress engineer</a:t>
            </a:r>
          </a:p>
        </p:txBody>
      </p:sp>
      <p:sp>
        <p:nvSpPr>
          <p:cNvPr id="9" name="TextBox 8">
            <a:extLst>
              <a:ext uri="{FF2B5EF4-FFF2-40B4-BE49-F238E27FC236}">
                <a16:creationId xmlns:a16="http://schemas.microsoft.com/office/drawing/2014/main" id="{3BFA1008-8723-46F4-A12F-260444FF27A9}"/>
              </a:ext>
            </a:extLst>
          </p:cNvPr>
          <p:cNvSpPr txBox="1"/>
          <p:nvPr/>
        </p:nvSpPr>
        <p:spPr>
          <a:xfrm rot="20770411">
            <a:off x="327017" y="4886761"/>
            <a:ext cx="3270731" cy="430887"/>
          </a:xfrm>
          <a:prstGeom prst="rect">
            <a:avLst/>
          </a:prstGeom>
          <a:noFill/>
        </p:spPr>
        <p:txBody>
          <a:bodyPr wrap="square" rtlCol="0">
            <a:spAutoFit/>
          </a:bodyPr>
          <a:lstStyle/>
          <a:p>
            <a:r>
              <a:rPr lang="en-GB" sz="2200" dirty="0">
                <a:solidFill>
                  <a:srgbClr val="FF0000"/>
                </a:solidFill>
              </a:rPr>
              <a:t>Decontamination engineer</a:t>
            </a:r>
          </a:p>
        </p:txBody>
      </p:sp>
      <p:sp>
        <p:nvSpPr>
          <p:cNvPr id="10" name="TextBox 9">
            <a:extLst>
              <a:ext uri="{FF2B5EF4-FFF2-40B4-BE49-F238E27FC236}">
                <a16:creationId xmlns:a16="http://schemas.microsoft.com/office/drawing/2014/main" id="{FC991AD5-D586-4539-ADA9-311AC2AD39CB}"/>
              </a:ext>
            </a:extLst>
          </p:cNvPr>
          <p:cNvSpPr txBox="1"/>
          <p:nvPr/>
        </p:nvSpPr>
        <p:spPr>
          <a:xfrm rot="20586576">
            <a:off x="6274544" y="4570189"/>
            <a:ext cx="2676105" cy="430887"/>
          </a:xfrm>
          <a:prstGeom prst="rect">
            <a:avLst/>
          </a:prstGeom>
          <a:noFill/>
        </p:spPr>
        <p:txBody>
          <a:bodyPr wrap="square" rtlCol="0">
            <a:spAutoFit/>
          </a:bodyPr>
          <a:lstStyle/>
          <a:p>
            <a:r>
              <a:rPr lang="en-GB" sz="2200" dirty="0">
                <a:solidFill>
                  <a:srgbClr val="FF0000"/>
                </a:solidFill>
              </a:rPr>
              <a:t>Electronics engineer</a:t>
            </a:r>
          </a:p>
        </p:txBody>
      </p:sp>
      <p:sp>
        <p:nvSpPr>
          <p:cNvPr id="11" name="TextBox 10">
            <a:extLst>
              <a:ext uri="{FF2B5EF4-FFF2-40B4-BE49-F238E27FC236}">
                <a16:creationId xmlns:a16="http://schemas.microsoft.com/office/drawing/2014/main" id="{4AD5560E-7C48-4AC7-BC6D-7A88660EF773}"/>
              </a:ext>
            </a:extLst>
          </p:cNvPr>
          <p:cNvSpPr txBox="1"/>
          <p:nvPr/>
        </p:nvSpPr>
        <p:spPr>
          <a:xfrm rot="313188">
            <a:off x="3442646" y="5059474"/>
            <a:ext cx="2662479" cy="430887"/>
          </a:xfrm>
          <a:prstGeom prst="rect">
            <a:avLst/>
          </a:prstGeom>
          <a:noFill/>
        </p:spPr>
        <p:txBody>
          <a:bodyPr wrap="square" rtlCol="0">
            <a:spAutoFit/>
          </a:bodyPr>
          <a:lstStyle/>
          <a:p>
            <a:r>
              <a:rPr lang="en-GB" sz="2200" dirty="0">
                <a:solidFill>
                  <a:srgbClr val="FF0000"/>
                </a:solidFill>
              </a:rPr>
              <a:t>Mechanical engineer</a:t>
            </a:r>
          </a:p>
        </p:txBody>
      </p:sp>
      <p:sp>
        <p:nvSpPr>
          <p:cNvPr id="3" name="Rectangle 2">
            <a:extLst>
              <a:ext uri="{FF2B5EF4-FFF2-40B4-BE49-F238E27FC236}">
                <a16:creationId xmlns:a16="http://schemas.microsoft.com/office/drawing/2014/main" id="{219463E7-086A-4601-991D-C3CDD5543335}"/>
              </a:ext>
            </a:extLst>
          </p:cNvPr>
          <p:cNvSpPr/>
          <p:nvPr/>
        </p:nvSpPr>
        <p:spPr>
          <a:xfrm>
            <a:off x="2137235" y="2233398"/>
            <a:ext cx="490884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Project manager</a:t>
            </a:r>
          </a:p>
        </p:txBody>
      </p:sp>
      <p:sp>
        <p:nvSpPr>
          <p:cNvPr id="13" name="Rectangle 12">
            <a:extLst>
              <a:ext uri="{FF2B5EF4-FFF2-40B4-BE49-F238E27FC236}">
                <a16:creationId xmlns:a16="http://schemas.microsoft.com/office/drawing/2014/main" id="{48A47DC5-8373-4A64-BC1B-65776D77C294}"/>
              </a:ext>
            </a:extLst>
          </p:cNvPr>
          <p:cNvSpPr/>
          <p:nvPr/>
        </p:nvSpPr>
        <p:spPr>
          <a:xfrm>
            <a:off x="2797757" y="3615905"/>
            <a:ext cx="347191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rPr>
              <a:t>Accountant</a:t>
            </a:r>
          </a:p>
        </p:txBody>
      </p:sp>
    </p:spTree>
    <p:extLst>
      <p:ext uri="{BB962C8B-B14F-4D97-AF65-F5344CB8AC3E}">
        <p14:creationId xmlns:p14="http://schemas.microsoft.com/office/powerpoint/2010/main" val="307500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sp>
        <p:nvSpPr>
          <p:cNvPr id="20" name="Title 1">
            <a:extLst>
              <a:ext uri="{FF2B5EF4-FFF2-40B4-BE49-F238E27FC236}">
                <a16:creationId xmlns:a16="http://schemas.microsoft.com/office/drawing/2014/main" id="{2258F482-599C-4AD2-BE98-69C930EAFBC9}"/>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4877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1871666" cy="461665"/>
          </a:xfrm>
          <a:prstGeom prst="rect">
            <a:avLst/>
          </a:prstGeom>
          <a:noFill/>
        </p:spPr>
        <p:txBody>
          <a:bodyPr wrap="none" rtlCol="0">
            <a:spAutoFit/>
          </a:bodyPr>
          <a:lstStyle/>
          <a:p>
            <a:r>
              <a:rPr lang="en-GB" sz="2400" dirty="0">
                <a:solidFill>
                  <a:schemeClr val="bg1">
                    <a:lumMod val="85000"/>
                  </a:schemeClr>
                </a:solidFill>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7057" y="179292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8" y="247688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47387" y="3145821"/>
            <a:ext cx="628835" cy="628835"/>
          </a:xfrm>
          <a:prstGeom prst="rect">
            <a:avLst/>
          </a:prstGeom>
        </p:spPr>
      </p:pic>
      <p:sp>
        <p:nvSpPr>
          <p:cNvPr id="20" name="Title 1">
            <a:extLst>
              <a:ext uri="{FF2B5EF4-FFF2-40B4-BE49-F238E27FC236}">
                <a16:creationId xmlns:a16="http://schemas.microsoft.com/office/drawing/2014/main" id="{50094D19-9DC5-412E-9FE1-6F48496CB18A}"/>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5978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860550B2-8DF1-4AE6-94B4-9C2749E53D75}"/>
              </a:ext>
            </a:extLst>
          </p:cNvPr>
          <p:cNvSpPr>
            <a:spLocks noGrp="1"/>
          </p:cNvSpPr>
          <p:nvPr>
            <p:ph type="title"/>
          </p:nvPr>
        </p:nvSpPr>
        <p:spPr>
          <a:xfrm>
            <a:off x="628650" y="1162050"/>
            <a:ext cx="7886700" cy="971550"/>
          </a:xfrm>
        </p:spPr>
        <p:txBody>
          <a:bodyPr anchor="t"/>
          <a:lstStyle/>
          <a:p>
            <a:pPr algn="ctr" eaLnBrk="1" hangingPunct="1"/>
            <a:r>
              <a:rPr lang="en-GB" altLang="en-US" dirty="0">
                <a:solidFill>
                  <a:srgbClr val="000000"/>
                </a:solidFill>
                <a:latin typeface="Arial" panose="020B0604020202020204" pitchFamily="34" charset="0"/>
                <a:ea typeface="Microsoft YaHei" panose="020B0503020204020204" pitchFamily="34" charset="-122"/>
              </a:rPr>
              <a:t>Engineering Apprenticeship</a:t>
            </a:r>
            <a:endParaRPr lang="en-GB" altLang="en-US" dirty="0"/>
          </a:p>
        </p:txBody>
      </p:sp>
      <p:sp>
        <p:nvSpPr>
          <p:cNvPr id="4" name="TextBox 3">
            <a:extLst>
              <a:ext uri="{FF2B5EF4-FFF2-40B4-BE49-F238E27FC236}">
                <a16:creationId xmlns:a16="http://schemas.microsoft.com/office/drawing/2014/main" id="{9B6B6943-BFFE-4D1F-86AF-4F23C98A17D6}"/>
              </a:ext>
            </a:extLst>
          </p:cNvPr>
          <p:cNvSpPr txBox="1"/>
          <p:nvPr/>
        </p:nvSpPr>
        <p:spPr>
          <a:xfrm>
            <a:off x="1063261" y="2298907"/>
            <a:ext cx="7210269" cy="3293209"/>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All teams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complete the Apprenticeship and everyone in your team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be involved.</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Use the components in the box to connect the circuit shown in your student booklet on page 7.</a:t>
            </a:r>
          </a:p>
          <a:p>
            <a:endParaRPr lang="en-GB" sz="2200" dirty="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shine a light onto the Light Dependent Resistor? </a:t>
            </a:r>
          </a:p>
          <a:p>
            <a:pPr marL="342900" indent="-342900">
              <a:spcBef>
                <a:spcPts val="600"/>
              </a:spcBef>
              <a:buFont typeface="Arial" panose="020B0604020202020204" pitchFamily="34" charset="0"/>
              <a:buChar char="•"/>
            </a:pPr>
            <a:r>
              <a:rPr lang="en-GB" sz="2200" dirty="0">
                <a:latin typeface="Arial" panose="020B0604020202020204" pitchFamily="34" charset="0"/>
                <a:cs typeface="Arial" panose="020B0604020202020204" pitchFamily="34" charset="0"/>
              </a:rPr>
              <a:t>What happens when you cover it up? </a:t>
            </a:r>
          </a:p>
        </p:txBody>
      </p:sp>
    </p:spTree>
    <p:extLst>
      <p:ext uri="{BB962C8B-B14F-4D97-AF65-F5344CB8AC3E}">
        <p14:creationId xmlns:p14="http://schemas.microsoft.com/office/powerpoint/2010/main" val="297691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67C6-D717-4B39-964D-7B720E089C0C}"/>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4DE88966-2B29-41DD-AA38-288E3BA9BA8A}"/>
              </a:ext>
            </a:extLst>
          </p:cNvPr>
          <p:cNvCxnSpPr/>
          <p:nvPr/>
        </p:nvCxnSpPr>
        <p:spPr>
          <a:xfrm>
            <a:off x="584616" y="2128603"/>
            <a:ext cx="0" cy="3462728"/>
          </a:xfrm>
          <a:prstGeom prst="straightConnector1">
            <a:avLst/>
          </a:prstGeom>
          <a:ln w="444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28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sp>
        <p:nvSpPr>
          <p:cNvPr id="21" name="Title 1">
            <a:extLst>
              <a:ext uri="{FF2B5EF4-FFF2-40B4-BE49-F238E27FC236}">
                <a16:creationId xmlns:a16="http://schemas.microsoft.com/office/drawing/2014/main" id="{A3F089BD-7BAC-43DB-A42D-1715E9B0C47F}"/>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34099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722331" cy="461665"/>
          </a:xfrm>
          <a:prstGeom prst="rect">
            <a:avLst/>
          </a:prstGeom>
          <a:noFill/>
        </p:spPr>
        <p:txBody>
          <a:bodyPr wrap="none" rtlCol="0">
            <a:spAutoFit/>
          </a:bodyPr>
          <a:lstStyle/>
          <a:p>
            <a:r>
              <a:rPr lang="en-GB" sz="2400" dirty="0">
                <a:solidFill>
                  <a:schemeClr val="bg1">
                    <a:lumMod val="85000"/>
                  </a:schemeClr>
                </a:solidFill>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261884" cy="461665"/>
          </a:xfrm>
          <a:prstGeom prst="rect">
            <a:avLst/>
          </a:prstGeom>
          <a:noFill/>
        </p:spPr>
        <p:txBody>
          <a:bodyPr wrap="none" rtlCol="0">
            <a:spAutoFit/>
          </a:bodyPr>
          <a:lstStyle/>
          <a:p>
            <a:r>
              <a:rPr lang="en-GB" sz="2400" dirty="0">
                <a:solidFill>
                  <a:schemeClr val="bg1">
                    <a:lumMod val="85000"/>
                  </a:schemeClr>
                </a:solidFill>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819554" cy="461665"/>
          </a:xfrm>
          <a:prstGeom prst="rect">
            <a:avLst/>
          </a:prstGeom>
          <a:noFill/>
        </p:spPr>
        <p:txBody>
          <a:bodyPr wrap="none" rtlCol="0">
            <a:spAutoFit/>
          </a:bodyPr>
          <a:lstStyle/>
          <a:p>
            <a:r>
              <a:rPr lang="en-GB" sz="2400" dirty="0">
                <a:solidFill>
                  <a:schemeClr val="bg1">
                    <a:lumMod val="85000"/>
                  </a:schemeClr>
                </a:solidFill>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074094" cy="461665"/>
          </a:xfrm>
          <a:prstGeom prst="rect">
            <a:avLst/>
          </a:prstGeom>
          <a:noFill/>
        </p:spPr>
        <p:txBody>
          <a:bodyPr wrap="none" rtlCol="0">
            <a:spAutoFit/>
          </a:bodyPr>
          <a:lstStyle/>
          <a:p>
            <a:r>
              <a:rPr lang="en-GB" sz="2400" dirty="0">
                <a:solidFill>
                  <a:schemeClr val="bg1">
                    <a:lumMod val="85000"/>
                  </a:schemeClr>
                </a:solidFill>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2859822" cy="461665"/>
          </a:xfrm>
          <a:prstGeom prst="rect">
            <a:avLst/>
          </a:prstGeom>
          <a:noFill/>
        </p:spPr>
        <p:txBody>
          <a:bodyPr wrap="none" rtlCol="0">
            <a:spAutoFit/>
          </a:bodyPr>
          <a:lstStyle/>
          <a:p>
            <a:r>
              <a:rPr lang="en-GB" sz="2400" dirty="0">
                <a:solidFill>
                  <a:schemeClr val="bg1">
                    <a:lumMod val="85000"/>
                  </a:schemeClr>
                </a:solidFill>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1760" y="1836679"/>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2520648"/>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0" y="3189580"/>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2091" y="3892867"/>
            <a:ext cx="628835" cy="628835"/>
          </a:xfrm>
          <a:prstGeom prst="rect">
            <a:avLst/>
          </a:prstGeom>
        </p:spPr>
      </p:pic>
      <p:sp>
        <p:nvSpPr>
          <p:cNvPr id="21" name="Title 1">
            <a:extLst>
              <a:ext uri="{FF2B5EF4-FFF2-40B4-BE49-F238E27FC236}">
                <a16:creationId xmlns:a16="http://schemas.microsoft.com/office/drawing/2014/main" id="{2149DFE3-73CD-4EB2-9D79-4A2DD42D1B7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1970915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FCE0E45F-1218-45D5-A7AE-CADC0940F816}"/>
              </a:ext>
            </a:extLst>
          </p:cNvPr>
          <p:cNvSpPr>
            <a:spLocks noGrp="1"/>
          </p:cNvSpPr>
          <p:nvPr>
            <p:ph type="title"/>
          </p:nvPr>
        </p:nvSpPr>
        <p:spPr>
          <a:xfrm>
            <a:off x="1187450" y="1341438"/>
            <a:ext cx="7499350" cy="1143000"/>
          </a:xfrm>
        </p:spPr>
        <p:txBody>
          <a:bodyPr anchor="t"/>
          <a:lstStyle/>
          <a:p>
            <a:pPr eaLnBrk="1" hangingPunct="1"/>
            <a:r>
              <a:rPr lang="en-GB" altLang="en-US" dirty="0">
                <a:solidFill>
                  <a:srgbClr val="000000"/>
                </a:solidFill>
                <a:latin typeface="Arial" panose="020B0604020202020204" pitchFamily="34" charset="0"/>
                <a:ea typeface="Microsoft YaHei" panose="020B0503020204020204" pitchFamily="34" charset="-122"/>
              </a:rPr>
              <a:t>Health and safety briefing</a:t>
            </a:r>
            <a:endParaRPr lang="en-GB" altLang="en-US" dirty="0"/>
          </a:p>
        </p:txBody>
      </p:sp>
      <p:sp>
        <p:nvSpPr>
          <p:cNvPr id="3" name="Content Placeholder 2">
            <a:extLst>
              <a:ext uri="{FF2B5EF4-FFF2-40B4-BE49-F238E27FC236}">
                <a16:creationId xmlns:a16="http://schemas.microsoft.com/office/drawing/2014/main" id="{990EE530-169E-4C55-848C-8750CD01DCB6}"/>
              </a:ext>
            </a:extLst>
          </p:cNvPr>
          <p:cNvSpPr>
            <a:spLocks noGrp="1"/>
          </p:cNvSpPr>
          <p:nvPr>
            <p:ph idx="1"/>
          </p:nvPr>
        </p:nvSpPr>
        <p:spPr>
          <a:xfrm>
            <a:off x="457200" y="2205039"/>
            <a:ext cx="8229600" cy="3548648"/>
          </a:xfrm>
        </p:spPr>
        <p:txBody>
          <a:bodyPr rtlCol="0">
            <a:normAutofit fontScale="92500" lnSpcReduction="20000"/>
          </a:bodyPr>
          <a:lstStyle/>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Keep your work station tidy (including the floor around it).</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Take care with craft knives, hacksaw, scissors and staplers. </a:t>
            </a:r>
          </a:p>
          <a:p>
            <a:pPr marL="432000" indent="-4320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Three people only at the cutting station at any time.</a:t>
            </a: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No blades to be left open and no tools to be removed from the cutting station.</a:t>
            </a:r>
          </a:p>
          <a:p>
            <a:pPr marL="457200" indent="-4572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algn="just" defTabSz="449263">
              <a:lnSpc>
                <a:spcPct val="93000"/>
              </a:lnSpc>
              <a:spcBef>
                <a:spcPct val="0"/>
              </a:spcBef>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Be careful of short circuits.</a:t>
            </a:r>
          </a:p>
          <a:p>
            <a:pPr marL="457200" indent="-457200" algn="just"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dirty="0">
              <a:solidFill>
                <a:srgbClr val="000000"/>
              </a:solidFill>
              <a:latin typeface="Arial" charset="0"/>
              <a:ea typeface="Microsoft YaHei" pitchFamily="34" charset="-122"/>
            </a:endParaRPr>
          </a:p>
          <a:p>
            <a:pPr marL="432000" indent="-432000" defTabSz="449263" eaLnBrk="1" fontAlgn="auto" hangingPunct="1">
              <a:lnSpc>
                <a:spcPct val="93000"/>
              </a:lnSpc>
              <a:spcBef>
                <a:spcPts val="30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Report spillages, accidents or potential hazards to the Challenge Leader or shop keeper immediately.  </a:t>
            </a: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sz="2200" b="1" dirty="0">
              <a:solidFill>
                <a:srgbClr val="000000"/>
              </a:solidFill>
              <a:latin typeface="Arial" charset="0"/>
              <a:ea typeface="Microsoft YaHei" pitchFamily="34" charset="-122"/>
            </a:endParaRPr>
          </a:p>
          <a:p>
            <a:pPr marL="432000" indent="-432000" defTabSz="449263" eaLnBrk="1" fontAlgn="auto" hangingPunct="1">
              <a:lnSpc>
                <a:spcPct val="93000"/>
              </a:lnSpc>
              <a:spcBef>
                <a:spcPct val="0"/>
              </a:spcBef>
              <a:spcAft>
                <a:spcPts val="0"/>
              </a:spcAft>
              <a:buFont typeface="+mj-lt"/>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200" dirty="0">
                <a:solidFill>
                  <a:srgbClr val="000000"/>
                </a:solidFill>
                <a:latin typeface="Arial" charset="0"/>
                <a:ea typeface="Microsoft YaHei" pitchFamily="34" charset="-122"/>
              </a:rPr>
              <a:t>No food or drink near work tables, shop or cutting station.</a:t>
            </a:r>
          </a:p>
          <a:p>
            <a:pPr marL="0" indent="0" algn="just" defTabSz="449263" eaLnBrk="1" fontAlgn="auto" hangingPunct="1">
              <a:lnSpc>
                <a:spcPct val="93000"/>
              </a:lnSpc>
              <a:spcBef>
                <a:spcPct val="0"/>
              </a:spcBef>
              <a:spcAft>
                <a:spcPts val="0"/>
              </a:spcAft>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dirty="0"/>
          </a:p>
        </p:txBody>
      </p:sp>
      <p:pic>
        <p:nvPicPr>
          <p:cNvPr id="57348" name="Picture 4">
            <a:extLst>
              <a:ext uri="{FF2B5EF4-FFF2-40B4-BE49-F238E27FC236}">
                <a16:creationId xmlns:a16="http://schemas.microsoft.com/office/drawing/2014/main" id="{3F380F23-C771-479C-B8F1-E70B6E6081B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263" y="1276350"/>
            <a:ext cx="6556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92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CECFDD52-10B4-4C86-83C5-746E83C8E3CB}"/>
              </a:ext>
            </a:extLst>
          </p:cNvPr>
          <p:cNvSpPr>
            <a:spLocks noGrp="1"/>
          </p:cNvSpPr>
          <p:nvPr>
            <p:ph type="title"/>
          </p:nvPr>
        </p:nvSpPr>
        <p:spPr>
          <a:xfrm>
            <a:off x="2875540" y="1961325"/>
            <a:ext cx="6012873" cy="1143000"/>
          </a:xfrm>
        </p:spPr>
        <p:txBody>
          <a:bodyPr anchor="t"/>
          <a:lstStyle/>
          <a:p>
            <a:pPr algn="ctr" eaLnBrk="1" hangingPunct="1"/>
            <a:r>
              <a:rPr lang="en-GB" altLang="en-US" b="1" dirty="0">
                <a:latin typeface="Arial" panose="020B0604020202020204" pitchFamily="34" charset="0"/>
              </a:rPr>
              <a:t>Development</a:t>
            </a:r>
            <a:endParaRPr lang="en-GB" altLang="en-US" b="1" dirty="0"/>
          </a:p>
        </p:txBody>
      </p:sp>
      <p:sp>
        <p:nvSpPr>
          <p:cNvPr id="3" name="Content Placeholder 2">
            <a:extLst>
              <a:ext uri="{FF2B5EF4-FFF2-40B4-BE49-F238E27FC236}">
                <a16:creationId xmlns:a16="http://schemas.microsoft.com/office/drawing/2014/main" id="{628AA0BE-CA46-4BE2-9A17-C3D33F08C3F9}"/>
              </a:ext>
            </a:extLst>
          </p:cNvPr>
          <p:cNvSpPr>
            <a:spLocks noGrp="1"/>
          </p:cNvSpPr>
          <p:nvPr>
            <p:ph idx="1"/>
          </p:nvPr>
        </p:nvSpPr>
        <p:spPr>
          <a:xfrm>
            <a:off x="658813" y="2600085"/>
            <a:ext cx="8229600" cy="3302240"/>
          </a:xfrm>
        </p:spPr>
        <p:txBody>
          <a:bodyPr rtlCol="0">
            <a:normAutofit/>
          </a:bodyPr>
          <a:lstStyle/>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0" indent="0" algn="ctr" defTabSz="449263" eaLnBrk="1" fontAlgn="auto" hangingPunct="1">
              <a:spcBef>
                <a:spcPct val="0"/>
              </a:spcBef>
              <a:spcAft>
                <a:spcPts val="0"/>
              </a:spcAft>
              <a:buSzPct val="100000"/>
              <a:buFont typeface="Arial" panose="020B0604020202020204" pitchFamily="34" charset="0"/>
              <a:buNone/>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endParaRPr lang="en-GB" sz="1600" b="1" u="sng" dirty="0">
              <a:solidFill>
                <a:srgbClr val="000000"/>
              </a:solidFill>
              <a:latin typeface="Arial" charset="0"/>
              <a:ea typeface="Microsoft YaHei"/>
            </a:endParaRP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Hand in your apprenticeship pack to begin using the shop.</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Begin to develop your product.</a:t>
            </a:r>
          </a:p>
          <a:p>
            <a:pPr marL="285750" indent="-285750" defTabSz="449263" eaLnBrk="1" fontAlgn="auto" hangingPunct="1">
              <a:spcBef>
                <a:spcPts val="600"/>
              </a:spcBef>
              <a:spcAft>
                <a:spcPts val="600"/>
              </a:spcAft>
              <a:buSzPct val="100000"/>
              <a:tabLst>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pPr>
            <a:r>
              <a:rPr lang="en-GB" sz="2200" dirty="0">
                <a:solidFill>
                  <a:srgbClr val="000000"/>
                </a:solidFill>
                <a:latin typeface="Arial" charset="0"/>
                <a:ea typeface="Microsoft YaHei"/>
              </a:rPr>
              <a:t>Remember to go back to your Planning sheet to make sure it is completed.</a:t>
            </a:r>
          </a:p>
        </p:txBody>
      </p:sp>
      <p:grpSp>
        <p:nvGrpSpPr>
          <p:cNvPr id="5" name="Group 4">
            <a:extLst>
              <a:ext uri="{FF2B5EF4-FFF2-40B4-BE49-F238E27FC236}">
                <a16:creationId xmlns:a16="http://schemas.microsoft.com/office/drawing/2014/main" id="{8AB21C78-54ED-4E3D-9CCA-D4D5D807B3B8}"/>
              </a:ext>
            </a:extLst>
          </p:cNvPr>
          <p:cNvGrpSpPr/>
          <p:nvPr/>
        </p:nvGrpSpPr>
        <p:grpSpPr>
          <a:xfrm rot="19693227">
            <a:off x="-62133" y="960493"/>
            <a:ext cx="2666546" cy="2394858"/>
            <a:chOff x="6124766" y="2329542"/>
            <a:chExt cx="2666546" cy="2394858"/>
          </a:xfrm>
        </p:grpSpPr>
        <p:cxnSp>
          <p:nvCxnSpPr>
            <p:cNvPr id="6" name="Straight Connector 5">
              <a:extLst>
                <a:ext uri="{FF2B5EF4-FFF2-40B4-BE49-F238E27FC236}">
                  <a16:creationId xmlns:a16="http://schemas.microsoft.com/office/drawing/2014/main" id="{5A80C576-343B-4D17-9B0C-632F322AC0C5}"/>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176205F-87AC-46BF-B15C-94299523763C}"/>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A24D640-6BA4-4F70-93A0-6E43A25A560C}"/>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8974C8D-930D-4285-A712-1B2E1C528986}"/>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C67C5A9-7B76-41A1-B25E-D85ACB38FA3F}"/>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open</a:t>
              </a:r>
            </a:p>
          </p:txBody>
        </p:sp>
      </p:grpSp>
    </p:spTree>
    <p:extLst>
      <p:ext uri="{BB962C8B-B14F-4D97-AF65-F5344CB8AC3E}">
        <p14:creationId xmlns:p14="http://schemas.microsoft.com/office/powerpoint/2010/main" val="276556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a:extLst>
              <a:ext uri="{FF2B5EF4-FFF2-40B4-BE49-F238E27FC236}">
                <a16:creationId xmlns:a16="http://schemas.microsoft.com/office/drawing/2014/main" id="{041C76DD-82FD-4305-AE36-9125E68B19AA}"/>
              </a:ext>
            </a:extLst>
          </p:cNvPr>
          <p:cNvSpPr>
            <a:spLocks noGrp="1"/>
          </p:cNvSpPr>
          <p:nvPr>
            <p:ph idx="1"/>
          </p:nvPr>
        </p:nvSpPr>
        <p:spPr>
          <a:xfrm>
            <a:off x="628650" y="2781583"/>
            <a:ext cx="7886700" cy="1280088"/>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4000" b="1" dirty="0">
                <a:latin typeface="Arial" panose="020B0604020202020204" pitchFamily="34" charset="0"/>
              </a:rPr>
              <a:t>Morning break</a:t>
            </a:r>
          </a:p>
        </p:txBody>
      </p:sp>
    </p:spTree>
    <p:extLst>
      <p:ext uri="{BB962C8B-B14F-4D97-AF65-F5344CB8AC3E}">
        <p14:creationId xmlns:p14="http://schemas.microsoft.com/office/powerpoint/2010/main" val="188232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350736"/>
            <a:ext cx="7886700" cy="971550"/>
          </a:xfrm>
          <a:solidFill>
            <a:srgbClr val="66FF33"/>
          </a:solidFill>
        </p:spPr>
        <p:txBody>
          <a:bodyPr anchor="t"/>
          <a:lstStyle/>
          <a:p>
            <a:pPr algn="ctr" eaLnBrk="1" hangingPunct="1"/>
            <a:r>
              <a:rPr lang="en-GB" altLang="en-US" dirty="0">
                <a:latin typeface="Arial" panose="020B0604020202020204" pitchFamily="34" charset="0"/>
              </a:rPr>
              <a:t>Event Log Entry 1</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21196"/>
          </a:xfrm>
        </p:spPr>
        <p:txBody>
          <a:bodyPr>
            <a:normAutofit fontScale="92500" lnSpcReduction="100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Tree>
    <p:extLst>
      <p:ext uri="{BB962C8B-B14F-4D97-AF65-F5344CB8AC3E}">
        <p14:creationId xmlns:p14="http://schemas.microsoft.com/office/powerpoint/2010/main" val="1905751568"/>
      </p:ext>
    </p:extLst>
  </p:cSld>
  <p:clrMapOvr>
    <a:masterClrMapping/>
  </p:clrMapOvr>
  <mc:AlternateContent xmlns:mc="http://schemas.openxmlformats.org/markup-compatibility/2006" xmlns:p14="http://schemas.microsoft.com/office/powerpoint/2010/main">
    <mc:Choice Requires="p14">
      <p:transition spd="slow" p14:dur="2000" advClick="0" advTm="86399000">
        <p:sndAc>
          <p:stSnd>
            <p:snd r:embed="rId3" name="drumroll.wav"/>
          </p:stSnd>
        </p:sndAc>
      </p:transition>
    </mc:Choice>
    <mc:Fallback xmlns="">
      <p:transition spd="slow" advClick="0" advTm="86399000">
        <p:sndAc>
          <p:stSnd>
            <p:snd r:embed="rId4" name="drumroll.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253853"/>
          </a:xfrm>
        </p:spPr>
        <p:txBody>
          <a:bodyPr>
            <a:normAutofit fontScale="925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
        <p:nvSpPr>
          <p:cNvPr id="4" name="Title 1">
            <a:extLst>
              <a:ext uri="{FF2B5EF4-FFF2-40B4-BE49-F238E27FC236}">
                <a16:creationId xmlns:a16="http://schemas.microsoft.com/office/drawing/2014/main" id="{96864C48-CDAC-46CE-AAC4-3D80BC2EA971}"/>
              </a:ext>
            </a:extLst>
          </p:cNvPr>
          <p:cNvSpPr txBox="1">
            <a:spLocks/>
          </p:cNvSpPr>
          <p:nvPr/>
        </p:nvSpPr>
        <p:spPr>
          <a:xfrm>
            <a:off x="628650" y="1417638"/>
            <a:ext cx="7886700" cy="971550"/>
          </a:xfrm>
          <a:prstGeom prst="rect">
            <a:avLst/>
          </a:prstGeom>
          <a:solidFill>
            <a:srgbClr val="FFFF00"/>
          </a:solidFill>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altLang="en-US" dirty="0">
                <a:latin typeface="Arial" panose="020B0604020202020204" pitchFamily="34" charset="0"/>
              </a:rPr>
              <a:t>Event Log Entry 2</a:t>
            </a:r>
            <a:endParaRPr lang="en-GB" altLang="en-US" dirty="0"/>
          </a:p>
        </p:txBody>
      </p:sp>
    </p:spTree>
    <p:extLst>
      <p:ext uri="{BB962C8B-B14F-4D97-AF65-F5344CB8AC3E}">
        <p14:creationId xmlns:p14="http://schemas.microsoft.com/office/powerpoint/2010/main" val="263321976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92678"/>
            <a:ext cx="7886700" cy="971550"/>
          </a:xfrm>
          <a:solidFill>
            <a:srgbClr val="FFC000"/>
          </a:solidFill>
        </p:spPr>
        <p:txBody>
          <a:bodyPr anchor="t"/>
          <a:lstStyle/>
          <a:p>
            <a:pPr algn="ctr" eaLnBrk="1" hangingPunct="1"/>
            <a:r>
              <a:rPr lang="en-GB" altLang="en-US" dirty="0">
                <a:latin typeface="Arial" panose="020B0604020202020204" pitchFamily="34" charset="0"/>
              </a:rPr>
              <a:t>Event Log Entry 3</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57200" y="2461147"/>
            <a:ext cx="8229600" cy="3104175"/>
          </a:xfrm>
        </p:spPr>
        <p:txBody>
          <a:bodyPr>
            <a:normAutofit fontScale="92500" lnSpcReduction="10000"/>
          </a:bodyPr>
          <a:lstStyle/>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Record your engineering developments during this period. Include how your team has worked and what problems you have faced and how you have solved these. </a:t>
            </a: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specific.</a:t>
            </a:r>
          </a:p>
          <a:p>
            <a:pPr marL="9525" indent="0" defTabSz="449263" eaLnBrk="1" hangingPunct="1">
              <a:lnSpc>
                <a:spcPct val="150000"/>
              </a:lnSpc>
              <a:spcBef>
                <a:spcPct val="0"/>
              </a:spcBef>
              <a:buClr>
                <a:srgbClr val="000000"/>
              </a:buClr>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en-GB" altLang="en-US" sz="2200" dirty="0">
              <a:solidFill>
                <a:srgbClr val="000000"/>
              </a:solidFill>
              <a:latin typeface="Arial" panose="020B0604020202020204" pitchFamily="34" charset="0"/>
              <a:ea typeface="Microsoft YaHei" panose="020B0503020204020204" pitchFamily="34" charset="-122"/>
            </a:endParaRPr>
          </a:p>
          <a:p>
            <a:pPr marL="352425" defTabSz="449263" eaLnBrk="1" hangingPunct="1">
              <a:lnSpc>
                <a:spcPct val="150000"/>
              </a:lnSpc>
              <a:spcBef>
                <a:spcPct val="0"/>
              </a:spcBef>
              <a:buClr>
                <a:srgbClr val="000000"/>
              </a:buCl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Be honest and accurate.</a:t>
            </a:r>
          </a:p>
        </p:txBody>
      </p:sp>
    </p:spTree>
    <p:extLst>
      <p:ext uri="{BB962C8B-B14F-4D97-AF65-F5344CB8AC3E}">
        <p14:creationId xmlns:p14="http://schemas.microsoft.com/office/powerpoint/2010/main" val="268287039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4" name="drumroll.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floor, indoor, wall, sitting&#10;&#10;Description automatically generated">
            <a:extLst>
              <a:ext uri="{FF2B5EF4-FFF2-40B4-BE49-F238E27FC236}">
                <a16:creationId xmlns:a16="http://schemas.microsoft.com/office/drawing/2014/main" id="{6AE8B687-4B1B-4209-A9BB-4059EA80F562}"/>
              </a:ext>
            </a:extLst>
          </p:cNvPr>
          <p:cNvPicPr>
            <a:picLocks noChangeAspect="1"/>
          </p:cNvPicPr>
          <p:nvPr/>
        </p:nvPicPr>
        <p:blipFill rotWithShape="1">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921657" y="966952"/>
            <a:ext cx="7300685" cy="5117515"/>
          </a:xfrm>
          <a:prstGeom prst="rect">
            <a:avLst/>
          </a:prstGeom>
        </p:spPr>
      </p:pic>
      <p:sp>
        <p:nvSpPr>
          <p:cNvPr id="9" name="Content Placeholder 2">
            <a:extLst>
              <a:ext uri="{FF2B5EF4-FFF2-40B4-BE49-F238E27FC236}">
                <a16:creationId xmlns:a16="http://schemas.microsoft.com/office/drawing/2014/main" id="{CEFE685F-E3BB-467D-ADA5-D901556D47BD}"/>
              </a:ext>
            </a:extLst>
          </p:cNvPr>
          <p:cNvSpPr txBox="1">
            <a:spLocks/>
          </p:cNvSpPr>
          <p:nvPr/>
        </p:nvSpPr>
        <p:spPr>
          <a:xfrm>
            <a:off x="2278742" y="993867"/>
            <a:ext cx="4754447" cy="311655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3825" indent="0" algn="ctr" defTabSz="449263">
              <a:lnSpc>
                <a:spcPct val="150000"/>
              </a:lnSpc>
              <a:spcBef>
                <a:spcPct val="0"/>
              </a:spcBef>
              <a:buClr>
                <a:srgbClr val="000000"/>
              </a:buClr>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4100" b="1" dirty="0">
                <a:latin typeface="Arial" panose="020B0604020202020204" pitchFamily="34" charset="0"/>
              </a:rPr>
              <a:t>Presentation briefing</a:t>
            </a:r>
            <a:endParaRPr lang="en-GB" altLang="en-US" sz="2200" dirty="0">
              <a:solidFill>
                <a:srgbClr val="000000"/>
              </a:solidFill>
              <a:latin typeface="Arial" panose="020B0604020202020204" pitchFamily="34" charset="0"/>
              <a:ea typeface="Microsoft YaHei" panose="020B0503020204020204" pitchFamily="34" charset="-122"/>
            </a:endParaRPr>
          </a:p>
          <a:p>
            <a:pPr marL="179388" indent="-179388" defTabSz="449263">
              <a:lnSpc>
                <a:spcPct val="150000"/>
              </a:lnSpc>
              <a:spcBef>
                <a:spcPts val="120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5 minutes, maximum, to present.</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Look at the assessment criteria and write notes.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Demonstrate and explain how your prototype works.</a:t>
            </a:r>
          </a:p>
          <a:p>
            <a:pPr marL="179388" indent="-179388" defTabSz="449263">
              <a:lnSpc>
                <a:spcPct val="150000"/>
              </a:lnSpc>
              <a:spcBef>
                <a:spcPct val="0"/>
              </a:spcBef>
              <a:buClr>
                <a:srgbClr val="000000"/>
              </a:buClr>
              <a:tabLst>
                <a:tab pos="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n-GB" altLang="en-US" sz="2200" dirty="0">
                <a:solidFill>
                  <a:srgbClr val="000000"/>
                </a:solidFill>
                <a:latin typeface="Arial" panose="020B0604020202020204" pitchFamily="34" charset="0"/>
                <a:ea typeface="Microsoft YaHei" panose="020B0503020204020204" pitchFamily="34" charset="-122"/>
              </a:rPr>
              <a:t>Make it interesting.</a:t>
            </a:r>
          </a:p>
        </p:txBody>
      </p:sp>
    </p:spTree>
    <p:extLst>
      <p:ext uri="{BB962C8B-B14F-4D97-AF65-F5344CB8AC3E}">
        <p14:creationId xmlns:p14="http://schemas.microsoft.com/office/powerpoint/2010/main" val="88946170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drumroll.wav"/>
          </p:stSnd>
        </p:sndAc>
      </p:transition>
    </mc:Choice>
    <mc:Fallback xmlns="">
      <p:transition spd="slow">
        <p:sndAc>
          <p:stSnd>
            <p:snd r:embed="rId6" name="drumroll.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DEB4D4F9-B6E5-4709-9D7F-3546402DF108}"/>
              </a:ext>
            </a:extLst>
          </p:cNvPr>
          <p:cNvSpPr>
            <a:spLocks noGrp="1"/>
          </p:cNvSpPr>
          <p:nvPr>
            <p:ph type="title"/>
          </p:nvPr>
        </p:nvSpPr>
        <p:spPr>
          <a:xfrm>
            <a:off x="628650" y="1239534"/>
            <a:ext cx="7886700" cy="971550"/>
          </a:xfrm>
        </p:spPr>
        <p:txBody>
          <a:bodyPr anchor="t"/>
          <a:lstStyle/>
          <a:p>
            <a:pPr algn="ctr" eaLnBrk="1" hangingPunct="1"/>
            <a:r>
              <a:rPr lang="en-GB" altLang="en-US" dirty="0">
                <a:latin typeface="Arial" panose="020B0604020202020204" pitchFamily="34" charset="0"/>
              </a:rPr>
              <a:t>Engineering Priorities </a:t>
            </a:r>
            <a:endParaRPr lang="en-GB" altLang="en-US" dirty="0"/>
          </a:p>
        </p:txBody>
      </p:sp>
      <p:sp>
        <p:nvSpPr>
          <p:cNvPr id="77827" name="Content Placeholder 2">
            <a:extLst>
              <a:ext uri="{FF2B5EF4-FFF2-40B4-BE49-F238E27FC236}">
                <a16:creationId xmlns:a16="http://schemas.microsoft.com/office/drawing/2014/main" id="{E80D1957-707A-4675-8C58-BECF461AEFCD}"/>
              </a:ext>
            </a:extLst>
          </p:cNvPr>
          <p:cNvSpPr>
            <a:spLocks noGrp="1"/>
          </p:cNvSpPr>
          <p:nvPr>
            <p:ph idx="1"/>
          </p:nvPr>
        </p:nvSpPr>
        <p:spPr>
          <a:xfrm>
            <a:off x="4450701" y="2507672"/>
            <a:ext cx="4591699" cy="3269249"/>
          </a:xfrm>
        </p:spPr>
        <p:txBody>
          <a:bodyPr>
            <a:normAutofit/>
          </a:bodyPr>
          <a:lstStyle/>
          <a:p>
            <a:pPr marL="0" indent="0">
              <a:spcAft>
                <a:spcPts val="0"/>
              </a:spcAft>
              <a:buNone/>
            </a:pPr>
            <a:r>
              <a:rPr lang="en-GB" sz="2200" dirty="0">
                <a:latin typeface="Arial" panose="020B0604020202020204" pitchFamily="34" charset="0"/>
                <a:ea typeface="Times New Roman" panose="02020603050405020304" pitchFamily="18" charset="0"/>
                <a:cs typeface="Times New Roman" panose="02020603050405020304" pitchFamily="18" charset="0"/>
              </a:rPr>
              <a:t>List your engineering priorities for the last half hour of development.</a:t>
            </a:r>
          </a:p>
          <a:p>
            <a:pPr marL="0" indent="0">
              <a:spcAft>
                <a:spcPts val="0"/>
              </a:spcAft>
              <a:buNone/>
            </a:pPr>
            <a:endParaRPr lang="en-GB" sz="2200"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sz="2200" dirty="0">
                <a:latin typeface="Arial" panose="020B0604020202020204" pitchFamily="34" charset="0"/>
                <a:ea typeface="Times New Roman" panose="02020603050405020304" pitchFamily="18" charset="0"/>
                <a:cs typeface="Times New Roman" panose="02020603050405020304" pitchFamily="18" charset="0"/>
              </a:rPr>
              <a:t>What does the team need to do?</a:t>
            </a:r>
          </a:p>
          <a:p>
            <a:pPr>
              <a:spcAft>
                <a:spcPts val="0"/>
              </a:spcAft>
            </a:pPr>
            <a:r>
              <a:rPr lang="en-GB" sz="2200" dirty="0">
                <a:latin typeface="Arial" panose="020B0604020202020204" pitchFamily="34" charset="0"/>
                <a:ea typeface="Times New Roman" panose="02020603050405020304" pitchFamily="18" charset="0"/>
                <a:cs typeface="Times New Roman" panose="02020603050405020304" pitchFamily="18" charset="0"/>
              </a:rPr>
              <a:t>Who will do what?</a:t>
            </a:r>
          </a:p>
          <a:p>
            <a:pPr>
              <a:spcAft>
                <a:spcPts val="0"/>
              </a:spcAft>
            </a:pPr>
            <a:r>
              <a:rPr lang="en-GB" sz="2200" dirty="0">
                <a:latin typeface="Arial" panose="020B0604020202020204" pitchFamily="34" charset="0"/>
                <a:ea typeface="Times New Roman" panose="02020603050405020304" pitchFamily="18" charset="0"/>
                <a:cs typeface="Times New Roman" panose="02020603050405020304" pitchFamily="18" charset="0"/>
              </a:rPr>
              <a:t>In what order?</a:t>
            </a:r>
            <a:endParaRPr lang="en-GB" sz="22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descr="A picture containing person, indoor, person&#10;&#10;Description automatically generated">
            <a:extLst>
              <a:ext uri="{FF2B5EF4-FFF2-40B4-BE49-F238E27FC236}">
                <a16:creationId xmlns:a16="http://schemas.microsoft.com/office/drawing/2014/main" id="{B5717B15-6947-449F-AC0F-A2E626D3032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93291" y="2420895"/>
            <a:ext cx="3805084" cy="2539480"/>
          </a:xfrm>
          <a:prstGeom prst="rect">
            <a:avLst/>
          </a:prstGeom>
        </p:spPr>
      </p:pic>
    </p:spTree>
    <p:extLst>
      <p:ext uri="{BB962C8B-B14F-4D97-AF65-F5344CB8AC3E}">
        <p14:creationId xmlns:p14="http://schemas.microsoft.com/office/powerpoint/2010/main" val="115658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E67FD5B-B649-4518-9CB8-B27BB39883C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What is engineering?</a:t>
            </a:r>
          </a:p>
        </p:txBody>
      </p:sp>
      <p:sp>
        <p:nvSpPr>
          <p:cNvPr id="5123" name="Content Placeholder 2">
            <a:extLst>
              <a:ext uri="{FF2B5EF4-FFF2-40B4-BE49-F238E27FC236}">
                <a16:creationId xmlns:a16="http://schemas.microsoft.com/office/drawing/2014/main" id="{3D776889-B9D9-4405-81FC-46169A06CD9A}"/>
              </a:ext>
            </a:extLst>
          </p:cNvPr>
          <p:cNvSpPr>
            <a:spLocks noGrp="1"/>
          </p:cNvSpPr>
          <p:nvPr>
            <p:ph idx="1"/>
          </p:nvPr>
        </p:nvSpPr>
        <p:spPr>
          <a:xfrm>
            <a:off x="1560512" y="3348420"/>
            <a:ext cx="5468085" cy="988817"/>
          </a:xfrm>
        </p:spPr>
        <p:txBody>
          <a:bodyPr>
            <a:normAutofit/>
          </a:bodyPr>
          <a:lstStyle/>
          <a:p>
            <a:pPr marL="0" indent="0" algn="ctr" eaLnBrk="1" hangingPunct="1">
              <a:buFont typeface="Arial" panose="020B0604020202020204" pitchFamily="34" charset="0"/>
              <a:buNone/>
            </a:pPr>
            <a:r>
              <a:rPr lang="en-GB" altLang="en-US" sz="2400" b="1" dirty="0">
                <a:latin typeface="Arial" panose="020B0604020202020204" pitchFamily="34" charset="0"/>
                <a:cs typeface="Arial" panose="020B0604020202020204" pitchFamily="34" charset="0"/>
              </a:rPr>
              <a:t>“The application of knowledge and creativity to the needs of humanity”</a:t>
            </a:r>
          </a:p>
        </p:txBody>
      </p:sp>
      <p:pic>
        <p:nvPicPr>
          <p:cNvPr id="5124" name="Picture 9">
            <a:extLst>
              <a:ext uri="{FF2B5EF4-FFF2-40B4-BE49-F238E27FC236}">
                <a16:creationId xmlns:a16="http://schemas.microsoft.com/office/drawing/2014/main" id="{FCD4AEF7-8E56-4D6E-A283-EFCF167077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35200" y="2038350"/>
            <a:ext cx="240347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
            <a:extLst>
              <a:ext uri="{FF2B5EF4-FFF2-40B4-BE49-F238E27FC236}">
                <a16:creationId xmlns:a16="http://schemas.microsoft.com/office/drawing/2014/main" id="{81147A12-4442-499D-82D3-F72D5E5CC56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rot="1075716">
            <a:off x="7994650" y="1692275"/>
            <a:ext cx="820738"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a:extLst>
              <a:ext uri="{FF2B5EF4-FFF2-40B4-BE49-F238E27FC236}">
                <a16:creationId xmlns:a16="http://schemas.microsoft.com/office/drawing/2014/main" id="{04A73BD2-02F4-45F0-BBD1-F28E4394FC1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750" y="1843088"/>
            <a:ext cx="957263"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3">
            <a:extLst>
              <a:ext uri="{FF2B5EF4-FFF2-40B4-BE49-F238E27FC236}">
                <a16:creationId xmlns:a16="http://schemas.microsoft.com/office/drawing/2014/main" id="{F3E35028-9F37-4176-B77A-CEE5574370F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59625" y="3941763"/>
            <a:ext cx="1355725" cy="178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B9B8E83-2E48-4A9D-9B2D-0F4FA17240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01755" y="4449697"/>
            <a:ext cx="2451370" cy="1629477"/>
          </a:xfrm>
          <a:prstGeom prst="rect">
            <a:avLst/>
          </a:prstGeom>
        </p:spPr>
      </p:pic>
      <p:pic>
        <p:nvPicPr>
          <p:cNvPr id="10" name="Picture 9">
            <a:extLst>
              <a:ext uri="{FF2B5EF4-FFF2-40B4-BE49-F238E27FC236}">
                <a16:creationId xmlns:a16="http://schemas.microsoft.com/office/drawing/2014/main" id="{6870E087-772E-40FB-B450-D1159329CA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49848" y="1843088"/>
            <a:ext cx="2159002" cy="1488967"/>
          </a:xfrm>
          <a:prstGeom prst="rect">
            <a:avLst/>
          </a:prstGeom>
        </p:spPr>
      </p:pic>
      <p:pic>
        <p:nvPicPr>
          <p:cNvPr id="12" name="Picture 11">
            <a:extLst>
              <a:ext uri="{FF2B5EF4-FFF2-40B4-BE49-F238E27FC236}">
                <a16:creationId xmlns:a16="http://schemas.microsoft.com/office/drawing/2014/main" id="{FAD31608-8707-47A1-B216-571236C944C9}"/>
              </a:ext>
            </a:extLst>
          </p:cNvPr>
          <p:cNvPicPr>
            <a:picLocks noChangeAspect="1"/>
          </p:cNvPicPr>
          <p:nvPr/>
        </p:nvPicPr>
        <p:blipFill>
          <a:blip r:embed="rId9"/>
          <a:stretch>
            <a:fillRect/>
          </a:stretch>
        </p:blipFill>
        <p:spPr>
          <a:xfrm>
            <a:off x="800231" y="4337237"/>
            <a:ext cx="2095238" cy="1495238"/>
          </a:xfrm>
          <a:prstGeom prst="rect">
            <a:avLst/>
          </a:prstGeom>
        </p:spPr>
      </p:pic>
    </p:spTree>
    <p:extLst>
      <p:ext uri="{BB962C8B-B14F-4D97-AF65-F5344CB8AC3E}">
        <p14:creationId xmlns:p14="http://schemas.microsoft.com/office/powerpoint/2010/main" val="246523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E8275657-2355-4034-BC18-83DE76075C98}"/>
              </a:ext>
            </a:extLst>
          </p:cNvPr>
          <p:cNvSpPr>
            <a:spLocks noGrp="1"/>
          </p:cNvSpPr>
          <p:nvPr>
            <p:ph type="title"/>
          </p:nvPr>
        </p:nvSpPr>
        <p:spPr>
          <a:xfrm>
            <a:off x="431800" y="2511425"/>
            <a:ext cx="8229600" cy="1143000"/>
          </a:xfrm>
        </p:spPr>
        <p:txBody>
          <a:bodyPr anchor="t"/>
          <a:lstStyle/>
          <a:p>
            <a:pPr algn="ctr" eaLnBrk="1" hangingPunct="1"/>
            <a:r>
              <a:rPr lang="en-GB" altLang="en-US" sz="6000" dirty="0">
                <a:latin typeface="Arial" panose="020B0604020202020204" pitchFamily="34" charset="0"/>
              </a:rPr>
              <a:t>Lunch</a:t>
            </a:r>
            <a:endParaRPr lang="en-GB" altLang="en-US" sz="6000" dirty="0"/>
          </a:p>
        </p:txBody>
      </p:sp>
      <p:sp>
        <p:nvSpPr>
          <p:cNvPr id="79875" name="Content Placeholder 2">
            <a:extLst>
              <a:ext uri="{FF2B5EF4-FFF2-40B4-BE49-F238E27FC236}">
                <a16:creationId xmlns:a16="http://schemas.microsoft.com/office/drawing/2014/main" id="{DADFA2C8-3090-4C40-ACEA-991DEC5C4286}"/>
              </a:ext>
            </a:extLst>
          </p:cNvPr>
          <p:cNvSpPr>
            <a:spLocks noGrp="1"/>
          </p:cNvSpPr>
          <p:nvPr>
            <p:ph idx="1"/>
          </p:nvPr>
        </p:nvSpPr>
        <p:spPr>
          <a:xfrm>
            <a:off x="431800" y="3738563"/>
            <a:ext cx="8229600" cy="1009650"/>
          </a:xfrm>
        </p:spPr>
        <p:txBody>
          <a:bodyPr/>
          <a:lstStyle/>
          <a:p>
            <a:pPr marL="0" indent="0" algn="ctr" eaLnBrk="1" hangingPunct="1">
              <a:buFont typeface="Arial" panose="020B060402020202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b="1" dirty="0">
                <a:latin typeface="Arial" panose="020B0604020202020204" pitchFamily="34" charset="0"/>
              </a:rPr>
              <a:t>Tools down – take a 30 minute break</a:t>
            </a:r>
          </a:p>
        </p:txBody>
      </p:sp>
    </p:spTree>
    <p:extLst>
      <p:ext uri="{BB962C8B-B14F-4D97-AF65-F5344CB8AC3E}">
        <p14:creationId xmlns:p14="http://schemas.microsoft.com/office/powerpoint/2010/main" val="10668047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7749724A-3470-4A35-974C-CA8304B3776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Final preparations</a:t>
            </a:r>
          </a:p>
        </p:txBody>
      </p:sp>
      <p:sp>
        <p:nvSpPr>
          <p:cNvPr id="81923" name="Content Placeholder 2">
            <a:extLst>
              <a:ext uri="{FF2B5EF4-FFF2-40B4-BE49-F238E27FC236}">
                <a16:creationId xmlns:a16="http://schemas.microsoft.com/office/drawing/2014/main" id="{0E12BF3A-3966-4331-BF45-9522FA7FE187}"/>
              </a:ext>
            </a:extLst>
          </p:cNvPr>
          <p:cNvSpPr>
            <a:spLocks noGrp="1"/>
          </p:cNvSpPr>
          <p:nvPr>
            <p:ph idx="1"/>
          </p:nvPr>
        </p:nvSpPr>
        <p:spPr>
          <a:xfrm>
            <a:off x="1274618" y="2484439"/>
            <a:ext cx="7424882" cy="3237936"/>
          </a:xfrm>
        </p:spPr>
        <p:txBody>
          <a:bodyPr/>
          <a:lstStyle/>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Can you complete your prototype in the time left?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started preparing your presentation?</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Have you filled in your accounts sheet?</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Do you need to buy anything else from the shop?</a:t>
            </a:r>
          </a:p>
          <a:p>
            <a:pPr eaLnBrk="1" hangingPunct="1">
              <a:lnSpc>
                <a:spcPct val="100000"/>
              </a:lnSpc>
              <a:spcBef>
                <a:spcPts val="900"/>
              </a:spcBef>
              <a:spcAft>
                <a:spcPts val="600"/>
              </a:spcAft>
            </a:pPr>
            <a:r>
              <a:rPr lang="en-GB" altLang="en-US" sz="2200" dirty="0">
                <a:latin typeface="Arial" panose="020B0604020202020204" pitchFamily="34" charset="0"/>
                <a:cs typeface="Arial" panose="020B0604020202020204" pitchFamily="34" charset="0"/>
              </a:rPr>
              <a:t>How can you best use the time remaining?</a:t>
            </a:r>
          </a:p>
        </p:txBody>
      </p:sp>
    </p:spTree>
    <p:extLst>
      <p:ext uri="{BB962C8B-B14F-4D97-AF65-F5344CB8AC3E}">
        <p14:creationId xmlns:p14="http://schemas.microsoft.com/office/powerpoint/2010/main" val="3152887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3573E87C-9B35-4118-BA50-851FF7A8A4C3}"/>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rPr>
              <a:t>Preparing to present</a:t>
            </a:r>
            <a:endParaRPr lang="en-GB" altLang="en-US" dirty="0"/>
          </a:p>
        </p:txBody>
      </p:sp>
      <p:sp>
        <p:nvSpPr>
          <p:cNvPr id="3" name="Content Placeholder 2">
            <a:extLst>
              <a:ext uri="{FF2B5EF4-FFF2-40B4-BE49-F238E27FC236}">
                <a16:creationId xmlns:a16="http://schemas.microsoft.com/office/drawing/2014/main" id="{8214652F-2320-47D9-9002-D26854FB2F0C}"/>
              </a:ext>
            </a:extLst>
          </p:cNvPr>
          <p:cNvSpPr>
            <a:spLocks noGrp="1"/>
          </p:cNvSpPr>
          <p:nvPr>
            <p:ph idx="1"/>
          </p:nvPr>
        </p:nvSpPr>
        <p:spPr>
          <a:xfrm>
            <a:off x="250825" y="2484438"/>
            <a:ext cx="5761038" cy="3417887"/>
          </a:xfrm>
        </p:spPr>
        <p:txBody>
          <a:bodyPr rtlCol="0">
            <a:normAutofit/>
          </a:bodyPr>
          <a:lstStyle/>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400" b="1" u="sng" dirty="0">
                <a:solidFill>
                  <a:srgbClr val="000000"/>
                </a:solidFill>
                <a:latin typeface="Arial" charset="0"/>
                <a:ea typeface="Microsoft YaHei"/>
              </a:rPr>
              <a:t>The shop is now closed</a:t>
            </a:r>
          </a:p>
          <a:p>
            <a:pPr marL="9525" indent="0" algn="ctr" defTabSz="449263" eaLnBrk="1" fontAlgn="auto" hangingPunct="1">
              <a:spcBef>
                <a:spcPts val="600"/>
              </a:spcBef>
              <a:spcAft>
                <a:spcPts val="600"/>
              </a:spcAft>
              <a:buClr>
                <a:srgbClr val="000000"/>
              </a:buClr>
              <a:buSzPct val="100000"/>
              <a:buFont typeface="Arial" panose="020B0604020202020204" pitchFamily="34" charset="0"/>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sz="2400" b="1" u="sng" dirty="0">
              <a:solidFill>
                <a:srgbClr val="000000"/>
              </a:solidFill>
              <a:latin typeface="Arial" charset="0"/>
              <a:ea typeface="Microsoft YaHei"/>
            </a:endParaRP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Submit your accounts sheets to the shopkeeper.</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Return any items you are not using.</a:t>
            </a:r>
          </a:p>
          <a:p>
            <a:pPr marL="324000" indent="-324000" defTabSz="449263" eaLnBrk="1" fontAlgn="auto" hangingPunct="1">
              <a:spcBef>
                <a:spcPts val="600"/>
              </a:spcBef>
              <a:spcAft>
                <a:spcPts val="600"/>
              </a:spcAft>
              <a:buClr>
                <a:srgbClr val="000000"/>
              </a:buClr>
              <a:buSzPct val="100000"/>
              <a:buFontTx/>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sz="2200" dirty="0">
                <a:solidFill>
                  <a:srgbClr val="000000"/>
                </a:solidFill>
                <a:latin typeface="Arial" charset="0"/>
                <a:ea typeface="Microsoft YaHei"/>
              </a:rPr>
              <a:t>Practise your presentation – remember to check the assessment criteria!</a:t>
            </a:r>
          </a:p>
        </p:txBody>
      </p:sp>
      <p:grpSp>
        <p:nvGrpSpPr>
          <p:cNvPr id="15" name="Group 14">
            <a:extLst>
              <a:ext uri="{FF2B5EF4-FFF2-40B4-BE49-F238E27FC236}">
                <a16:creationId xmlns:a16="http://schemas.microsoft.com/office/drawing/2014/main" id="{64F253C8-7606-4387-A82B-2F43F30F4DE5}"/>
              </a:ext>
            </a:extLst>
          </p:cNvPr>
          <p:cNvGrpSpPr/>
          <p:nvPr/>
        </p:nvGrpSpPr>
        <p:grpSpPr>
          <a:xfrm>
            <a:off x="6015129" y="1971156"/>
            <a:ext cx="2666546" cy="2394858"/>
            <a:chOff x="6124766" y="2329542"/>
            <a:chExt cx="2666546" cy="2394858"/>
          </a:xfrm>
        </p:grpSpPr>
        <p:cxnSp>
          <p:nvCxnSpPr>
            <p:cNvPr id="6" name="Straight Connector 5">
              <a:extLst>
                <a:ext uri="{FF2B5EF4-FFF2-40B4-BE49-F238E27FC236}">
                  <a16:creationId xmlns:a16="http://schemas.microsoft.com/office/drawing/2014/main" id="{EDC54D29-89F4-4562-A363-627E5829C32C}"/>
                </a:ext>
              </a:extLst>
            </p:cNvPr>
            <p:cNvCxnSpPr>
              <a:cxnSpLocks/>
            </p:cNvCxnSpPr>
            <p:nvPr/>
          </p:nvCxnSpPr>
          <p:spPr>
            <a:xfrm flipV="1">
              <a:off x="6527615" y="2368731"/>
              <a:ext cx="1205596" cy="85169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F43F76-AAF0-4BF7-9F51-3262E584790D}"/>
                </a:ext>
              </a:extLst>
            </p:cNvPr>
            <p:cNvCxnSpPr>
              <a:cxnSpLocks/>
            </p:cNvCxnSpPr>
            <p:nvPr/>
          </p:nvCxnSpPr>
          <p:spPr>
            <a:xfrm>
              <a:off x="7733211" y="2368731"/>
              <a:ext cx="931818" cy="1297578"/>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5D3226A-3515-40A5-AA80-30D0B0BC6615}"/>
                </a:ext>
              </a:extLst>
            </p:cNvPr>
            <p:cNvSpPr/>
            <p:nvPr/>
          </p:nvSpPr>
          <p:spPr>
            <a:xfrm flipH="1" flipV="1">
              <a:off x="7652503" y="2329542"/>
              <a:ext cx="139337" cy="143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A1874CF5-0535-4F2F-A4D4-BE3854362B6B}"/>
                </a:ext>
              </a:extLst>
            </p:cNvPr>
            <p:cNvSpPr/>
            <p:nvPr/>
          </p:nvSpPr>
          <p:spPr>
            <a:xfrm rot="685343">
              <a:off x="6124766" y="3428999"/>
              <a:ext cx="2666546" cy="1295401"/>
            </a:xfrm>
            <a:prstGeom prst="round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29DFDBF-60B8-4932-932C-08536FC0C8A8}"/>
                </a:ext>
              </a:extLst>
            </p:cNvPr>
            <p:cNvSpPr/>
            <p:nvPr/>
          </p:nvSpPr>
          <p:spPr>
            <a:xfrm rot="686112">
              <a:off x="6199356" y="3699212"/>
              <a:ext cx="2545375" cy="646331"/>
            </a:xfrm>
            <a:prstGeom prst="rect">
              <a:avLst/>
            </a:prstGeom>
            <a:noFill/>
          </p:spPr>
          <p:txBody>
            <a:bodyPr wrap="square" lIns="91440" tIns="45720" rIns="91440" bIns="45720">
              <a:spAutoFit/>
            </a:bodyPr>
            <a:lstStyle/>
            <a:p>
              <a:pPr algn="ct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Shop closed</a:t>
              </a:r>
            </a:p>
          </p:txBody>
        </p:sp>
      </p:grpSp>
    </p:spTree>
    <p:extLst>
      <p:ext uri="{BB962C8B-B14F-4D97-AF65-F5344CB8AC3E}">
        <p14:creationId xmlns:p14="http://schemas.microsoft.com/office/powerpoint/2010/main" val="2925165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sp>
        <p:nvSpPr>
          <p:cNvPr id="22" name="Title 1">
            <a:extLst>
              <a:ext uri="{FF2B5EF4-FFF2-40B4-BE49-F238E27FC236}">
                <a16:creationId xmlns:a16="http://schemas.microsoft.com/office/drawing/2014/main" id="{BC65230B-2A5B-47E2-B9C7-AC9719692CE7}"/>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929930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8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67398" y="1795344"/>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2479313"/>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8" y="3148245"/>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97729" y="3851532"/>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15484" y="4520464"/>
            <a:ext cx="628835" cy="628835"/>
          </a:xfrm>
          <a:prstGeom prst="rect">
            <a:avLst/>
          </a:prstGeom>
        </p:spPr>
      </p:pic>
      <p:sp>
        <p:nvSpPr>
          <p:cNvPr id="22" name="Title 1">
            <a:extLst>
              <a:ext uri="{FF2B5EF4-FFF2-40B4-BE49-F238E27FC236}">
                <a16:creationId xmlns:a16="http://schemas.microsoft.com/office/drawing/2014/main" id="{37BF4605-0507-4EEB-9FDA-880D65B9611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3981966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11A3C7F-43DB-4369-963E-0601EC39688D}"/>
              </a:ext>
            </a:extLst>
          </p:cNvPr>
          <p:cNvSpPr txBox="1"/>
          <p:nvPr/>
        </p:nvSpPr>
        <p:spPr>
          <a:xfrm>
            <a:off x="1382060" y="1010653"/>
            <a:ext cx="6655651" cy="769441"/>
          </a:xfrm>
          <a:prstGeom prst="rect">
            <a:avLst/>
          </a:prstGeom>
          <a:noFill/>
        </p:spPr>
        <p:txBody>
          <a:bodyPr wrap="square" rtlCol="0">
            <a:spAutoFit/>
          </a:bodyPr>
          <a:lstStyle/>
          <a:p>
            <a:pPr algn="ctr"/>
            <a:r>
              <a:rPr lang="en-GB" sz="4400" dirty="0">
                <a:solidFill>
                  <a:schemeClr val="accent1">
                    <a:lumMod val="50000"/>
                  </a:schemeClr>
                </a:solidFill>
              </a:rPr>
              <a:t>Presentation</a:t>
            </a:r>
          </a:p>
        </p:txBody>
      </p:sp>
      <p:pic>
        <p:nvPicPr>
          <p:cNvPr id="4" name="Content Placeholder 3" descr="A child sitting on a chair&#10;&#10;Description automatically generated with low confidence">
            <a:extLst>
              <a:ext uri="{FF2B5EF4-FFF2-40B4-BE49-F238E27FC236}">
                <a16:creationId xmlns:a16="http://schemas.microsoft.com/office/drawing/2014/main" id="{CC581B1F-C07C-4889-A901-8266B4C2BAA9}"/>
              </a:ext>
            </a:extLst>
          </p:cNvPr>
          <p:cNvPicPr>
            <a:picLocks noGrp="1" noChangeAspect="1"/>
          </p:cNvPicPr>
          <p:nvPr>
            <p:ph idx="1"/>
          </p:nvPr>
        </p:nvPicPr>
        <p:blipFill>
          <a:blip r:embed="rId3" cstate="hqprint">
            <a:extLst>
              <a:ext uri="{28A0092B-C50C-407E-A947-70E740481C1C}">
                <a14:useLocalDpi xmlns:a14="http://schemas.microsoft.com/office/drawing/2010/main"/>
              </a:ext>
            </a:extLst>
          </a:blip>
          <a:stretch>
            <a:fillRect/>
          </a:stretch>
        </p:blipFill>
        <p:spPr>
          <a:xfrm>
            <a:off x="1406269" y="1780094"/>
            <a:ext cx="6331463" cy="4225419"/>
          </a:xfrm>
        </p:spPr>
      </p:pic>
    </p:spTree>
    <p:extLst>
      <p:ext uri="{BB962C8B-B14F-4D97-AF65-F5344CB8AC3E}">
        <p14:creationId xmlns:p14="http://schemas.microsoft.com/office/powerpoint/2010/main" val="26240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6" name="Graphic 15" descr="Checkmark">
            <a:extLst>
              <a:ext uri="{FF2B5EF4-FFF2-40B4-BE49-F238E27FC236}">
                <a16:creationId xmlns:a16="http://schemas.microsoft.com/office/drawing/2014/main" id="{73C0C42D-506A-422A-AB31-A78405DDC5A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77017" y="1781000"/>
            <a:ext cx="628835" cy="628835"/>
          </a:xfrm>
          <a:prstGeom prst="rect">
            <a:avLst/>
          </a:prstGeom>
        </p:spPr>
      </p:pic>
      <p:pic>
        <p:nvPicPr>
          <p:cNvPr id="17" name="Graphic 16" descr="Checkmark">
            <a:extLst>
              <a:ext uri="{FF2B5EF4-FFF2-40B4-BE49-F238E27FC236}">
                <a16:creationId xmlns:a16="http://schemas.microsoft.com/office/drawing/2014/main" id="{E632881B-E825-43A5-B144-4D5212C2BE7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2464969"/>
            <a:ext cx="628835" cy="628835"/>
          </a:xfrm>
          <a:prstGeom prst="rect">
            <a:avLst/>
          </a:prstGeom>
        </p:spPr>
      </p:pic>
      <p:pic>
        <p:nvPicPr>
          <p:cNvPr id="18" name="Graphic 17" descr="Checkmark">
            <a:extLst>
              <a:ext uri="{FF2B5EF4-FFF2-40B4-BE49-F238E27FC236}">
                <a16:creationId xmlns:a16="http://schemas.microsoft.com/office/drawing/2014/main" id="{D3AD90FC-3871-455A-8140-C7F813539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7" y="3133901"/>
            <a:ext cx="628835" cy="628835"/>
          </a:xfrm>
          <a:prstGeom prst="rect">
            <a:avLst/>
          </a:prstGeom>
        </p:spPr>
      </p:pic>
      <p:pic>
        <p:nvPicPr>
          <p:cNvPr id="19" name="Graphic 18" descr="Checkmark">
            <a:extLst>
              <a:ext uri="{FF2B5EF4-FFF2-40B4-BE49-F238E27FC236}">
                <a16:creationId xmlns:a16="http://schemas.microsoft.com/office/drawing/2014/main" id="{3C46B667-06FF-4320-BD36-EA0637DF99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07348" y="3837188"/>
            <a:ext cx="628835" cy="628835"/>
          </a:xfrm>
          <a:prstGeom prst="rect">
            <a:avLst/>
          </a:prstGeom>
        </p:spPr>
      </p:pic>
      <p:pic>
        <p:nvPicPr>
          <p:cNvPr id="20" name="Graphic 19" descr="Checkmark">
            <a:extLst>
              <a:ext uri="{FF2B5EF4-FFF2-40B4-BE49-F238E27FC236}">
                <a16:creationId xmlns:a16="http://schemas.microsoft.com/office/drawing/2014/main" id="{EA2C44A1-76F1-4CCD-A680-C5208DAE3E5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5103" y="4506120"/>
            <a:ext cx="628835" cy="628835"/>
          </a:xfrm>
          <a:prstGeom prst="rect">
            <a:avLst/>
          </a:prstGeom>
        </p:spPr>
      </p:pic>
      <p:pic>
        <p:nvPicPr>
          <p:cNvPr id="21" name="Graphic 20" descr="Checkmark">
            <a:extLst>
              <a:ext uri="{FF2B5EF4-FFF2-40B4-BE49-F238E27FC236}">
                <a16:creationId xmlns:a16="http://schemas.microsoft.com/office/drawing/2014/main" id="{EA38BF14-C63D-46FC-8375-07BC0D3D266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23623" y="5184740"/>
            <a:ext cx="628835" cy="628835"/>
          </a:xfrm>
          <a:prstGeom prst="rect">
            <a:avLst/>
          </a:prstGeom>
        </p:spPr>
      </p:pic>
      <p:sp>
        <p:nvSpPr>
          <p:cNvPr id="23" name="Title 1">
            <a:extLst>
              <a:ext uri="{FF2B5EF4-FFF2-40B4-BE49-F238E27FC236}">
                <a16:creationId xmlns:a16="http://schemas.microsoft.com/office/drawing/2014/main" id="{0B7A236B-5F08-47D7-A5DB-49A03377E8B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258836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59AEE1-67B8-4D20-A70A-8F3D8FF642A8}"/>
              </a:ext>
            </a:extLst>
          </p:cNvPr>
          <p:cNvSpPr txBox="1"/>
          <p:nvPr/>
        </p:nvSpPr>
        <p:spPr>
          <a:xfrm>
            <a:off x="1031140" y="2023214"/>
            <a:ext cx="1827744"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Project brief</a:t>
            </a:r>
          </a:p>
        </p:txBody>
      </p:sp>
      <p:sp>
        <p:nvSpPr>
          <p:cNvPr id="5" name="TextBox 4">
            <a:extLst>
              <a:ext uri="{FF2B5EF4-FFF2-40B4-BE49-F238E27FC236}">
                <a16:creationId xmlns:a16="http://schemas.microsoft.com/office/drawing/2014/main" id="{3A279D94-6707-4F9A-A722-D7677041C00E}"/>
              </a:ext>
            </a:extLst>
          </p:cNvPr>
          <p:cNvSpPr txBox="1"/>
          <p:nvPr/>
        </p:nvSpPr>
        <p:spPr>
          <a:xfrm>
            <a:off x="1031140" y="2672236"/>
            <a:ext cx="138531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Planning</a:t>
            </a:r>
          </a:p>
        </p:txBody>
      </p:sp>
      <p:sp>
        <p:nvSpPr>
          <p:cNvPr id="6" name="TextBox 5">
            <a:extLst>
              <a:ext uri="{FF2B5EF4-FFF2-40B4-BE49-F238E27FC236}">
                <a16:creationId xmlns:a16="http://schemas.microsoft.com/office/drawing/2014/main" id="{85938DB4-CABD-456F-8150-1C89333350A9}"/>
              </a:ext>
            </a:extLst>
          </p:cNvPr>
          <p:cNvSpPr txBox="1"/>
          <p:nvPr/>
        </p:nvSpPr>
        <p:spPr>
          <a:xfrm>
            <a:off x="1031140" y="3321258"/>
            <a:ext cx="299267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Team roles selection</a:t>
            </a:r>
          </a:p>
        </p:txBody>
      </p:sp>
      <p:sp>
        <p:nvSpPr>
          <p:cNvPr id="7" name="TextBox 6">
            <a:extLst>
              <a:ext uri="{FF2B5EF4-FFF2-40B4-BE49-F238E27FC236}">
                <a16:creationId xmlns:a16="http://schemas.microsoft.com/office/drawing/2014/main" id="{BBDEC154-DEB8-4805-BE9F-7B7EBD70351C}"/>
              </a:ext>
            </a:extLst>
          </p:cNvPr>
          <p:cNvSpPr txBox="1"/>
          <p:nvPr/>
        </p:nvSpPr>
        <p:spPr>
          <a:xfrm>
            <a:off x="1031140" y="3970280"/>
            <a:ext cx="2223686"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Apprenticeship</a:t>
            </a:r>
          </a:p>
        </p:txBody>
      </p:sp>
      <p:sp>
        <p:nvSpPr>
          <p:cNvPr id="8" name="TextBox 7">
            <a:extLst>
              <a:ext uri="{FF2B5EF4-FFF2-40B4-BE49-F238E27FC236}">
                <a16:creationId xmlns:a16="http://schemas.microsoft.com/office/drawing/2014/main" id="{67F4FA7D-F744-49AB-9D82-4539365211E0}"/>
              </a:ext>
            </a:extLst>
          </p:cNvPr>
          <p:cNvSpPr txBox="1"/>
          <p:nvPr/>
        </p:nvSpPr>
        <p:spPr>
          <a:xfrm>
            <a:off x="1031140" y="4619302"/>
            <a:ext cx="2000869"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Development</a:t>
            </a:r>
          </a:p>
        </p:txBody>
      </p:sp>
      <p:sp>
        <p:nvSpPr>
          <p:cNvPr id="9" name="TextBox 8">
            <a:extLst>
              <a:ext uri="{FF2B5EF4-FFF2-40B4-BE49-F238E27FC236}">
                <a16:creationId xmlns:a16="http://schemas.microsoft.com/office/drawing/2014/main" id="{6046AF89-DEC2-4E3A-8FD8-4F5884AAEA7F}"/>
              </a:ext>
            </a:extLst>
          </p:cNvPr>
          <p:cNvSpPr txBox="1"/>
          <p:nvPr/>
        </p:nvSpPr>
        <p:spPr>
          <a:xfrm>
            <a:off x="1031140" y="5268326"/>
            <a:ext cx="3060453" cy="461665"/>
          </a:xfrm>
          <a:prstGeom prst="rect">
            <a:avLst/>
          </a:prstGeom>
          <a:noFill/>
        </p:spPr>
        <p:txBody>
          <a:bodyPr wrap="none" rtlCol="0">
            <a:spAutoFit/>
          </a:bodyPr>
          <a:lstStyle/>
          <a:p>
            <a:r>
              <a:rPr lang="en-GB" sz="2400" dirty="0">
                <a:solidFill>
                  <a:schemeClr val="bg1">
                    <a:lumMod val="75000"/>
                  </a:schemeClr>
                </a:solidFill>
                <a:latin typeface="Arial" panose="020B0604020202020204" pitchFamily="34" charset="0"/>
                <a:cs typeface="Arial" panose="020B0604020202020204" pitchFamily="34" charset="0"/>
              </a:rPr>
              <a:t>Presentation to client</a:t>
            </a:r>
          </a:p>
        </p:txBody>
      </p:sp>
      <p:sp>
        <p:nvSpPr>
          <p:cNvPr id="10" name="Rectangle: Rounded Corners 9">
            <a:extLst>
              <a:ext uri="{FF2B5EF4-FFF2-40B4-BE49-F238E27FC236}">
                <a16:creationId xmlns:a16="http://schemas.microsoft.com/office/drawing/2014/main" id="{C298060D-39E6-4DAA-AF09-53A262A84CF5}"/>
              </a:ext>
            </a:extLst>
          </p:cNvPr>
          <p:cNvSpPr/>
          <p:nvPr/>
        </p:nvSpPr>
        <p:spPr>
          <a:xfrm>
            <a:off x="5995386" y="2023214"/>
            <a:ext cx="452761" cy="309836"/>
          </a:xfrm>
          <a:prstGeom prst="round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988E9DEF-3BCD-4A40-BFF6-34B5827983BB}"/>
              </a:ext>
            </a:extLst>
          </p:cNvPr>
          <p:cNvSpPr/>
          <p:nvPr/>
        </p:nvSpPr>
        <p:spPr>
          <a:xfrm>
            <a:off x="5995386" y="3381990"/>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2" name="Rectangle: Rounded Corners 11">
            <a:extLst>
              <a:ext uri="{FF2B5EF4-FFF2-40B4-BE49-F238E27FC236}">
                <a16:creationId xmlns:a16="http://schemas.microsoft.com/office/drawing/2014/main" id="{B3DBE54E-9171-44A8-8647-C18BB26A479D}"/>
              </a:ext>
            </a:extLst>
          </p:cNvPr>
          <p:cNvSpPr/>
          <p:nvPr/>
        </p:nvSpPr>
        <p:spPr>
          <a:xfrm>
            <a:off x="5995386" y="2702602"/>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3" name="Rectangle: Rounded Corners 12">
            <a:extLst>
              <a:ext uri="{FF2B5EF4-FFF2-40B4-BE49-F238E27FC236}">
                <a16:creationId xmlns:a16="http://schemas.microsoft.com/office/drawing/2014/main" id="{4920AEF2-02AF-42EE-B30F-9CAAFAF7719E}"/>
              </a:ext>
            </a:extLst>
          </p:cNvPr>
          <p:cNvSpPr/>
          <p:nvPr/>
        </p:nvSpPr>
        <p:spPr>
          <a:xfrm>
            <a:off x="5995386" y="4061378"/>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4" name="Rectangle: Rounded Corners 13">
            <a:extLst>
              <a:ext uri="{FF2B5EF4-FFF2-40B4-BE49-F238E27FC236}">
                <a16:creationId xmlns:a16="http://schemas.microsoft.com/office/drawing/2014/main" id="{7EBFF73B-2A1E-4790-86CA-8F4CAD667902}"/>
              </a:ext>
            </a:extLst>
          </p:cNvPr>
          <p:cNvSpPr/>
          <p:nvPr/>
        </p:nvSpPr>
        <p:spPr>
          <a:xfrm>
            <a:off x="5995386" y="4740766"/>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5" name="Rectangle: Rounded Corners 14">
            <a:extLst>
              <a:ext uri="{FF2B5EF4-FFF2-40B4-BE49-F238E27FC236}">
                <a16:creationId xmlns:a16="http://schemas.microsoft.com/office/drawing/2014/main" id="{0B287687-24E5-48A7-B9D0-B1175D039921}"/>
              </a:ext>
            </a:extLst>
          </p:cNvPr>
          <p:cNvSpPr/>
          <p:nvPr/>
        </p:nvSpPr>
        <p:spPr>
          <a:xfrm>
            <a:off x="5995386" y="5420155"/>
            <a:ext cx="452761" cy="309836"/>
          </a:xfrm>
          <a:prstGeom prst="roundRect">
            <a:avLst/>
          </a:prstGeom>
          <a:noFill/>
          <a:ln w="22225">
            <a:solidFill>
              <a:schemeClr val="bg2">
                <a:lumMod val="9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bg1">
                  <a:lumMod val="75000"/>
                </a:schemeClr>
              </a:solidFill>
            </a:endParaRPr>
          </a:p>
        </p:txBody>
      </p:sp>
      <p:sp>
        <p:nvSpPr>
          <p:cNvPr id="17" name="Title 1">
            <a:extLst>
              <a:ext uri="{FF2B5EF4-FFF2-40B4-BE49-F238E27FC236}">
                <a16:creationId xmlns:a16="http://schemas.microsoft.com/office/drawing/2014/main" id="{98F65F14-58BA-438B-A8DD-0A62BE637A83}"/>
              </a:ext>
            </a:extLst>
          </p:cNvPr>
          <p:cNvSpPr>
            <a:spLocks noGrp="1"/>
          </p:cNvSpPr>
          <p:nvPr>
            <p:ph type="title"/>
          </p:nvPr>
        </p:nvSpPr>
        <p:spPr>
          <a:xfrm>
            <a:off x="290949" y="1098974"/>
            <a:ext cx="8617511" cy="637309"/>
          </a:xfrm>
        </p:spPr>
        <p:txBody>
          <a:bodyPr>
            <a:noAutofit/>
          </a:bodyPr>
          <a:lstStyle/>
          <a:p>
            <a:pPr algn="ctr"/>
            <a:r>
              <a:rPr lang="en-GB" dirty="0">
                <a:latin typeface="Arial" panose="020B0604020202020204" pitchFamily="34" charset="0"/>
                <a:cs typeface="Arial" panose="020B0604020202020204" pitchFamily="34" charset="0"/>
              </a:rPr>
              <a:t>Project Flow</a:t>
            </a:r>
          </a:p>
        </p:txBody>
      </p:sp>
    </p:spTree>
    <p:extLst>
      <p:ext uri="{BB962C8B-B14F-4D97-AF65-F5344CB8AC3E}">
        <p14:creationId xmlns:p14="http://schemas.microsoft.com/office/powerpoint/2010/main" val="63556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79557-364D-4096-927F-CF05B486E9C0}"/>
              </a:ext>
            </a:extLst>
          </p:cNvPr>
          <p:cNvSpPr>
            <a:spLocks noGrp="1"/>
          </p:cNvSpPr>
          <p:nvPr>
            <p:ph idx="1"/>
          </p:nvPr>
        </p:nvSpPr>
        <p:spPr>
          <a:xfrm>
            <a:off x="628650" y="2367815"/>
            <a:ext cx="7886700" cy="2889985"/>
          </a:xfrm>
        </p:spPr>
        <p:txBody>
          <a:bodyPr>
            <a:normAutofit/>
          </a:bodyPr>
          <a:lstStyle/>
          <a:p>
            <a:pPr marL="0" indent="0" algn="ctr">
              <a:buNone/>
            </a:pPr>
            <a:r>
              <a:rPr lang="en-GB" sz="6000" dirty="0"/>
              <a:t>Briefing video</a:t>
            </a:r>
          </a:p>
        </p:txBody>
      </p:sp>
    </p:spTree>
    <p:extLst>
      <p:ext uri="{BB962C8B-B14F-4D97-AF65-F5344CB8AC3E}">
        <p14:creationId xmlns:p14="http://schemas.microsoft.com/office/powerpoint/2010/main" val="175800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The brief</a:t>
            </a:r>
          </a:p>
        </p:txBody>
      </p:sp>
      <p:sp>
        <p:nvSpPr>
          <p:cNvPr id="24579" name="Content Placeholder 2">
            <a:extLst>
              <a:ext uri="{FF2B5EF4-FFF2-40B4-BE49-F238E27FC236}">
                <a16:creationId xmlns:a16="http://schemas.microsoft.com/office/drawing/2014/main" id="{54F449D1-D858-4B7A-AC90-B9386A197BDB}"/>
              </a:ext>
            </a:extLst>
          </p:cNvPr>
          <p:cNvSpPr>
            <a:spLocks noGrp="1"/>
          </p:cNvSpPr>
          <p:nvPr>
            <p:ph idx="1"/>
          </p:nvPr>
        </p:nvSpPr>
        <p:spPr>
          <a:xfrm>
            <a:off x="628650" y="2310581"/>
            <a:ext cx="8231952" cy="3604443"/>
          </a:xfrm>
        </p:spPr>
        <p:txBody>
          <a:bodyPr rtlCol="0">
            <a:normAutofit/>
          </a:bodyPr>
          <a:lstStyle/>
          <a:p>
            <a:pPr>
              <a:spcBef>
                <a:spcPts val="1200"/>
              </a:spcBef>
              <a:spcAft>
                <a:spcPts val="1200"/>
              </a:spcAft>
            </a:pPr>
            <a:r>
              <a:rPr lang="en-GB" sz="2200" b="1" dirty="0">
                <a:latin typeface="Arial" panose="020B0604020202020204" pitchFamily="34" charset="0"/>
                <a:cs typeface="Arial" panose="020B0604020202020204" pitchFamily="34" charset="0"/>
              </a:rPr>
              <a:t>Design and engineer </a:t>
            </a:r>
            <a:r>
              <a:rPr lang="en-GB" sz="2200" b="1" u="sng" dirty="0">
                <a:latin typeface="Arial" panose="020B0604020202020204" pitchFamily="34" charset="0"/>
                <a:cs typeface="Arial" panose="020B0604020202020204" pitchFamily="34" charset="0"/>
              </a:rPr>
              <a:t>ONE</a:t>
            </a:r>
            <a:r>
              <a:rPr lang="en-GB" sz="2200" b="1" dirty="0">
                <a:latin typeface="Arial" panose="020B0604020202020204" pitchFamily="34" charset="0"/>
                <a:cs typeface="Arial" panose="020B0604020202020204" pitchFamily="34" charset="0"/>
              </a:rPr>
              <a:t> </a:t>
            </a:r>
            <a:r>
              <a:rPr lang="en-GB" sz="2200" dirty="0">
                <a:latin typeface="Arial" panose="020B0604020202020204" pitchFamily="34" charset="0"/>
                <a:cs typeface="Arial" panose="020B0604020202020204" pitchFamily="34" charset="0"/>
              </a:rPr>
              <a:t>prototype which could be used in a children’s hospital to make a stay more comfortable and relaxing for our young patients and their families, carers and friends. Your prototype </a:t>
            </a:r>
            <a:r>
              <a:rPr lang="en-GB" sz="2200" b="1" dirty="0">
                <a:latin typeface="Arial" panose="020B0604020202020204" pitchFamily="34" charset="0"/>
                <a:cs typeface="Arial" panose="020B0604020202020204" pitchFamily="34" charset="0"/>
              </a:rPr>
              <a:t>MUST</a:t>
            </a:r>
            <a:r>
              <a:rPr lang="en-GB" sz="2200" dirty="0">
                <a:latin typeface="Arial" panose="020B0604020202020204" pitchFamily="34" charset="0"/>
                <a:cs typeface="Arial" panose="020B0604020202020204" pitchFamily="34" charset="0"/>
              </a:rPr>
              <a:t> Include at least one electronic component.</a:t>
            </a:r>
          </a:p>
          <a:p>
            <a:pPr lvl="0">
              <a:spcBef>
                <a:spcPts val="1200"/>
              </a:spcBef>
              <a:spcAft>
                <a:spcPts val="1200"/>
              </a:spcAft>
            </a:pPr>
            <a:r>
              <a:rPr lang="en-GB" sz="2200" b="1" dirty="0">
                <a:latin typeface="Arial" panose="020B0604020202020204" pitchFamily="34" charset="0"/>
                <a:cs typeface="Arial" panose="020B0604020202020204" pitchFamily="34" charset="0"/>
              </a:rPr>
              <a:t>Complete</a:t>
            </a:r>
            <a:r>
              <a:rPr lang="en-GB" sz="2200" dirty="0">
                <a:latin typeface="Arial" panose="020B0604020202020204" pitchFamily="34" charset="0"/>
                <a:cs typeface="Arial" panose="020B0604020202020204" pitchFamily="34" charset="0"/>
              </a:rPr>
              <a:t> the planning and events log</a:t>
            </a:r>
          </a:p>
          <a:p>
            <a:pPr lvl="0">
              <a:spcBef>
                <a:spcPts val="1200"/>
              </a:spcBef>
              <a:spcAft>
                <a:spcPts val="1200"/>
              </a:spcAft>
            </a:pPr>
            <a:r>
              <a:rPr lang="en-GB" sz="2200" b="1" dirty="0">
                <a:latin typeface="Arial" panose="020B0604020202020204" pitchFamily="34" charset="0"/>
                <a:cs typeface="Arial" panose="020B0604020202020204" pitchFamily="34" charset="0"/>
              </a:rPr>
              <a:t>Present </a:t>
            </a:r>
            <a:r>
              <a:rPr lang="en-GB" sz="2200" dirty="0">
                <a:latin typeface="Arial" panose="020B0604020202020204" pitchFamily="34" charset="0"/>
                <a:cs typeface="Arial" panose="020B0604020202020204" pitchFamily="34" charset="0"/>
              </a:rPr>
              <a:t>your prototype to the IHEEM judge.</a:t>
            </a:r>
          </a:p>
        </p:txBody>
      </p:sp>
    </p:spTree>
    <p:extLst>
      <p:ext uri="{BB962C8B-B14F-4D97-AF65-F5344CB8AC3E}">
        <p14:creationId xmlns:p14="http://schemas.microsoft.com/office/powerpoint/2010/main" val="730215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23A0945-E00E-44AB-A4B1-0EDB13FD4C2F}"/>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Considerations</a:t>
            </a:r>
          </a:p>
        </p:txBody>
      </p:sp>
      <p:sp>
        <p:nvSpPr>
          <p:cNvPr id="24579" name="Content Placeholder 2">
            <a:extLst>
              <a:ext uri="{FF2B5EF4-FFF2-40B4-BE49-F238E27FC236}">
                <a16:creationId xmlns:a16="http://schemas.microsoft.com/office/drawing/2014/main" id="{54F449D1-D858-4B7A-AC90-B9386A197BDB}"/>
              </a:ext>
            </a:extLst>
          </p:cNvPr>
          <p:cNvSpPr>
            <a:spLocks noGrp="1"/>
          </p:cNvSpPr>
          <p:nvPr>
            <p:ph idx="1"/>
          </p:nvPr>
        </p:nvSpPr>
        <p:spPr>
          <a:xfrm>
            <a:off x="628650" y="2728220"/>
            <a:ext cx="4661941" cy="2968536"/>
          </a:xfrm>
        </p:spPr>
        <p:txBody>
          <a:bodyPr rtlCol="0">
            <a:normAutofit/>
          </a:bodyPr>
          <a:lstStyle/>
          <a:p>
            <a:pPr marL="539750" lvl="0" indent="-539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Sustainability</a:t>
            </a:r>
          </a:p>
          <a:p>
            <a:pPr marL="539750" indent="-539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Energy</a:t>
            </a:r>
          </a:p>
          <a:p>
            <a:pPr marL="539750" lvl="0" indent="-53975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Waste management</a:t>
            </a:r>
          </a:p>
        </p:txBody>
      </p:sp>
      <p:pic>
        <p:nvPicPr>
          <p:cNvPr id="14" name="Picture 13" descr="A picture containing person, table, indoor, food&#10;&#10;Description automatically generated">
            <a:extLst>
              <a:ext uri="{FF2B5EF4-FFF2-40B4-BE49-F238E27FC236}">
                <a16:creationId xmlns:a16="http://schemas.microsoft.com/office/drawing/2014/main" id="{C0654E6F-92DB-477D-AB19-1966A119692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788311" y="2251139"/>
            <a:ext cx="4096886" cy="2734262"/>
          </a:xfrm>
          <a:prstGeom prst="rect">
            <a:avLst/>
          </a:prstGeom>
        </p:spPr>
      </p:pic>
    </p:spTree>
    <p:extLst>
      <p:ext uri="{BB962C8B-B14F-4D97-AF65-F5344CB8AC3E}">
        <p14:creationId xmlns:p14="http://schemas.microsoft.com/office/powerpoint/2010/main" val="39804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09A61ED-CB7F-4834-ABF9-6B2C26FE31F0}"/>
              </a:ext>
            </a:extLst>
          </p:cNvPr>
          <p:cNvSpPr>
            <a:spLocks noGrp="1"/>
          </p:cNvSpPr>
          <p:nvPr>
            <p:ph type="title"/>
          </p:nvPr>
        </p:nvSpPr>
        <p:spPr>
          <a:xfrm>
            <a:off x="119922" y="1162050"/>
            <a:ext cx="5373524" cy="971550"/>
          </a:xfrm>
        </p:spPr>
        <p:txBody>
          <a:bodyPr anchor="t"/>
          <a:lstStyle/>
          <a:p>
            <a:pPr algn="ctr" eaLnBrk="1" hangingPunct="1"/>
            <a:r>
              <a:rPr lang="en-GB" altLang="en-US" dirty="0">
                <a:latin typeface="Arial" panose="020B0604020202020204" pitchFamily="34" charset="0"/>
                <a:cs typeface="Arial" panose="020B0604020202020204" pitchFamily="34" charset="0"/>
              </a:rPr>
              <a:t>Assessment criteria</a:t>
            </a:r>
          </a:p>
        </p:txBody>
      </p:sp>
      <p:sp>
        <p:nvSpPr>
          <p:cNvPr id="17411" name="Content Placeholder 2">
            <a:extLst>
              <a:ext uri="{FF2B5EF4-FFF2-40B4-BE49-F238E27FC236}">
                <a16:creationId xmlns:a16="http://schemas.microsoft.com/office/drawing/2014/main" id="{4CAD4E61-468A-4277-919D-799B7CA3A2CA}"/>
              </a:ext>
            </a:extLst>
          </p:cNvPr>
          <p:cNvSpPr>
            <a:spLocks noGrp="1"/>
          </p:cNvSpPr>
          <p:nvPr>
            <p:ph idx="1"/>
          </p:nvPr>
        </p:nvSpPr>
        <p:spPr>
          <a:xfrm>
            <a:off x="628651" y="2484438"/>
            <a:ext cx="8066088" cy="3024187"/>
          </a:xfrm>
        </p:spPr>
        <p:txBody>
          <a:bodyPr rtlCol="0">
            <a:normAutofit/>
          </a:bodyPr>
          <a:lstStyle/>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Planning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Development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Budget</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Product engineering</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Presentation</a:t>
            </a:r>
          </a:p>
          <a:p>
            <a:pPr marL="0" indent="452438" eaLnBrk="1" fontAlgn="auto" hangingPunct="1">
              <a:spcAft>
                <a:spcPts val="0"/>
              </a:spcAft>
              <a:defRPr/>
            </a:pPr>
            <a:r>
              <a:rPr lang="en-GB" altLang="en-US" sz="2400" dirty="0">
                <a:latin typeface="Arial" panose="020B0604020202020204" pitchFamily="34" charset="0"/>
                <a:cs typeface="Arial" panose="020B0604020202020204" pitchFamily="34" charset="0"/>
              </a:rPr>
              <a:t>Teamwork</a:t>
            </a:r>
          </a:p>
        </p:txBody>
      </p:sp>
      <p:pic>
        <p:nvPicPr>
          <p:cNvPr id="3" name="Picture 2" descr="A picture containing person&#10;&#10;Description automatically generated">
            <a:extLst>
              <a:ext uri="{FF2B5EF4-FFF2-40B4-BE49-F238E27FC236}">
                <a16:creationId xmlns:a16="http://schemas.microsoft.com/office/drawing/2014/main" id="{B314BD0D-D4E2-4A3A-9689-FEAEE9EFC60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72076" y="2359743"/>
            <a:ext cx="4022663" cy="2681983"/>
          </a:xfrm>
          <a:prstGeom prst="rect">
            <a:avLst/>
          </a:prstGeom>
        </p:spPr>
      </p:pic>
    </p:spTree>
    <p:extLst>
      <p:ext uri="{BB962C8B-B14F-4D97-AF65-F5344CB8AC3E}">
        <p14:creationId xmlns:p14="http://schemas.microsoft.com/office/powerpoint/2010/main" val="37222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1D6A9070-1EE7-4426-B34F-73E0282B0CD7}"/>
              </a:ext>
            </a:extLst>
          </p:cNvPr>
          <p:cNvSpPr>
            <a:spLocks noGrp="1"/>
          </p:cNvSpPr>
          <p:nvPr>
            <p:ph type="title"/>
          </p:nvPr>
        </p:nvSpPr>
        <p:spPr>
          <a:xfrm>
            <a:off x="628650" y="1162050"/>
            <a:ext cx="7886700" cy="971550"/>
          </a:xfrm>
        </p:spPr>
        <p:txBody>
          <a:bodyPr anchor="t"/>
          <a:lstStyle/>
          <a:p>
            <a:pPr algn="ctr" eaLnBrk="1" hangingPunct="1"/>
            <a:r>
              <a:rPr lang="en-GB" altLang="en-US" dirty="0">
                <a:latin typeface="Arial" panose="020B0604020202020204" pitchFamily="34" charset="0"/>
                <a:cs typeface="Arial" panose="020B0604020202020204" pitchFamily="34" charset="0"/>
              </a:rPr>
              <a:t>Project tools</a:t>
            </a:r>
          </a:p>
        </p:txBody>
      </p:sp>
      <p:sp>
        <p:nvSpPr>
          <p:cNvPr id="5" name="TextBox 4">
            <a:extLst>
              <a:ext uri="{FF2B5EF4-FFF2-40B4-BE49-F238E27FC236}">
                <a16:creationId xmlns:a16="http://schemas.microsoft.com/office/drawing/2014/main" id="{D4ADB645-7C8B-40C3-9137-0AC76837DB67}"/>
              </a:ext>
            </a:extLst>
          </p:cNvPr>
          <p:cNvSpPr txBox="1"/>
          <p:nvPr/>
        </p:nvSpPr>
        <p:spPr>
          <a:xfrm>
            <a:off x="338042" y="2023673"/>
            <a:ext cx="4489597" cy="3416320"/>
          </a:xfrm>
          <a:prstGeom prst="rect">
            <a:avLst/>
          </a:prstGeom>
          <a:noFill/>
        </p:spPr>
        <p:txBody>
          <a:bodyPr wrap="square" rtlCol="0">
            <a:spAutoFit/>
          </a:bodyPr>
          <a:lstStyle/>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shop</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Cutting station</a:t>
            </a:r>
          </a:p>
          <a:p>
            <a:pPr marL="809625" indent="-539750">
              <a:buFont typeface="Wingdings" panose="05000000000000000000" pitchFamily="2" charset="2"/>
              <a:buChar char="Ø"/>
            </a:pPr>
            <a:r>
              <a:rPr lang="en-GB" sz="2400" dirty="0">
                <a:latin typeface="Arial" panose="020B0604020202020204" pitchFamily="34" charset="0"/>
                <a:cs typeface="Arial" panose="020B0604020202020204" pitchFamily="34" charset="0"/>
              </a:rPr>
              <a:t>Hire centre trade card</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‘How to’ sheets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IHEEM Student Booklet </a:t>
            </a:r>
          </a:p>
          <a:p>
            <a:pPr marL="265113" indent="-265113">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5113" indent="-265113">
              <a:buFont typeface="Arial" panose="020B0604020202020204" pitchFamily="34" charset="0"/>
              <a:buChar char="•"/>
            </a:pPr>
            <a:r>
              <a:rPr lang="en-GB" sz="2400" dirty="0">
                <a:latin typeface="Arial" panose="020B0604020202020204" pitchFamily="34" charset="0"/>
                <a:cs typeface="Arial" panose="020B0604020202020204" pitchFamily="34" charset="0"/>
              </a:rPr>
              <a:t>Engineering consultant</a:t>
            </a:r>
          </a:p>
        </p:txBody>
      </p:sp>
      <p:pic>
        <p:nvPicPr>
          <p:cNvPr id="4" name="Picture 3">
            <a:extLst>
              <a:ext uri="{FF2B5EF4-FFF2-40B4-BE49-F238E27FC236}">
                <a16:creationId xmlns:a16="http://schemas.microsoft.com/office/drawing/2014/main" id="{2356333D-D28E-4EA7-9285-282C19A7B5E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688758" y="2242097"/>
            <a:ext cx="4288094" cy="2858729"/>
          </a:xfrm>
          <a:prstGeom prst="rect">
            <a:avLst/>
          </a:prstGeom>
        </p:spPr>
      </p:pic>
    </p:spTree>
    <p:extLst>
      <p:ext uri="{BB962C8B-B14F-4D97-AF65-F5344CB8AC3E}">
        <p14:creationId xmlns:p14="http://schemas.microsoft.com/office/powerpoint/2010/main" val="36474408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3618</TotalTime>
  <Words>4362</Words>
  <Application>Microsoft Office PowerPoint</Application>
  <PresentationFormat>On-screen Show (4:3)</PresentationFormat>
  <Paragraphs>512</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Comic Sans MS</vt:lpstr>
      <vt:lpstr>Copperplate Gothic Light</vt:lpstr>
      <vt:lpstr>Lucida Console</vt:lpstr>
      <vt:lpstr>Times New Roman</vt:lpstr>
      <vt:lpstr>Wingdings</vt:lpstr>
      <vt:lpstr>Office Theme</vt:lpstr>
      <vt:lpstr>The IET Faraday Challenge Day</vt:lpstr>
      <vt:lpstr>Project Flow</vt:lpstr>
      <vt:lpstr>What is engineering?</vt:lpstr>
      <vt:lpstr>Project Flow</vt:lpstr>
      <vt:lpstr>PowerPoint Presentation</vt:lpstr>
      <vt:lpstr>The brief</vt:lpstr>
      <vt:lpstr>Considerations</vt:lpstr>
      <vt:lpstr>Assessment criteria</vt:lpstr>
      <vt:lpstr>Project tools</vt:lpstr>
      <vt:lpstr>Project Flow</vt:lpstr>
      <vt:lpstr>Project Flow</vt:lpstr>
      <vt:lpstr>PowerPoint Presentation</vt:lpstr>
      <vt:lpstr>Planning</vt:lpstr>
      <vt:lpstr>Project Flow</vt:lpstr>
      <vt:lpstr>Project Flow</vt:lpstr>
      <vt:lpstr>Team Roles</vt:lpstr>
      <vt:lpstr>Project Flow</vt:lpstr>
      <vt:lpstr>Project Flow</vt:lpstr>
      <vt:lpstr>Engineering Apprenticeship</vt:lpstr>
      <vt:lpstr>Project Flow</vt:lpstr>
      <vt:lpstr>Project Flow</vt:lpstr>
      <vt:lpstr>Health and safety briefing</vt:lpstr>
      <vt:lpstr>Development</vt:lpstr>
      <vt:lpstr>PowerPoint Presentation</vt:lpstr>
      <vt:lpstr>Event Log Entry 1</vt:lpstr>
      <vt:lpstr>PowerPoint Presentation</vt:lpstr>
      <vt:lpstr>Event Log Entry 3</vt:lpstr>
      <vt:lpstr>PowerPoint Presentation</vt:lpstr>
      <vt:lpstr>Engineering Priorities </vt:lpstr>
      <vt:lpstr>Lunch</vt:lpstr>
      <vt:lpstr>Final preparations</vt:lpstr>
      <vt:lpstr>Preparing to present</vt:lpstr>
      <vt:lpstr>Project Flow</vt:lpstr>
      <vt:lpstr>Project Flow</vt:lpstr>
      <vt:lpstr>PowerPoint Presentation</vt:lpstr>
      <vt:lpstr>Project Flow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Natalie Moat</cp:lastModifiedBy>
  <cp:revision>44</cp:revision>
  <cp:lastPrinted>2021-05-18T09:54:32Z</cp:lastPrinted>
  <dcterms:created xsi:type="dcterms:W3CDTF">2017-06-28T15:11:57Z</dcterms:created>
  <dcterms:modified xsi:type="dcterms:W3CDTF">2022-07-28T10:27:01Z</dcterms:modified>
</cp:coreProperties>
</file>