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61" r:id="rId5"/>
    <p:sldId id="257" r:id="rId6"/>
    <p:sldId id="262" r:id="rId7"/>
    <p:sldId id="278" r:id="rId8"/>
    <p:sldId id="283" r:id="rId9"/>
    <p:sldId id="265" r:id="rId10"/>
    <p:sldId id="284" r:id="rId11"/>
    <p:sldId id="28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ECFFF-CAF5-408D-93ED-FA4C5B96E39C}" v="1" dt="2022-03-31T20:36:45.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73"/>
    <p:restoredTop sz="83665" autoAdjust="0"/>
  </p:normalViewPr>
  <p:slideViewPr>
    <p:cSldViewPr snapToGrid="0" snapToObjects="1">
      <p:cViewPr varScale="1">
        <p:scale>
          <a:sx n="78" d="100"/>
          <a:sy n="78" d="100"/>
        </p:scale>
        <p:origin x="71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8E5D5-6BAE-6148-9FFD-55B18E4AD7CF}" type="datetimeFigureOut">
              <a:rPr lang="en-US" smtClean="0"/>
              <a:t>8/4/2022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23EA8-51D2-C94B-90A8-077C8A3A8584}" type="slidenum">
              <a:rPr lang="en-US" smtClean="0"/>
              <a:t>‹#›</a:t>
            </a:fld>
            <a:endParaRPr lang="en-US"/>
          </a:p>
        </p:txBody>
      </p:sp>
    </p:spTree>
    <p:extLst>
      <p:ext uri="{BB962C8B-B14F-4D97-AF65-F5344CB8AC3E}">
        <p14:creationId xmlns:p14="http://schemas.microsoft.com/office/powerpoint/2010/main" val="1640673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clock works on the principle that the cap floats on the water. As the water level drops the cap pulls the bell off the stick, making a sound.</a:t>
            </a:r>
          </a:p>
        </p:txBody>
      </p:sp>
      <p:sp>
        <p:nvSpPr>
          <p:cNvPr id="4" name="Slide Number Placeholder 3"/>
          <p:cNvSpPr>
            <a:spLocks noGrp="1"/>
          </p:cNvSpPr>
          <p:nvPr>
            <p:ph type="sldNum" sz="quarter" idx="5"/>
          </p:nvPr>
        </p:nvSpPr>
        <p:spPr/>
        <p:txBody>
          <a:bodyPr/>
          <a:lstStyle/>
          <a:p>
            <a:fld id="{9C923EA8-51D2-C94B-90A8-077C8A3A8584}" type="slidenum">
              <a:rPr lang="en-US" smtClean="0"/>
              <a:t>1</a:t>
            </a:fld>
            <a:endParaRPr lang="en-US"/>
          </a:p>
        </p:txBody>
      </p:sp>
    </p:spTree>
    <p:extLst>
      <p:ext uri="{BB962C8B-B14F-4D97-AF65-F5344CB8AC3E}">
        <p14:creationId xmlns:p14="http://schemas.microsoft.com/office/powerpoint/2010/main" val="341440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clock works on the principle that the cap floats on the water. As the water level drops the cap pulls the bell off the stick, making a sound.</a:t>
            </a:r>
          </a:p>
          <a:p>
            <a:endParaRPr lang="en-GB" dirty="0"/>
          </a:p>
        </p:txBody>
      </p:sp>
      <p:sp>
        <p:nvSpPr>
          <p:cNvPr id="4" name="Slide Number Placeholder 3"/>
          <p:cNvSpPr>
            <a:spLocks noGrp="1"/>
          </p:cNvSpPr>
          <p:nvPr>
            <p:ph type="sldNum" sz="quarter" idx="5"/>
          </p:nvPr>
        </p:nvSpPr>
        <p:spPr/>
        <p:txBody>
          <a:bodyPr/>
          <a:lstStyle/>
          <a:p>
            <a:fld id="{9C923EA8-51D2-C94B-90A8-077C8A3A8584}" type="slidenum">
              <a:rPr lang="en-US" smtClean="0"/>
              <a:t>7</a:t>
            </a:fld>
            <a:endParaRPr lang="en-US"/>
          </a:p>
        </p:txBody>
      </p:sp>
    </p:spTree>
    <p:extLst>
      <p:ext uri="{BB962C8B-B14F-4D97-AF65-F5344CB8AC3E}">
        <p14:creationId xmlns:p14="http://schemas.microsoft.com/office/powerpoint/2010/main" val="70017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8.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56EC9-F8AE-453A-98C2-5E74B8193F2C}"/>
              </a:ext>
            </a:extLst>
          </p:cNvPr>
          <p:cNvSpPr txBox="1"/>
          <p:nvPr/>
        </p:nvSpPr>
        <p:spPr>
          <a:xfrm>
            <a:off x="247668" y="1181435"/>
            <a:ext cx="8522706" cy="707886"/>
          </a:xfrm>
          <a:prstGeom prst="rect">
            <a:avLst/>
          </a:prstGeom>
          <a:noFill/>
        </p:spPr>
        <p:txBody>
          <a:bodyPr wrap="square" rtlCol="0">
            <a:spAutoFit/>
          </a:bodyPr>
          <a:lstStyle/>
          <a:p>
            <a:pPr algn="ctr"/>
            <a:r>
              <a:rPr lang="en-GB" sz="4000" b="1" dirty="0">
                <a:solidFill>
                  <a:srgbClr val="0093D3"/>
                </a:solidFill>
                <a:latin typeface="Arial"/>
                <a:cs typeface="Arial"/>
              </a:rPr>
              <a:t>Measure time with a water clock</a:t>
            </a:r>
          </a:p>
        </p:txBody>
      </p:sp>
      <p:sp>
        <p:nvSpPr>
          <p:cNvPr id="4" name="TextBox 3">
            <a:extLst>
              <a:ext uri="{FF2B5EF4-FFF2-40B4-BE49-F238E27FC236}">
                <a16:creationId xmlns:a16="http://schemas.microsoft.com/office/drawing/2014/main" id="{D7D83397-CCC0-4BFA-B43F-C32B14DC99B0}"/>
              </a:ext>
            </a:extLst>
          </p:cNvPr>
          <p:cNvSpPr txBox="1"/>
          <p:nvPr/>
        </p:nvSpPr>
        <p:spPr>
          <a:xfrm>
            <a:off x="247668" y="5445732"/>
            <a:ext cx="8648663"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How to make a water clock that measures time</a:t>
            </a:r>
          </a:p>
        </p:txBody>
      </p:sp>
      <p:pic>
        <p:nvPicPr>
          <p:cNvPr id="5" name="Picture 4">
            <a:extLst>
              <a:ext uri="{FF2B5EF4-FFF2-40B4-BE49-F238E27FC236}">
                <a16:creationId xmlns:a16="http://schemas.microsoft.com/office/drawing/2014/main" id="{04C06EA6-621C-034C-968F-979A4C318D37}"/>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3224279" y="1872036"/>
            <a:ext cx="2905654" cy="3581707"/>
          </a:xfrm>
          <a:prstGeom prst="rect">
            <a:avLst/>
          </a:prstGeom>
        </p:spPr>
      </p:pic>
    </p:spTree>
    <p:extLst>
      <p:ext uri="{BB962C8B-B14F-4D97-AF65-F5344CB8AC3E}">
        <p14:creationId xmlns:p14="http://schemas.microsoft.com/office/powerpoint/2010/main" val="356114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76A60-2BD2-465A-8974-F4ADEDAF8DEF}"/>
              </a:ext>
            </a:extLst>
          </p:cNvPr>
          <p:cNvSpPr txBox="1"/>
          <p:nvPr/>
        </p:nvSpPr>
        <p:spPr>
          <a:xfrm>
            <a:off x="639366" y="1179335"/>
            <a:ext cx="7865267" cy="4401205"/>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ea typeface="Times New Roman" panose="02020603050405020304" pitchFamily="18" charset="0"/>
              </a:rPr>
              <a:t> </a:t>
            </a:r>
          </a:p>
          <a:p>
            <a:pPr marL="342900" lvl="0" indent="-342900">
              <a:buFont typeface="Symbol" panose="05050102010706020507" pitchFamily="18" charset="2"/>
              <a:buChar char=""/>
            </a:pPr>
            <a:r>
              <a:rPr lang="en-GB" sz="2000" dirty="0">
                <a:effectLst/>
                <a:ea typeface="Times New Roman" panose="02020603050405020304" pitchFamily="18" charset="0"/>
              </a:rPr>
              <a:t>ensuring that any equipment used for this activity is in good working condition</a:t>
            </a:r>
          </a:p>
          <a:p>
            <a:pPr marL="342900" lvl="0" indent="-342900">
              <a:buFont typeface="Symbol" panose="05050102010706020507" pitchFamily="18" charset="2"/>
              <a:buChar char=""/>
            </a:pPr>
            <a:r>
              <a:rPr lang="en-GB" sz="2000" dirty="0">
                <a:effectLst/>
                <a:ea typeface="Times New Roman" panose="02020603050405020304" pitchFamily="18" charset="0"/>
              </a:rPr>
              <a:t>behaving sensibly and following any safety instructions so as not to hurt or injure yourself or others </a:t>
            </a:r>
          </a:p>
          <a:p>
            <a:pPr fontAlgn="base"/>
            <a:r>
              <a:rPr lang="en-US" sz="2000" dirty="0">
                <a:effectLst/>
                <a:ea typeface="Times New Roman" panose="02020603050405020304" pitchFamily="18" charset="0"/>
              </a:rPr>
              <a:t> </a:t>
            </a:r>
            <a:endParaRPr lang="en-GB" sz="2000" dirty="0">
              <a:effectLst/>
              <a:ea typeface="Times New Roman" panose="02020603050405020304" pitchFamily="18" charset="0"/>
            </a:endParaRPr>
          </a:p>
          <a:p>
            <a:pPr fontAlgn="base"/>
            <a:r>
              <a:rPr lang="en-GB" sz="2000" dirty="0">
                <a:effectLst/>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a:t>
            </a:r>
            <a:r>
              <a:rPr lang="en-GB" sz="2000" dirty="0">
                <a:effectLst/>
                <a:latin typeface="Arial" panose="020B0604020202020204" pitchFamily="34" charset="0"/>
                <a:ea typeface="Times New Roman" panose="02020603050405020304" pitchFamily="18" charset="0"/>
              </a:rPr>
              <a:t>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350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F2D093-9A65-4FAD-9B3A-60C48B79F783}"/>
              </a:ext>
            </a:extLst>
          </p:cNvPr>
          <p:cNvSpPr/>
          <p:nvPr/>
        </p:nvSpPr>
        <p:spPr>
          <a:xfrm>
            <a:off x="182928" y="1640988"/>
            <a:ext cx="8015984" cy="4154984"/>
          </a:xfrm>
          <a:prstGeom prst="rect">
            <a:avLst/>
          </a:prstGeom>
        </p:spPr>
        <p:txBody>
          <a:bodyPr wrap="square">
            <a:spAutoFit/>
          </a:bodyPr>
          <a:lstStyle/>
          <a:p>
            <a:pPr marL="342900" indent="-342900">
              <a:buFont typeface="Arial" panose="020B0604020202020204" pitchFamily="34" charset="0"/>
              <a:buChar char="•"/>
            </a:pPr>
            <a:r>
              <a:rPr lang="en-US" sz="2400" dirty="0"/>
              <a:t>Disposable card / paper cup</a:t>
            </a:r>
          </a:p>
          <a:p>
            <a:pPr marL="342900" indent="-342900">
              <a:buFont typeface="Arial" panose="020B0604020202020204" pitchFamily="34" charset="0"/>
              <a:buChar char="•"/>
            </a:pPr>
            <a:r>
              <a:rPr lang="en-US" sz="2400" dirty="0"/>
              <a:t>Pencil and pen</a:t>
            </a:r>
          </a:p>
          <a:p>
            <a:pPr marL="342900" indent="-342900">
              <a:buFont typeface="Arial" panose="020B0604020202020204" pitchFamily="34" charset="0"/>
              <a:buChar char="•"/>
            </a:pPr>
            <a:r>
              <a:rPr lang="en-US" sz="2400" dirty="0"/>
              <a:t>Scissors </a:t>
            </a:r>
          </a:p>
          <a:p>
            <a:pPr marL="342900" indent="-342900">
              <a:buFont typeface="Arial" panose="020B0604020202020204" pitchFamily="34" charset="0"/>
              <a:buChar char="•"/>
            </a:pPr>
            <a:r>
              <a:rPr lang="en-US" sz="2400" dirty="0"/>
              <a:t>String</a:t>
            </a:r>
          </a:p>
          <a:p>
            <a:pPr marL="342900" indent="-342900">
              <a:buFont typeface="Arial" panose="020B0604020202020204" pitchFamily="34" charset="0"/>
              <a:buChar char="•"/>
            </a:pPr>
            <a:r>
              <a:rPr lang="en-US" sz="2400" dirty="0"/>
              <a:t>Measuring jug</a:t>
            </a:r>
          </a:p>
          <a:p>
            <a:pPr marL="342900" indent="-342900">
              <a:buFont typeface="Arial" panose="020B0604020202020204" pitchFamily="34" charset="0"/>
              <a:buChar char="•"/>
            </a:pPr>
            <a:r>
              <a:rPr lang="en-US" sz="2400" dirty="0"/>
              <a:t>Modelling clay</a:t>
            </a:r>
          </a:p>
          <a:p>
            <a:pPr marL="342900" indent="-342900">
              <a:buFont typeface="Arial" panose="020B0604020202020204" pitchFamily="34" charset="0"/>
              <a:buChar char="•"/>
            </a:pPr>
            <a:r>
              <a:rPr lang="en-US" sz="2400" dirty="0"/>
              <a:t>Water</a:t>
            </a:r>
          </a:p>
          <a:p>
            <a:pPr marL="342900" indent="-342900">
              <a:buFont typeface="Arial" panose="020B0604020202020204" pitchFamily="34" charset="0"/>
              <a:buChar char="•"/>
            </a:pPr>
            <a:r>
              <a:rPr lang="en-US" sz="2400" dirty="0"/>
              <a:t>Three craft (lollipop) sticks</a:t>
            </a:r>
          </a:p>
          <a:p>
            <a:pPr marL="342900" indent="-342900">
              <a:buFont typeface="Arial" panose="020B0604020202020204" pitchFamily="34" charset="0"/>
              <a:buChar char="•"/>
            </a:pPr>
            <a:r>
              <a:rPr lang="en-US" sz="2400" dirty="0"/>
              <a:t>Plastic bottle top</a:t>
            </a:r>
          </a:p>
          <a:p>
            <a:pPr marL="342900" indent="-342900">
              <a:buFont typeface="Arial" panose="020B0604020202020204" pitchFamily="34" charset="0"/>
              <a:buChar char="•"/>
            </a:pPr>
            <a:r>
              <a:rPr lang="en-US" sz="2400" dirty="0"/>
              <a:t>Small bell</a:t>
            </a:r>
          </a:p>
          <a:p>
            <a:endParaRPr lang="en-US" sz="2400" dirty="0"/>
          </a:p>
        </p:txBody>
      </p:sp>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5973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Equipment and Resources</a:t>
            </a:r>
            <a:endParaRPr lang="en-GB" sz="3200" dirty="0"/>
          </a:p>
          <a:p>
            <a:endParaRPr lang="en-GB" dirty="0"/>
          </a:p>
        </p:txBody>
      </p:sp>
      <p:pic>
        <p:nvPicPr>
          <p:cNvPr id="3" name="Picture 2">
            <a:extLst>
              <a:ext uri="{FF2B5EF4-FFF2-40B4-BE49-F238E27FC236}">
                <a16:creationId xmlns:a16="http://schemas.microsoft.com/office/drawing/2014/main" id="{CCD0CB6B-D2EA-1942-9440-3EF2CEBFA274}"/>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16200000">
            <a:off x="4719448" y="1665964"/>
            <a:ext cx="4944782" cy="3708587"/>
          </a:xfrm>
          <a:prstGeom prst="rect">
            <a:avLst/>
          </a:prstGeom>
        </p:spPr>
      </p:pic>
    </p:spTree>
    <p:extLst>
      <p:ext uri="{BB962C8B-B14F-4D97-AF65-F5344CB8AC3E}">
        <p14:creationId xmlns:p14="http://schemas.microsoft.com/office/powerpoint/2010/main" val="273641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689D79B-591F-4819-BFF9-606C7694B706}"/>
              </a:ext>
            </a:extLst>
          </p:cNvPr>
          <p:cNvSpPr txBox="1">
            <a:spLocks/>
          </p:cNvSpPr>
          <p:nvPr/>
        </p:nvSpPr>
        <p:spPr>
          <a:xfrm>
            <a:off x="0" y="1043634"/>
            <a:ext cx="9046131" cy="6444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Making holes</a:t>
            </a:r>
            <a:endParaRPr lang="en-GB" dirty="0"/>
          </a:p>
        </p:txBody>
      </p:sp>
      <p:sp>
        <p:nvSpPr>
          <p:cNvPr id="20" name="TextBox 19">
            <a:extLst>
              <a:ext uri="{FF2B5EF4-FFF2-40B4-BE49-F238E27FC236}">
                <a16:creationId xmlns:a16="http://schemas.microsoft.com/office/drawing/2014/main" id="{BC931959-DDA3-1C4B-8004-2C141BF020F5}"/>
              </a:ext>
            </a:extLst>
          </p:cNvPr>
          <p:cNvSpPr txBox="1"/>
          <p:nvPr/>
        </p:nvSpPr>
        <p:spPr>
          <a:xfrm>
            <a:off x="101536" y="1688124"/>
            <a:ext cx="4716616"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Use a sharp pencil to make </a:t>
            </a:r>
            <a:r>
              <a:rPr lang="en-US" sz="2400" b="1" dirty="0"/>
              <a:t>small</a:t>
            </a:r>
            <a:r>
              <a:rPr lang="en-US" sz="2400" dirty="0"/>
              <a:t> holes in the bottom of the paper cup and the plastic cap</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Put the modelling clay on the outside and press the pencil through the cup into the clay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Using the same method, make a </a:t>
            </a:r>
            <a:r>
              <a:rPr lang="en-US" sz="2400" b="1" dirty="0"/>
              <a:t>small</a:t>
            </a:r>
            <a:r>
              <a:rPr lang="en-US" sz="2400" dirty="0"/>
              <a:t> hole in the middle of the plastic cap</a:t>
            </a:r>
          </a:p>
        </p:txBody>
      </p:sp>
      <p:pic>
        <p:nvPicPr>
          <p:cNvPr id="5" name="Picture 4">
            <a:extLst>
              <a:ext uri="{FF2B5EF4-FFF2-40B4-BE49-F238E27FC236}">
                <a16:creationId xmlns:a16="http://schemas.microsoft.com/office/drawing/2014/main" id="{DB8B78BB-CA13-6440-83A9-A7E4F943FA10}"/>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4928779" y="1186019"/>
            <a:ext cx="2695342" cy="2916595"/>
          </a:xfrm>
          <a:prstGeom prst="rect">
            <a:avLst/>
          </a:prstGeom>
        </p:spPr>
      </p:pic>
      <p:pic>
        <p:nvPicPr>
          <p:cNvPr id="19" name="Picture 18">
            <a:extLst>
              <a:ext uri="{FF2B5EF4-FFF2-40B4-BE49-F238E27FC236}">
                <a16:creationId xmlns:a16="http://schemas.microsoft.com/office/drawing/2014/main" id="{3B55029B-8F46-404C-AE66-CAB10F2D6B78}"/>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337201" y="3514000"/>
            <a:ext cx="2279674" cy="2452278"/>
          </a:xfrm>
          <a:prstGeom prst="rect">
            <a:avLst/>
          </a:prstGeom>
        </p:spPr>
      </p:pic>
    </p:spTree>
    <p:extLst>
      <p:ext uri="{BB962C8B-B14F-4D97-AF65-F5344CB8AC3E}">
        <p14:creationId xmlns:p14="http://schemas.microsoft.com/office/powerpoint/2010/main" val="449990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689D79B-591F-4819-BFF9-606C7694B706}"/>
              </a:ext>
            </a:extLst>
          </p:cNvPr>
          <p:cNvSpPr txBox="1">
            <a:spLocks/>
          </p:cNvSpPr>
          <p:nvPr/>
        </p:nvSpPr>
        <p:spPr>
          <a:xfrm>
            <a:off x="0" y="1043634"/>
            <a:ext cx="9046131" cy="6444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Make your water clock </a:t>
            </a:r>
            <a:endParaRPr lang="en-GB" sz="3200" dirty="0"/>
          </a:p>
          <a:p>
            <a:endParaRPr lang="en-GB" dirty="0"/>
          </a:p>
        </p:txBody>
      </p:sp>
      <p:sp>
        <p:nvSpPr>
          <p:cNvPr id="20" name="TextBox 19">
            <a:extLst>
              <a:ext uri="{FF2B5EF4-FFF2-40B4-BE49-F238E27FC236}">
                <a16:creationId xmlns:a16="http://schemas.microsoft.com/office/drawing/2014/main" id="{BC931959-DDA3-1C4B-8004-2C141BF020F5}"/>
              </a:ext>
            </a:extLst>
          </p:cNvPr>
          <p:cNvSpPr txBox="1"/>
          <p:nvPr/>
        </p:nvSpPr>
        <p:spPr>
          <a:xfrm>
            <a:off x="101536" y="1688124"/>
            <a:ext cx="4172752"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Thread a length of string through the hole in the cap </a:t>
            </a:r>
          </a:p>
          <a:p>
            <a:endParaRPr lang="en-GB" sz="2400" dirty="0"/>
          </a:p>
          <a:p>
            <a:pPr marL="342900" indent="-342900">
              <a:buFont typeface="Arial" panose="020B0604020202020204" pitchFamily="34" charset="0"/>
              <a:buChar char="•"/>
            </a:pPr>
            <a:r>
              <a:rPr lang="en-GB" sz="2400" dirty="0"/>
              <a:t>Knot the string to hold the cap in place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Thread on the bell and knot in place</a:t>
            </a:r>
          </a:p>
          <a:p>
            <a:pPr marL="285750" indent="-285750">
              <a:buFontTx/>
              <a:buChar char="-"/>
            </a:pPr>
            <a:endParaRPr lang="en-US" sz="2400" dirty="0"/>
          </a:p>
        </p:txBody>
      </p:sp>
      <p:pic>
        <p:nvPicPr>
          <p:cNvPr id="22" name="Picture 21">
            <a:extLst>
              <a:ext uri="{FF2B5EF4-FFF2-40B4-BE49-F238E27FC236}">
                <a16:creationId xmlns:a16="http://schemas.microsoft.com/office/drawing/2014/main" id="{3017502C-8D29-E144-BAFB-E2CDCFBFC35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18742" t="12005" b="19369"/>
          <a:stretch/>
        </p:blipFill>
        <p:spPr>
          <a:xfrm rot="5400000">
            <a:off x="3848497" y="1986325"/>
            <a:ext cx="2839871" cy="2243470"/>
          </a:xfrm>
          <a:prstGeom prst="rect">
            <a:avLst/>
          </a:prstGeom>
        </p:spPr>
      </p:pic>
      <p:pic>
        <p:nvPicPr>
          <p:cNvPr id="7" name="Picture 6">
            <a:extLst>
              <a:ext uri="{FF2B5EF4-FFF2-40B4-BE49-F238E27FC236}">
                <a16:creationId xmlns:a16="http://schemas.microsoft.com/office/drawing/2014/main" id="{8DE6FCAF-BCAC-0240-8620-C05F972856B4}"/>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l="21350"/>
          <a:stretch/>
        </p:blipFill>
        <p:spPr>
          <a:xfrm>
            <a:off x="5861604" y="3588488"/>
            <a:ext cx="3095014" cy="2385366"/>
          </a:xfrm>
          <a:prstGeom prst="rect">
            <a:avLst/>
          </a:prstGeom>
        </p:spPr>
      </p:pic>
    </p:spTree>
    <p:extLst>
      <p:ext uri="{BB962C8B-B14F-4D97-AF65-F5344CB8AC3E}">
        <p14:creationId xmlns:p14="http://schemas.microsoft.com/office/powerpoint/2010/main" val="394472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986FFA-A172-4FC5-BA3B-83DC40E3C53A}"/>
              </a:ext>
            </a:extLst>
          </p:cNvPr>
          <p:cNvSpPr txBox="1">
            <a:spLocks/>
          </p:cNvSpPr>
          <p:nvPr/>
        </p:nvSpPr>
        <p:spPr>
          <a:xfrm>
            <a:off x="0" y="1046154"/>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Getting ready to use your water clock </a:t>
            </a:r>
          </a:p>
        </p:txBody>
      </p:sp>
      <p:sp>
        <p:nvSpPr>
          <p:cNvPr id="19" name="TextBox 18">
            <a:extLst>
              <a:ext uri="{FF2B5EF4-FFF2-40B4-BE49-F238E27FC236}">
                <a16:creationId xmlns:a16="http://schemas.microsoft.com/office/drawing/2014/main" id="{A84EDD02-8336-EF4D-9FC6-8010E13ED008}"/>
              </a:ext>
            </a:extLst>
          </p:cNvPr>
          <p:cNvSpPr txBox="1"/>
          <p:nvPr/>
        </p:nvSpPr>
        <p:spPr>
          <a:xfrm>
            <a:off x="97869" y="1713280"/>
            <a:ext cx="4334283"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Measure out 100 </a:t>
            </a:r>
            <a:r>
              <a:rPr lang="en-US" sz="2400" dirty="0" err="1"/>
              <a:t>mls</a:t>
            </a:r>
            <a:r>
              <a:rPr lang="en-US" sz="2400" dirty="0"/>
              <a:t> of water</a:t>
            </a:r>
          </a:p>
          <a:p>
            <a:pPr marL="342900" indent="-342900">
              <a:buFont typeface="Arial" panose="020B0604020202020204" pitchFamily="34" charset="0"/>
              <a:buChar char="•"/>
            </a:pPr>
            <a:r>
              <a:rPr lang="en-US" sz="2400" dirty="0"/>
              <a:t>Balance your cup over a collection bowl</a:t>
            </a:r>
          </a:p>
          <a:p>
            <a:pPr marL="342900" indent="-342900">
              <a:buFont typeface="Arial" panose="020B0604020202020204" pitchFamily="34" charset="0"/>
              <a:buChar char="•"/>
            </a:pPr>
            <a:r>
              <a:rPr lang="en-US" sz="2400" dirty="0"/>
              <a:t>Carefully balance the bell on one of your lollipop sticks</a:t>
            </a:r>
          </a:p>
        </p:txBody>
      </p:sp>
      <p:pic>
        <p:nvPicPr>
          <p:cNvPr id="6" name="Picture 5">
            <a:extLst>
              <a:ext uri="{FF2B5EF4-FFF2-40B4-BE49-F238E27FC236}">
                <a16:creationId xmlns:a16="http://schemas.microsoft.com/office/drawing/2014/main" id="{0AF2BA0E-9F2F-47ED-A999-1B033F25F1A4}"/>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14" t="14428" r="-14" b="9860"/>
          <a:stretch/>
        </p:blipFill>
        <p:spPr>
          <a:xfrm>
            <a:off x="5172500" y="1660395"/>
            <a:ext cx="3519679" cy="4316165"/>
          </a:xfrm>
          <a:prstGeom prst="rect">
            <a:avLst/>
          </a:prstGeom>
        </p:spPr>
      </p:pic>
    </p:spTree>
    <p:extLst>
      <p:ext uri="{BB962C8B-B14F-4D97-AF65-F5344CB8AC3E}">
        <p14:creationId xmlns:p14="http://schemas.microsoft.com/office/powerpoint/2010/main" val="298885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986FFA-A172-4FC5-BA3B-83DC40E3C53A}"/>
              </a:ext>
            </a:extLst>
          </p:cNvPr>
          <p:cNvSpPr txBox="1">
            <a:spLocks/>
          </p:cNvSpPr>
          <p:nvPr/>
        </p:nvSpPr>
        <p:spPr>
          <a:xfrm>
            <a:off x="0" y="1046154"/>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Getting ready to use your water clock </a:t>
            </a:r>
          </a:p>
        </p:txBody>
      </p:sp>
      <p:sp>
        <p:nvSpPr>
          <p:cNvPr id="19" name="TextBox 18">
            <a:extLst>
              <a:ext uri="{FF2B5EF4-FFF2-40B4-BE49-F238E27FC236}">
                <a16:creationId xmlns:a16="http://schemas.microsoft.com/office/drawing/2014/main" id="{A84EDD02-8336-EF4D-9FC6-8010E13ED008}"/>
              </a:ext>
            </a:extLst>
          </p:cNvPr>
          <p:cNvSpPr txBox="1"/>
          <p:nvPr/>
        </p:nvSpPr>
        <p:spPr>
          <a:xfrm>
            <a:off x="140511" y="1693621"/>
            <a:ext cx="3796399" cy="401648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t>Pour in the water to the cup – be careful not to pour it into the plastic cap</a:t>
            </a:r>
          </a:p>
          <a:p>
            <a:pPr marL="342900" indent="-342900">
              <a:spcAft>
                <a:spcPts val="600"/>
              </a:spcAft>
              <a:buFont typeface="Arial" panose="020B0604020202020204" pitchFamily="34" charset="0"/>
              <a:buChar char="•"/>
            </a:pPr>
            <a:r>
              <a:rPr lang="en-US" sz="2400" dirty="0"/>
              <a:t>Immediately start a stopwatch</a:t>
            </a:r>
          </a:p>
          <a:p>
            <a:pPr marL="342900" indent="-342900">
              <a:spcAft>
                <a:spcPts val="600"/>
              </a:spcAft>
              <a:buFont typeface="Arial" panose="020B0604020202020204" pitchFamily="34" charset="0"/>
              <a:buChar char="•"/>
            </a:pPr>
            <a:r>
              <a:rPr lang="en-US" sz="2400" dirty="0"/>
              <a:t>Time how long it takes before the bell falls into the cup</a:t>
            </a:r>
          </a:p>
          <a:p>
            <a:pPr marL="342900" indent="-342900">
              <a:spcAft>
                <a:spcPts val="600"/>
              </a:spcAft>
              <a:buFont typeface="Arial" panose="020B0604020202020204" pitchFamily="34" charset="0"/>
              <a:buChar char="•"/>
            </a:pPr>
            <a:r>
              <a:rPr lang="en-US" sz="2400" dirty="0"/>
              <a:t>Repeat the measurement at least three times! </a:t>
            </a:r>
          </a:p>
        </p:txBody>
      </p:sp>
      <p:pic>
        <p:nvPicPr>
          <p:cNvPr id="8" name="Picture 7">
            <a:extLst>
              <a:ext uri="{FF2B5EF4-FFF2-40B4-BE49-F238E27FC236}">
                <a16:creationId xmlns:a16="http://schemas.microsoft.com/office/drawing/2014/main" id="{6751360B-23BF-CD43-AAEB-97C22D8F47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830910" y="3739564"/>
            <a:ext cx="1818478" cy="2503076"/>
          </a:xfrm>
          <a:prstGeom prst="rect">
            <a:avLst/>
          </a:prstGeom>
        </p:spPr>
      </p:pic>
      <p:pic>
        <p:nvPicPr>
          <p:cNvPr id="10" name="Picture 9">
            <a:extLst>
              <a:ext uri="{FF2B5EF4-FFF2-40B4-BE49-F238E27FC236}">
                <a16:creationId xmlns:a16="http://schemas.microsoft.com/office/drawing/2014/main" id="{9FD78B05-DE7B-944A-B7B7-75A108B8A45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4276183" y="1494858"/>
            <a:ext cx="2666872" cy="3064398"/>
          </a:xfrm>
          <a:prstGeom prst="rect">
            <a:avLst/>
          </a:prstGeom>
        </p:spPr>
      </p:pic>
    </p:spTree>
    <p:extLst>
      <p:ext uri="{BB962C8B-B14F-4D97-AF65-F5344CB8AC3E}">
        <p14:creationId xmlns:p14="http://schemas.microsoft.com/office/powerpoint/2010/main" val="3457568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986FFA-A172-4FC5-BA3B-83DC40E3C53A}"/>
              </a:ext>
            </a:extLst>
          </p:cNvPr>
          <p:cNvSpPr txBox="1">
            <a:spLocks/>
          </p:cNvSpPr>
          <p:nvPr/>
        </p:nvSpPr>
        <p:spPr>
          <a:xfrm>
            <a:off x="0" y="1046154"/>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Rectangle 1">
            <a:extLst>
              <a:ext uri="{FF2B5EF4-FFF2-40B4-BE49-F238E27FC236}">
                <a16:creationId xmlns:a16="http://schemas.microsoft.com/office/drawing/2014/main" id="{C8417DD1-B700-CF4A-8D85-78025EC5F178}"/>
              </a:ext>
            </a:extLst>
          </p:cNvPr>
          <p:cNvSpPr/>
          <p:nvPr/>
        </p:nvSpPr>
        <p:spPr>
          <a:xfrm>
            <a:off x="254642" y="1692485"/>
            <a:ext cx="5167211" cy="4154984"/>
          </a:xfrm>
          <a:prstGeom prst="rect">
            <a:avLst/>
          </a:prstGeom>
        </p:spPr>
        <p:txBody>
          <a:bodyPr wrap="square">
            <a:spAutoFit/>
          </a:bodyPr>
          <a:lstStyle/>
          <a:p>
            <a:pPr marL="342900" indent="-342900">
              <a:buFont typeface="Arial" panose="020B0604020202020204" pitchFamily="34" charset="0"/>
              <a:buChar char="•"/>
            </a:pPr>
            <a:r>
              <a:rPr lang="en-US" sz="2400" dirty="0"/>
              <a:t>This clock takes 3 minutes and 23 seconds using 100mls of water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How could you use this clock to measure different times?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What happens if you:</a:t>
            </a:r>
          </a:p>
          <a:p>
            <a:pPr marL="623888" lvl="1" indent="-268288">
              <a:buFont typeface="Wingdings" panose="05000000000000000000" pitchFamily="2" charset="2"/>
              <a:buChar char="Ø"/>
            </a:pPr>
            <a:r>
              <a:rPr lang="en-US" sz="2400" dirty="0"/>
              <a:t>Increase the quantity of water?</a:t>
            </a:r>
          </a:p>
          <a:p>
            <a:pPr marL="623888" lvl="1" indent="-268288">
              <a:buFont typeface="Wingdings" panose="05000000000000000000" pitchFamily="2" charset="2"/>
              <a:buChar char="Ø"/>
            </a:pPr>
            <a:r>
              <a:rPr lang="en-US" sz="2400" dirty="0"/>
              <a:t>Make the hole in the cup bigger?</a:t>
            </a:r>
          </a:p>
          <a:p>
            <a:pPr marL="623888" lvl="1" indent="-268288">
              <a:buFont typeface="Wingdings" panose="05000000000000000000" pitchFamily="2" charset="2"/>
              <a:buChar char="Ø"/>
            </a:pPr>
            <a:r>
              <a:rPr lang="en-US" sz="2400" dirty="0"/>
              <a:t>Make the length of string shorter or longer?</a:t>
            </a:r>
          </a:p>
        </p:txBody>
      </p:sp>
      <p:sp>
        <p:nvSpPr>
          <p:cNvPr id="3" name="TextBox 2">
            <a:extLst>
              <a:ext uri="{FF2B5EF4-FFF2-40B4-BE49-F238E27FC236}">
                <a16:creationId xmlns:a16="http://schemas.microsoft.com/office/drawing/2014/main" id="{43E483C0-2E60-2B4B-9323-4BB9D3900972}"/>
              </a:ext>
            </a:extLst>
          </p:cNvPr>
          <p:cNvSpPr txBox="1"/>
          <p:nvPr/>
        </p:nvSpPr>
        <p:spPr>
          <a:xfrm>
            <a:off x="97869" y="1046154"/>
            <a:ext cx="6875362" cy="646331"/>
          </a:xfrm>
          <a:prstGeom prst="rect">
            <a:avLst/>
          </a:prstGeom>
          <a:noFill/>
        </p:spPr>
        <p:txBody>
          <a:bodyPr wrap="square" rtlCol="0">
            <a:spAutoFit/>
          </a:bodyPr>
          <a:lstStyle/>
          <a:p>
            <a:r>
              <a:rPr lang="en-GB" sz="3600" b="1" dirty="0"/>
              <a:t>Additional experiments </a:t>
            </a:r>
          </a:p>
        </p:txBody>
      </p:sp>
      <p:pic>
        <p:nvPicPr>
          <p:cNvPr id="6" name="Picture 5">
            <a:extLst>
              <a:ext uri="{FF2B5EF4-FFF2-40B4-BE49-F238E27FC236}">
                <a16:creationId xmlns:a16="http://schemas.microsoft.com/office/drawing/2014/main" id="{C66924B7-01B6-264D-9CB3-CDF85C45C66F}"/>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14" t="14428" r="-14" b="9860"/>
          <a:stretch/>
        </p:blipFill>
        <p:spPr>
          <a:xfrm>
            <a:off x="5172500" y="1226345"/>
            <a:ext cx="3873632" cy="4750216"/>
          </a:xfrm>
          <a:prstGeom prst="rect">
            <a:avLst/>
          </a:prstGeom>
        </p:spPr>
      </p:pic>
    </p:spTree>
    <p:extLst>
      <p:ext uri="{BB962C8B-B14F-4D97-AF65-F5344CB8AC3E}">
        <p14:creationId xmlns:p14="http://schemas.microsoft.com/office/powerpoint/2010/main" val="865031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498559F77D6649971E4AAB1E284C23" ma:contentTypeVersion="15" ma:contentTypeDescription="Create a new document." ma:contentTypeScope="" ma:versionID="aa8a9e935025f43c1f9c41065c9bbed2">
  <xsd:schema xmlns:xsd="http://www.w3.org/2001/XMLSchema" xmlns:xs="http://www.w3.org/2001/XMLSchema" xmlns:p="http://schemas.microsoft.com/office/2006/metadata/properties" xmlns:ns1="http://schemas.microsoft.com/sharepoint/v3" xmlns:ns3="accd350c-b984-42cf-bbe1-f539aeb1d405" xmlns:ns4="7ef59ffa-03b4-4cf8-9ac4-3e911814cc06" targetNamespace="http://schemas.microsoft.com/office/2006/metadata/properties" ma:root="true" ma:fieldsID="cdefe1194683fedc009d948913198f6f" ns1:_="" ns3:_="" ns4:_="">
    <xsd:import namespace="http://schemas.microsoft.com/sharepoint/v3"/>
    <xsd:import namespace="accd350c-b984-42cf-bbe1-f539aeb1d405"/>
    <xsd:import namespace="7ef59ffa-03b4-4cf8-9ac4-3e911814cc0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cd350c-b984-42cf-bbe1-f539aeb1d4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f59ffa-03b4-4cf8-9ac4-3e911814cc0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1072FA-5E2F-4055-9682-027D25FC8486}">
  <ds:schemaRefs>
    <ds:schemaRef ds:uri="http://schemas.microsoft.com/sharepoint/v3/contenttype/forms"/>
  </ds:schemaRefs>
</ds:datastoreItem>
</file>

<file path=customXml/itemProps2.xml><?xml version="1.0" encoding="utf-8"?>
<ds:datastoreItem xmlns:ds="http://schemas.openxmlformats.org/officeDocument/2006/customXml" ds:itemID="{180B3CC5-1708-47C6-B324-63788AA6AA4A}">
  <ds:schemaRefs>
    <ds:schemaRef ds:uri="http://schemas.microsoft.com/office/2006/documentManagement/types"/>
    <ds:schemaRef ds:uri="http://purl.org/dc/terms/"/>
    <ds:schemaRef ds:uri="http://schemas.microsoft.com/office/2006/metadata/properties"/>
    <ds:schemaRef ds:uri="accd350c-b984-42cf-bbe1-f539aeb1d405"/>
    <ds:schemaRef ds:uri="http://purl.org/dc/elements/1.1/"/>
    <ds:schemaRef ds:uri="http://www.w3.org/XML/1998/namespace"/>
    <ds:schemaRef ds:uri="http://schemas.microsoft.com/sharepoint/v3"/>
    <ds:schemaRef ds:uri="7ef59ffa-03b4-4cf8-9ac4-3e911814cc06"/>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32FF26B-C69A-45F1-88CE-B122BF184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cd350c-b984-42cf-bbe1-f539aeb1d405"/>
    <ds:schemaRef ds:uri="7ef59ffa-03b4-4cf8-9ac4-3e911814cc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1436</TotalTime>
  <Words>444</Words>
  <Application>Microsoft Office PowerPoint</Application>
  <PresentationFormat>On-screen Show (4:3)</PresentationFormat>
  <Paragraphs>55</Paragraphs>
  <Slides>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Segoe UI Emoji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 water clock that measures time Presentation</dc:title>
  <dc:subject>Learn how to make a water clock that can be used to measure a set period of time</dc:subject>
  <dc:creator>Attainment in Education Ltd</dc:creator>
  <cp:keywords>activities for kids, resources, ancient greece, facts about ancient greece, water clock, history, maths</cp:keywords>
  <dc:description/>
  <cp:lastModifiedBy>Marie Neighbour</cp:lastModifiedBy>
  <cp:revision>42</cp:revision>
  <dcterms:created xsi:type="dcterms:W3CDTF">2017-06-28T15:11:57Z</dcterms:created>
  <dcterms:modified xsi:type="dcterms:W3CDTF">2022-08-04T13:59:57Z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0x01010076498559F77D6649971E4AAB1E284C23</vt:lpwstr>
  </property>
</Properties>
</file>