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61" r:id="rId5"/>
    <p:sldId id="257" r:id="rId6"/>
    <p:sldId id="263" r:id="rId7"/>
    <p:sldId id="278" r:id="rId8"/>
    <p:sldId id="283" r:id="rId9"/>
    <p:sldId id="284" r:id="rId10"/>
    <p:sldId id="266" r:id="rId11"/>
    <p:sldId id="264" r:id="rId12"/>
    <p:sldId id="28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C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A4C665-2AFB-4A92-9BFF-AB90A95CD1D1}" v="28" dt="2022-03-11T12:13:40.8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4"/>
    <p:restoredTop sz="94674"/>
  </p:normalViewPr>
  <p:slideViewPr>
    <p:cSldViewPr snapToGrid="0" snapToObjects="1">
      <p:cViewPr varScale="1">
        <p:scale>
          <a:sx n="88" d="100"/>
          <a:sy n="88" d="100"/>
        </p:scale>
        <p:origin x="55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18077CC-A630-BB40-BCCA-DBB4138BC4E6}" type="datetimeFigureOut">
              <a:rPr lang="en-US" smtClean="0"/>
              <a:pPr/>
              <a:t>8/4/2022</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67B8013-B29A-C740-B083-32BA12C6CAD1}" type="slidenum">
              <a:rPr lang="en-US" smtClean="0"/>
              <a:pPr/>
              <a:t>‹#›</a:t>
            </a:fld>
            <a:endParaRPr lang="en-US"/>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5E56EC9-F8AE-453A-98C2-5E74B8193F2C}"/>
              </a:ext>
            </a:extLst>
          </p:cNvPr>
          <p:cNvSpPr txBox="1"/>
          <p:nvPr/>
        </p:nvSpPr>
        <p:spPr>
          <a:xfrm>
            <a:off x="100635" y="1181435"/>
            <a:ext cx="8826797" cy="830997"/>
          </a:xfrm>
          <a:prstGeom prst="rect">
            <a:avLst/>
          </a:prstGeom>
          <a:noFill/>
        </p:spPr>
        <p:txBody>
          <a:bodyPr wrap="square" rtlCol="0">
            <a:spAutoFit/>
          </a:bodyPr>
          <a:lstStyle/>
          <a:p>
            <a:pPr algn="ctr"/>
            <a:r>
              <a:rPr lang="en-GB" sz="4800" b="1" dirty="0">
                <a:solidFill>
                  <a:srgbClr val="0093D3"/>
                </a:solidFill>
                <a:latin typeface="Arial"/>
                <a:cs typeface="Arial"/>
              </a:rPr>
              <a:t>Ancient Greek mathematics</a:t>
            </a:r>
          </a:p>
        </p:txBody>
      </p:sp>
      <p:sp>
        <p:nvSpPr>
          <p:cNvPr id="4" name="TextBox 3">
            <a:extLst>
              <a:ext uri="{FF2B5EF4-FFF2-40B4-BE49-F238E27FC236}">
                <a16:creationId xmlns:a16="http://schemas.microsoft.com/office/drawing/2014/main" id="{D7D83397-CCC0-4BFA-B43F-C32B14DC99B0}"/>
              </a:ext>
            </a:extLst>
          </p:cNvPr>
          <p:cNvSpPr txBox="1"/>
          <p:nvPr/>
        </p:nvSpPr>
        <p:spPr>
          <a:xfrm>
            <a:off x="100635" y="5261066"/>
            <a:ext cx="8648663"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Working with scale to produce a drawing</a:t>
            </a:r>
          </a:p>
        </p:txBody>
      </p:sp>
      <p:pic>
        <p:nvPicPr>
          <p:cNvPr id="6" name="Picture 5">
            <a:extLst>
              <a:ext uri="{FF2B5EF4-FFF2-40B4-BE49-F238E27FC236}">
                <a16:creationId xmlns:a16="http://schemas.microsoft.com/office/drawing/2014/main" id="{5B200277-652A-4869-86FF-937D9B8BE97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78770" y="2072611"/>
            <a:ext cx="4759353" cy="3188455"/>
          </a:xfrm>
          <a:prstGeom prst="rect">
            <a:avLst/>
          </a:prstGeom>
        </p:spPr>
      </p:pic>
    </p:spTree>
    <p:extLst>
      <p:ext uri="{BB962C8B-B14F-4D97-AF65-F5344CB8AC3E}">
        <p14:creationId xmlns:p14="http://schemas.microsoft.com/office/powerpoint/2010/main" val="356114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B76A60-2BD2-465A-8974-F4ADEDAF8DEF}"/>
              </a:ext>
            </a:extLst>
          </p:cNvPr>
          <p:cNvSpPr txBox="1"/>
          <p:nvPr/>
        </p:nvSpPr>
        <p:spPr>
          <a:xfrm>
            <a:off x="899592" y="1196961"/>
            <a:ext cx="7344816" cy="4708981"/>
          </a:xfrm>
          <a:prstGeom prst="rect">
            <a:avLst/>
          </a:prstGeom>
          <a:noFill/>
        </p:spPr>
        <p:txBody>
          <a:bodyPr wrap="square">
            <a:spAutoFit/>
          </a:bodyPr>
          <a:lstStyle/>
          <a:p>
            <a:pPr fontAlgn="base"/>
            <a:r>
              <a:rPr lang="en-GB" sz="2000" b="1" u="sng" dirty="0">
                <a:effectLst/>
                <a:latin typeface="Arial" panose="020B0604020202020204" pitchFamily="34" charset="0"/>
                <a:ea typeface="Times New Roman" panose="02020603050405020304" pitchFamily="18" charset="0"/>
              </a:rPr>
              <a:t>Stay safe</a:t>
            </a:r>
            <a:r>
              <a:rPr lang="en-GB" sz="2000" b="1" dirty="0">
                <a:effectLst/>
                <a:latin typeface="Arial" panose="020B0604020202020204" pitchFamily="34" charset="0"/>
                <a:ea typeface="Times New Roman" panose="02020603050405020304" pitchFamily="18" charset="0"/>
              </a:rPr>
              <a:t>  </a:t>
            </a:r>
          </a:p>
          <a:p>
            <a:pPr fontAlgn="base"/>
            <a:endParaRPr lang="en-GB" sz="2000" dirty="0">
              <a:effectLst/>
              <a:latin typeface="Times New Roman" panose="02020603050405020304" pitchFamily="18" charset="0"/>
              <a:ea typeface="Times New Roman" panose="02020603050405020304" pitchFamily="18" charset="0"/>
            </a:endParaRPr>
          </a:p>
          <a:p>
            <a:pPr fontAlgn="base"/>
            <a:r>
              <a:rPr lang="en-GB" sz="2000" dirty="0">
                <a:effectLst/>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p>
          <a:p>
            <a:pPr fontAlgn="base"/>
            <a:r>
              <a:rPr lang="en-GB" sz="2000" dirty="0">
                <a:effectLst/>
                <a:ea typeface="Times New Roman" panose="02020603050405020304" pitchFamily="18" charset="0"/>
              </a:rPr>
              <a:t> </a:t>
            </a:r>
          </a:p>
          <a:p>
            <a:pPr marL="342900" lvl="0" indent="-342900">
              <a:buFont typeface="Symbol" panose="05050102010706020507" pitchFamily="18" charset="2"/>
              <a:buChar char=""/>
            </a:pPr>
            <a:r>
              <a:rPr lang="en-GB" sz="2000" dirty="0">
                <a:effectLst/>
                <a:ea typeface="Times New Roman" panose="02020603050405020304" pitchFamily="18" charset="0"/>
              </a:rPr>
              <a:t>ensuring that any equipment used for this activity is in good working condition</a:t>
            </a:r>
          </a:p>
          <a:p>
            <a:pPr marL="342900" lvl="0" indent="-342900">
              <a:buFont typeface="Symbol" panose="05050102010706020507" pitchFamily="18" charset="2"/>
              <a:buChar char=""/>
            </a:pPr>
            <a:r>
              <a:rPr lang="en-GB" sz="2000" dirty="0">
                <a:effectLst/>
                <a:ea typeface="Times New Roman" panose="02020603050405020304" pitchFamily="18" charset="0"/>
              </a:rPr>
              <a:t>behaving sensibly and following any safety instructions so as not to hurt or injure yourself or others </a:t>
            </a:r>
          </a:p>
          <a:p>
            <a:pPr fontAlgn="base"/>
            <a:r>
              <a:rPr lang="en-US" sz="2000" dirty="0">
                <a:effectLst/>
                <a:ea typeface="Times New Roman" panose="02020603050405020304" pitchFamily="18" charset="0"/>
              </a:rPr>
              <a:t> </a:t>
            </a:r>
            <a:endParaRPr lang="en-GB" sz="2000" dirty="0">
              <a:effectLst/>
              <a:ea typeface="Times New Roman" panose="02020603050405020304" pitchFamily="18" charset="0"/>
            </a:endParaRPr>
          </a:p>
          <a:p>
            <a:pPr fontAlgn="base"/>
            <a:r>
              <a:rPr lang="en-GB" sz="2000" dirty="0">
                <a:effectLst/>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a:t>
            </a:r>
            <a:r>
              <a:rPr lang="en-GB" sz="2000" dirty="0">
                <a:effectLst/>
                <a:latin typeface="Arial" panose="020B0604020202020204" pitchFamily="34" charset="0"/>
                <a:ea typeface="Times New Roman" panose="02020603050405020304" pitchFamily="18" charset="0"/>
              </a:rPr>
              <a:t> </a:t>
            </a:r>
            <a:r>
              <a:rPr lang="en-GB" sz="20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2000" dirty="0">
                <a:effectLst/>
                <a:latin typeface="Arial" panose="020B0604020202020204" pitchFamily="34" charset="0"/>
                <a:ea typeface="Times New Roman" panose="02020603050405020304" pitchFamily="18" charset="0"/>
              </a:rPr>
              <a:t> </a:t>
            </a:r>
            <a:endParaRPr lang="en-GB"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7350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C42CC3-7EB3-464A-8199-70E1C3640093}"/>
              </a:ext>
            </a:extLst>
          </p:cNvPr>
          <p:cNvSpPr txBox="1"/>
          <p:nvPr/>
        </p:nvSpPr>
        <p:spPr>
          <a:xfrm>
            <a:off x="208108" y="1057986"/>
            <a:ext cx="4864698" cy="646331"/>
          </a:xfrm>
          <a:prstGeom prst="rect">
            <a:avLst/>
          </a:prstGeom>
          <a:noFill/>
        </p:spPr>
        <p:txBody>
          <a:bodyPr wrap="square" rtlCol="0">
            <a:spAutoFit/>
          </a:bodyPr>
          <a:lstStyle/>
          <a:p>
            <a:r>
              <a:rPr lang="en-GB" sz="3600" b="1" dirty="0">
                <a:ea typeface="+mj-ea"/>
                <a:cs typeface="Arial" panose="020B0604020202020204" pitchFamily="34" charset="0"/>
              </a:rPr>
              <a:t>What is scale?</a:t>
            </a:r>
          </a:p>
        </p:txBody>
      </p:sp>
      <p:sp>
        <p:nvSpPr>
          <p:cNvPr id="4" name="Rectangle 3">
            <a:extLst>
              <a:ext uri="{FF2B5EF4-FFF2-40B4-BE49-F238E27FC236}">
                <a16:creationId xmlns:a16="http://schemas.microsoft.com/office/drawing/2014/main" id="{52916D42-A07F-413B-B7BD-ADCE30635A58}"/>
              </a:ext>
            </a:extLst>
          </p:cNvPr>
          <p:cNvSpPr/>
          <p:nvPr/>
        </p:nvSpPr>
        <p:spPr>
          <a:xfrm>
            <a:off x="192171" y="2203172"/>
            <a:ext cx="4819587" cy="830997"/>
          </a:xfrm>
          <a:prstGeom prst="rect">
            <a:avLst/>
          </a:prstGeom>
        </p:spPr>
        <p:txBody>
          <a:bodyPr wrap="square">
            <a:spAutoFit/>
          </a:bodyPr>
          <a:lstStyle/>
          <a:p>
            <a:pPr marL="342900" indent="-342900">
              <a:buFont typeface="Arial" panose="020B0604020202020204" pitchFamily="34" charset="0"/>
              <a:buChar char="•"/>
            </a:pPr>
            <a:r>
              <a:rPr lang="en-US" sz="2400" dirty="0"/>
              <a:t>Most maps and drawings show things smaller than real life</a:t>
            </a:r>
            <a:endParaRPr lang="en-GB" sz="4800" dirty="0"/>
          </a:p>
        </p:txBody>
      </p:sp>
      <p:pic>
        <p:nvPicPr>
          <p:cNvPr id="9" name="Picture 8">
            <a:extLst>
              <a:ext uri="{FF2B5EF4-FFF2-40B4-BE49-F238E27FC236}">
                <a16:creationId xmlns:a16="http://schemas.microsoft.com/office/drawing/2014/main" id="{2524ECD1-6F3C-466A-96E3-BE65CB86648A}"/>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rot="21428812">
            <a:off x="1559630" y="3524953"/>
            <a:ext cx="3059379" cy="2297952"/>
          </a:xfrm>
          <a:prstGeom prst="rect">
            <a:avLst/>
          </a:prstGeom>
          <a:noFill/>
          <a:ln>
            <a:noFill/>
          </a:ln>
        </p:spPr>
      </p:pic>
      <p:sp>
        <p:nvSpPr>
          <p:cNvPr id="10" name="TextBox 9">
            <a:extLst>
              <a:ext uri="{FF2B5EF4-FFF2-40B4-BE49-F238E27FC236}">
                <a16:creationId xmlns:a16="http://schemas.microsoft.com/office/drawing/2014/main" id="{C6B3638A-3980-41AF-A7E4-EAF7AF5652F7}"/>
              </a:ext>
            </a:extLst>
          </p:cNvPr>
          <p:cNvSpPr txBox="1"/>
          <p:nvPr/>
        </p:nvSpPr>
        <p:spPr>
          <a:xfrm rot="21183566">
            <a:off x="1829616" y="4041132"/>
            <a:ext cx="2549174" cy="1569660"/>
          </a:xfrm>
          <a:prstGeom prst="rect">
            <a:avLst/>
          </a:prstGeom>
          <a:noFill/>
        </p:spPr>
        <p:txBody>
          <a:bodyPr wrap="square" rtlCol="0">
            <a:spAutoFit/>
          </a:bodyPr>
          <a:lstStyle/>
          <a:p>
            <a:pPr algn="ctr"/>
            <a:r>
              <a:rPr lang="en-GB" sz="2400" dirty="0">
                <a:latin typeface="+mj-lt"/>
              </a:rPr>
              <a:t>To draw this map full size you would need a really big piece of paper!</a:t>
            </a:r>
            <a:endParaRPr lang="en-GB" sz="2000" dirty="0"/>
          </a:p>
        </p:txBody>
      </p:sp>
      <p:pic>
        <p:nvPicPr>
          <p:cNvPr id="5" name="Picture 4">
            <a:extLst>
              <a:ext uri="{FF2B5EF4-FFF2-40B4-BE49-F238E27FC236}">
                <a16:creationId xmlns:a16="http://schemas.microsoft.com/office/drawing/2014/main" id="{74549DAD-CE6C-4BB5-9DD7-B51555E3447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74306" y="1787105"/>
            <a:ext cx="4216476" cy="3162357"/>
          </a:xfrm>
          <a:prstGeom prst="rect">
            <a:avLst/>
          </a:prstGeom>
        </p:spPr>
      </p:pic>
    </p:spTree>
    <p:extLst>
      <p:ext uri="{BB962C8B-B14F-4D97-AF65-F5344CB8AC3E}">
        <p14:creationId xmlns:p14="http://schemas.microsoft.com/office/powerpoint/2010/main" val="2693364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03346A-2093-405C-B8BF-707AAA5142A1}"/>
              </a:ext>
            </a:extLst>
          </p:cNvPr>
          <p:cNvSpPr/>
          <p:nvPr/>
        </p:nvSpPr>
        <p:spPr>
          <a:xfrm>
            <a:off x="104015" y="1989869"/>
            <a:ext cx="4572000" cy="1569660"/>
          </a:xfrm>
          <a:prstGeom prst="rect">
            <a:avLst/>
          </a:prstGeom>
        </p:spPr>
        <p:txBody>
          <a:bodyPr>
            <a:spAutoFit/>
          </a:bodyPr>
          <a:lstStyle/>
          <a:p>
            <a:pPr marL="342900" indent="-342900">
              <a:buFont typeface="Arial" panose="020B0604020202020204" pitchFamily="34" charset="0"/>
              <a:buChar char="•"/>
            </a:pPr>
            <a:r>
              <a:rPr lang="en-US" sz="2400" dirty="0"/>
              <a:t>Scale is used when drawing buildings and houses</a:t>
            </a:r>
          </a:p>
          <a:p>
            <a:pPr marL="342900" indent="-342900">
              <a:buFont typeface="Arial" panose="020B0604020202020204" pitchFamily="34" charset="0"/>
              <a:buChar char="•"/>
            </a:pPr>
            <a:r>
              <a:rPr lang="en-US" sz="2400" dirty="0"/>
              <a:t>This means the drawing can fit on a piece of paper easily</a:t>
            </a:r>
            <a:endParaRPr lang="en-GB" sz="3200" dirty="0"/>
          </a:p>
        </p:txBody>
      </p:sp>
      <p:sp>
        <p:nvSpPr>
          <p:cNvPr id="4" name="Title 1">
            <a:extLst>
              <a:ext uri="{FF2B5EF4-FFF2-40B4-BE49-F238E27FC236}">
                <a16:creationId xmlns:a16="http://schemas.microsoft.com/office/drawing/2014/main" id="{B063F965-8DFE-486C-84D7-AD886372F623}"/>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Where else is scale used?</a:t>
            </a:r>
          </a:p>
        </p:txBody>
      </p:sp>
      <p:pic>
        <p:nvPicPr>
          <p:cNvPr id="3" name="Picture 2">
            <a:extLst>
              <a:ext uri="{FF2B5EF4-FFF2-40B4-BE49-F238E27FC236}">
                <a16:creationId xmlns:a16="http://schemas.microsoft.com/office/drawing/2014/main" id="{5EB23269-BD4C-4BF5-94E5-91D057652BA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76015" y="2099145"/>
            <a:ext cx="4181889" cy="2787926"/>
          </a:xfrm>
          <a:prstGeom prst="rect">
            <a:avLst/>
          </a:prstGeom>
        </p:spPr>
      </p:pic>
    </p:spTree>
    <p:extLst>
      <p:ext uri="{BB962C8B-B14F-4D97-AF65-F5344CB8AC3E}">
        <p14:creationId xmlns:p14="http://schemas.microsoft.com/office/powerpoint/2010/main" val="282777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063F965-8DFE-486C-84D7-AD886372F623}"/>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Show me an example!</a:t>
            </a:r>
          </a:p>
        </p:txBody>
      </p:sp>
      <p:pic>
        <p:nvPicPr>
          <p:cNvPr id="2" name="Picture 1">
            <a:extLst>
              <a:ext uri="{FF2B5EF4-FFF2-40B4-BE49-F238E27FC236}">
                <a16:creationId xmlns:a16="http://schemas.microsoft.com/office/drawing/2014/main" id="{B5D1D94C-4277-4227-BCC9-F6FB7BE12707}"/>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8137" y="2283760"/>
            <a:ext cx="4529724" cy="2749484"/>
          </a:xfrm>
          <a:prstGeom prst="rect">
            <a:avLst/>
          </a:prstGeom>
        </p:spPr>
      </p:pic>
      <p:pic>
        <p:nvPicPr>
          <p:cNvPr id="7" name="Picture 6">
            <a:extLst>
              <a:ext uri="{FF2B5EF4-FFF2-40B4-BE49-F238E27FC236}">
                <a16:creationId xmlns:a16="http://schemas.microsoft.com/office/drawing/2014/main" id="{363CA5AA-B1FB-4819-97F0-7FCC833CC1C1}"/>
              </a:ext>
            </a:extLst>
          </p:cNvPr>
          <p:cNvPicPr/>
          <p:nvPr/>
        </p:nvPicPr>
        <p:blipFill>
          <a:blip r:embed="rId4" cstate="email">
            <a:extLst>
              <a:ext uri="{28A0092B-C50C-407E-A947-70E740481C1C}">
                <a14:useLocalDpi xmlns:a14="http://schemas.microsoft.com/office/drawing/2010/main"/>
              </a:ext>
            </a:extLst>
          </a:blip>
          <a:srcRect/>
          <a:stretch>
            <a:fillRect/>
          </a:stretch>
        </p:blipFill>
        <p:spPr bwMode="auto">
          <a:xfrm rot="21428812">
            <a:off x="5714472" y="1231653"/>
            <a:ext cx="2691179" cy="1955243"/>
          </a:xfrm>
          <a:prstGeom prst="rect">
            <a:avLst/>
          </a:prstGeom>
          <a:noFill/>
          <a:ln>
            <a:noFill/>
          </a:ln>
        </p:spPr>
      </p:pic>
      <p:sp>
        <p:nvSpPr>
          <p:cNvPr id="8" name="TextBox 7">
            <a:extLst>
              <a:ext uri="{FF2B5EF4-FFF2-40B4-BE49-F238E27FC236}">
                <a16:creationId xmlns:a16="http://schemas.microsoft.com/office/drawing/2014/main" id="{FD97DB0E-5C8E-4331-9C2C-3EAC5A3EBC55}"/>
              </a:ext>
            </a:extLst>
          </p:cNvPr>
          <p:cNvSpPr txBox="1"/>
          <p:nvPr/>
        </p:nvSpPr>
        <p:spPr>
          <a:xfrm rot="21183566">
            <a:off x="5964302" y="1864748"/>
            <a:ext cx="2191518" cy="830997"/>
          </a:xfrm>
          <a:prstGeom prst="rect">
            <a:avLst/>
          </a:prstGeom>
          <a:noFill/>
        </p:spPr>
        <p:txBody>
          <a:bodyPr wrap="square" rtlCol="0">
            <a:spAutoFit/>
          </a:bodyPr>
          <a:lstStyle/>
          <a:p>
            <a:pPr algn="ctr"/>
            <a:r>
              <a:rPr lang="en-GB" sz="2400" dirty="0">
                <a:latin typeface="+mj-lt"/>
              </a:rPr>
              <a:t>The scale here is written 1:2</a:t>
            </a:r>
            <a:endParaRPr lang="en-GB" sz="2000" dirty="0"/>
          </a:p>
        </p:txBody>
      </p:sp>
      <p:sp>
        <p:nvSpPr>
          <p:cNvPr id="5" name="TextBox 4">
            <a:extLst>
              <a:ext uri="{FF2B5EF4-FFF2-40B4-BE49-F238E27FC236}">
                <a16:creationId xmlns:a16="http://schemas.microsoft.com/office/drawing/2014/main" id="{36C00CD7-578E-490B-8DCB-ECF79289AB3F}"/>
              </a:ext>
            </a:extLst>
          </p:cNvPr>
          <p:cNvSpPr txBox="1"/>
          <p:nvPr/>
        </p:nvSpPr>
        <p:spPr>
          <a:xfrm>
            <a:off x="1720001" y="1964041"/>
            <a:ext cx="755374" cy="369332"/>
          </a:xfrm>
          <a:prstGeom prst="rect">
            <a:avLst/>
          </a:prstGeom>
          <a:noFill/>
        </p:spPr>
        <p:txBody>
          <a:bodyPr wrap="square" rtlCol="0">
            <a:spAutoFit/>
          </a:bodyPr>
          <a:lstStyle/>
          <a:p>
            <a:r>
              <a:rPr lang="en-GB" dirty="0"/>
              <a:t>10cm</a:t>
            </a:r>
          </a:p>
        </p:txBody>
      </p:sp>
      <p:sp>
        <p:nvSpPr>
          <p:cNvPr id="9" name="TextBox 8">
            <a:extLst>
              <a:ext uri="{FF2B5EF4-FFF2-40B4-BE49-F238E27FC236}">
                <a16:creationId xmlns:a16="http://schemas.microsoft.com/office/drawing/2014/main" id="{D09159AB-386D-4F92-9F4C-6C35FD06BEB4}"/>
              </a:ext>
            </a:extLst>
          </p:cNvPr>
          <p:cNvSpPr txBox="1"/>
          <p:nvPr/>
        </p:nvSpPr>
        <p:spPr>
          <a:xfrm>
            <a:off x="4273341" y="3289170"/>
            <a:ext cx="755374" cy="369332"/>
          </a:xfrm>
          <a:prstGeom prst="rect">
            <a:avLst/>
          </a:prstGeom>
          <a:noFill/>
        </p:spPr>
        <p:txBody>
          <a:bodyPr wrap="square" rtlCol="0">
            <a:spAutoFit/>
          </a:bodyPr>
          <a:lstStyle/>
          <a:p>
            <a:r>
              <a:rPr lang="en-GB" dirty="0"/>
              <a:t>5cm</a:t>
            </a:r>
          </a:p>
        </p:txBody>
      </p:sp>
      <p:cxnSp>
        <p:nvCxnSpPr>
          <p:cNvPr id="11" name="Straight Arrow Connector 10">
            <a:extLst>
              <a:ext uri="{FF2B5EF4-FFF2-40B4-BE49-F238E27FC236}">
                <a16:creationId xmlns:a16="http://schemas.microsoft.com/office/drawing/2014/main" id="{B08D14EF-5569-46A2-8252-3821280116BE}"/>
              </a:ext>
            </a:extLst>
          </p:cNvPr>
          <p:cNvCxnSpPr>
            <a:stCxn id="5" idx="3"/>
          </p:cNvCxnSpPr>
          <p:nvPr/>
        </p:nvCxnSpPr>
        <p:spPr>
          <a:xfrm>
            <a:off x="2475375" y="2148707"/>
            <a:ext cx="898498" cy="1411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394313B-D1F6-46B1-83E6-67B13FE87C60}"/>
              </a:ext>
            </a:extLst>
          </p:cNvPr>
          <p:cNvCxnSpPr>
            <a:cxnSpLocks/>
          </p:cNvCxnSpPr>
          <p:nvPr/>
        </p:nvCxnSpPr>
        <p:spPr>
          <a:xfrm flipH="1" flipV="1">
            <a:off x="821503" y="2134326"/>
            <a:ext cx="907774" cy="1426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F1BC695E-1466-4203-9D81-8C3475551FED}"/>
              </a:ext>
            </a:extLst>
          </p:cNvPr>
          <p:cNvCxnSpPr>
            <a:cxnSpLocks/>
          </p:cNvCxnSpPr>
          <p:nvPr/>
        </p:nvCxnSpPr>
        <p:spPr>
          <a:xfrm>
            <a:off x="4798612" y="3473836"/>
            <a:ext cx="356353"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A102DC5E-7158-413C-BBB2-DD102972A173}"/>
              </a:ext>
            </a:extLst>
          </p:cNvPr>
          <p:cNvCxnSpPr>
            <a:cxnSpLocks/>
          </p:cNvCxnSpPr>
          <p:nvPr/>
        </p:nvCxnSpPr>
        <p:spPr>
          <a:xfrm flipH="1">
            <a:off x="3866853" y="3473836"/>
            <a:ext cx="47190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73473EAA-7A43-4C57-BABB-90D76C1D1781}"/>
              </a:ext>
            </a:extLst>
          </p:cNvPr>
          <p:cNvSpPr txBox="1"/>
          <p:nvPr/>
        </p:nvSpPr>
        <p:spPr>
          <a:xfrm>
            <a:off x="5534109" y="3359936"/>
            <a:ext cx="3268955" cy="2308324"/>
          </a:xfrm>
          <a:prstGeom prst="rect">
            <a:avLst/>
          </a:prstGeom>
          <a:noFill/>
        </p:spPr>
        <p:txBody>
          <a:bodyPr wrap="square" rtlCol="0">
            <a:spAutoFit/>
          </a:bodyPr>
          <a:lstStyle/>
          <a:p>
            <a:pPr marL="285750" indent="-285750">
              <a:buFont typeface="Arial" panose="020B0604020202020204" pitchFamily="34" charset="0"/>
              <a:buChar char="•"/>
            </a:pPr>
            <a:r>
              <a:rPr lang="en-GB" sz="2400" dirty="0"/>
              <a:t>The drawing is made smaller</a:t>
            </a:r>
          </a:p>
          <a:p>
            <a:pPr marL="285750" indent="-285750">
              <a:buFont typeface="Arial" panose="020B0604020202020204" pitchFamily="34" charset="0"/>
              <a:buChar char="•"/>
            </a:pPr>
            <a:r>
              <a:rPr lang="en-GB" sz="2400" dirty="0"/>
              <a:t>2cm in the big drawing is the same as 1cm in the smaller one</a:t>
            </a:r>
          </a:p>
        </p:txBody>
      </p:sp>
    </p:spTree>
    <p:extLst>
      <p:ext uri="{BB962C8B-B14F-4D97-AF65-F5344CB8AC3E}">
        <p14:creationId xmlns:p14="http://schemas.microsoft.com/office/powerpoint/2010/main" val="360645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6" name="Rectangle 102">
            <a:extLst>
              <a:ext uri="{FF2B5EF4-FFF2-40B4-BE49-F238E27FC236}">
                <a16:creationId xmlns:a16="http://schemas.microsoft.com/office/drawing/2014/main" id="{7DDBCAC8-F3FF-462B-91A5-E3D81909A2CF}"/>
              </a:ext>
            </a:extLst>
          </p:cNvPr>
          <p:cNvSpPr/>
          <p:nvPr/>
        </p:nvSpPr>
        <p:spPr>
          <a:xfrm>
            <a:off x="2386829" y="1827340"/>
            <a:ext cx="4078954" cy="3269443"/>
          </a:xfrm>
          <a:custGeom>
            <a:avLst/>
            <a:gdLst/>
            <a:ahLst/>
            <a:cxnLst/>
            <a:rect l="l" t="t" r="r" b="b"/>
            <a:pathLst>
              <a:path w="4724400" h="5943600">
                <a:moveTo>
                  <a:pt x="0" y="0"/>
                </a:moveTo>
                <a:lnTo>
                  <a:pt x="381000" y="0"/>
                </a:lnTo>
                <a:lnTo>
                  <a:pt x="381000" y="124650"/>
                </a:lnTo>
                <a:cubicBezTo>
                  <a:pt x="336426" y="139393"/>
                  <a:pt x="304800" y="181632"/>
                  <a:pt x="304800" y="231258"/>
                </a:cubicBezTo>
                <a:cubicBezTo>
                  <a:pt x="304800" y="294384"/>
                  <a:pt x="355974" y="345558"/>
                  <a:pt x="419100" y="345558"/>
                </a:cubicBezTo>
                <a:cubicBezTo>
                  <a:pt x="482226" y="345558"/>
                  <a:pt x="533400" y="294384"/>
                  <a:pt x="533400" y="231258"/>
                </a:cubicBezTo>
                <a:cubicBezTo>
                  <a:pt x="533400" y="181632"/>
                  <a:pt x="501774" y="139393"/>
                  <a:pt x="457200" y="124650"/>
                </a:cubicBezTo>
                <a:lnTo>
                  <a:pt x="457200" y="0"/>
                </a:lnTo>
                <a:lnTo>
                  <a:pt x="804333" y="0"/>
                </a:lnTo>
                <a:lnTo>
                  <a:pt x="804333" y="124650"/>
                </a:lnTo>
                <a:cubicBezTo>
                  <a:pt x="759759" y="139393"/>
                  <a:pt x="728133" y="181632"/>
                  <a:pt x="728133" y="231258"/>
                </a:cubicBezTo>
                <a:cubicBezTo>
                  <a:pt x="728133" y="294384"/>
                  <a:pt x="779307" y="345558"/>
                  <a:pt x="842433" y="345558"/>
                </a:cubicBezTo>
                <a:cubicBezTo>
                  <a:pt x="905559" y="345558"/>
                  <a:pt x="956733" y="294384"/>
                  <a:pt x="956733" y="231258"/>
                </a:cubicBezTo>
                <a:cubicBezTo>
                  <a:pt x="956733" y="181632"/>
                  <a:pt x="925107" y="139393"/>
                  <a:pt x="880533" y="124650"/>
                </a:cubicBezTo>
                <a:lnTo>
                  <a:pt x="880533" y="0"/>
                </a:lnTo>
                <a:lnTo>
                  <a:pt x="1227666" y="0"/>
                </a:lnTo>
                <a:lnTo>
                  <a:pt x="1227666" y="124650"/>
                </a:lnTo>
                <a:cubicBezTo>
                  <a:pt x="1183092" y="139393"/>
                  <a:pt x="1151466" y="181632"/>
                  <a:pt x="1151466" y="231258"/>
                </a:cubicBezTo>
                <a:cubicBezTo>
                  <a:pt x="1151466" y="294384"/>
                  <a:pt x="1202640" y="345558"/>
                  <a:pt x="1265766" y="345558"/>
                </a:cubicBezTo>
                <a:cubicBezTo>
                  <a:pt x="1328892" y="345558"/>
                  <a:pt x="1380066" y="294384"/>
                  <a:pt x="1380066" y="231258"/>
                </a:cubicBezTo>
                <a:cubicBezTo>
                  <a:pt x="1380066" y="181632"/>
                  <a:pt x="1348440" y="139393"/>
                  <a:pt x="1303866" y="124650"/>
                </a:cubicBezTo>
                <a:lnTo>
                  <a:pt x="1303866" y="0"/>
                </a:lnTo>
                <a:lnTo>
                  <a:pt x="1650999" y="0"/>
                </a:lnTo>
                <a:lnTo>
                  <a:pt x="1650999" y="124650"/>
                </a:lnTo>
                <a:cubicBezTo>
                  <a:pt x="1606425" y="139393"/>
                  <a:pt x="1574799" y="181632"/>
                  <a:pt x="1574799" y="231258"/>
                </a:cubicBezTo>
                <a:cubicBezTo>
                  <a:pt x="1574799" y="294384"/>
                  <a:pt x="1625973" y="345558"/>
                  <a:pt x="1689099" y="345558"/>
                </a:cubicBezTo>
                <a:cubicBezTo>
                  <a:pt x="1752225" y="345558"/>
                  <a:pt x="1803399" y="294384"/>
                  <a:pt x="1803399" y="231258"/>
                </a:cubicBezTo>
                <a:cubicBezTo>
                  <a:pt x="1803399" y="181632"/>
                  <a:pt x="1771773" y="139393"/>
                  <a:pt x="1727199" y="124650"/>
                </a:cubicBezTo>
                <a:lnTo>
                  <a:pt x="1727199" y="0"/>
                </a:lnTo>
                <a:lnTo>
                  <a:pt x="2074332" y="0"/>
                </a:lnTo>
                <a:lnTo>
                  <a:pt x="2074332" y="124650"/>
                </a:lnTo>
                <a:cubicBezTo>
                  <a:pt x="2029758" y="139393"/>
                  <a:pt x="1998132" y="181632"/>
                  <a:pt x="1998132" y="231258"/>
                </a:cubicBezTo>
                <a:cubicBezTo>
                  <a:pt x="1998132" y="294384"/>
                  <a:pt x="2049306" y="345558"/>
                  <a:pt x="2112432" y="345558"/>
                </a:cubicBezTo>
                <a:cubicBezTo>
                  <a:pt x="2175558" y="345558"/>
                  <a:pt x="2226732" y="294384"/>
                  <a:pt x="2226732" y="231258"/>
                </a:cubicBezTo>
                <a:cubicBezTo>
                  <a:pt x="2226732" y="181632"/>
                  <a:pt x="2195106" y="139393"/>
                  <a:pt x="2150532" y="124650"/>
                </a:cubicBezTo>
                <a:lnTo>
                  <a:pt x="2150532" y="0"/>
                </a:lnTo>
                <a:lnTo>
                  <a:pt x="2497665" y="0"/>
                </a:lnTo>
                <a:lnTo>
                  <a:pt x="2497665" y="124650"/>
                </a:lnTo>
                <a:cubicBezTo>
                  <a:pt x="2453091" y="139393"/>
                  <a:pt x="2421465" y="181632"/>
                  <a:pt x="2421465" y="231258"/>
                </a:cubicBezTo>
                <a:cubicBezTo>
                  <a:pt x="2421465" y="294384"/>
                  <a:pt x="2472639" y="345558"/>
                  <a:pt x="2535765" y="345558"/>
                </a:cubicBezTo>
                <a:cubicBezTo>
                  <a:pt x="2598891" y="345558"/>
                  <a:pt x="2650065" y="294384"/>
                  <a:pt x="2650065" y="231258"/>
                </a:cubicBezTo>
                <a:cubicBezTo>
                  <a:pt x="2650065" y="181632"/>
                  <a:pt x="2618439" y="139393"/>
                  <a:pt x="2573865" y="124650"/>
                </a:cubicBezTo>
                <a:lnTo>
                  <a:pt x="2573865" y="0"/>
                </a:lnTo>
                <a:lnTo>
                  <a:pt x="2920998" y="0"/>
                </a:lnTo>
                <a:lnTo>
                  <a:pt x="2920998" y="124650"/>
                </a:lnTo>
                <a:cubicBezTo>
                  <a:pt x="2876424" y="139393"/>
                  <a:pt x="2844798" y="181632"/>
                  <a:pt x="2844798" y="231258"/>
                </a:cubicBezTo>
                <a:cubicBezTo>
                  <a:pt x="2844798" y="294384"/>
                  <a:pt x="2895972" y="345558"/>
                  <a:pt x="2959098" y="345558"/>
                </a:cubicBezTo>
                <a:cubicBezTo>
                  <a:pt x="3022224" y="345558"/>
                  <a:pt x="3073398" y="294384"/>
                  <a:pt x="3073398" y="231258"/>
                </a:cubicBezTo>
                <a:cubicBezTo>
                  <a:pt x="3073398" y="181632"/>
                  <a:pt x="3041772" y="139393"/>
                  <a:pt x="2997198" y="124650"/>
                </a:cubicBezTo>
                <a:lnTo>
                  <a:pt x="2997198" y="0"/>
                </a:lnTo>
                <a:lnTo>
                  <a:pt x="3344331" y="0"/>
                </a:lnTo>
                <a:lnTo>
                  <a:pt x="3344331" y="124650"/>
                </a:lnTo>
                <a:cubicBezTo>
                  <a:pt x="3299757" y="139393"/>
                  <a:pt x="3268131" y="181632"/>
                  <a:pt x="3268131" y="231258"/>
                </a:cubicBezTo>
                <a:cubicBezTo>
                  <a:pt x="3268131" y="294384"/>
                  <a:pt x="3319305" y="345558"/>
                  <a:pt x="3382431" y="345558"/>
                </a:cubicBezTo>
                <a:cubicBezTo>
                  <a:pt x="3445557" y="345558"/>
                  <a:pt x="3496731" y="294384"/>
                  <a:pt x="3496731" y="231258"/>
                </a:cubicBezTo>
                <a:cubicBezTo>
                  <a:pt x="3496731" y="181632"/>
                  <a:pt x="3465105" y="139393"/>
                  <a:pt x="3420531" y="124650"/>
                </a:cubicBezTo>
                <a:lnTo>
                  <a:pt x="3420531" y="0"/>
                </a:lnTo>
                <a:lnTo>
                  <a:pt x="3767664" y="0"/>
                </a:lnTo>
                <a:lnTo>
                  <a:pt x="3767664" y="124650"/>
                </a:lnTo>
                <a:cubicBezTo>
                  <a:pt x="3723090" y="139393"/>
                  <a:pt x="3691464" y="181632"/>
                  <a:pt x="3691464" y="231258"/>
                </a:cubicBezTo>
                <a:cubicBezTo>
                  <a:pt x="3691464" y="294384"/>
                  <a:pt x="3742638" y="345558"/>
                  <a:pt x="3805764" y="345558"/>
                </a:cubicBezTo>
                <a:cubicBezTo>
                  <a:pt x="3868890" y="345558"/>
                  <a:pt x="3920064" y="294384"/>
                  <a:pt x="3920064" y="231258"/>
                </a:cubicBezTo>
                <a:cubicBezTo>
                  <a:pt x="3920064" y="181632"/>
                  <a:pt x="3888438" y="139393"/>
                  <a:pt x="3843864" y="124650"/>
                </a:cubicBezTo>
                <a:lnTo>
                  <a:pt x="3843864" y="0"/>
                </a:lnTo>
                <a:lnTo>
                  <a:pt x="4191000" y="0"/>
                </a:lnTo>
                <a:lnTo>
                  <a:pt x="4191000" y="124650"/>
                </a:lnTo>
                <a:cubicBezTo>
                  <a:pt x="4146426" y="139393"/>
                  <a:pt x="4114800" y="181632"/>
                  <a:pt x="4114800" y="231258"/>
                </a:cubicBezTo>
                <a:cubicBezTo>
                  <a:pt x="4114800" y="294384"/>
                  <a:pt x="4165974" y="345558"/>
                  <a:pt x="4229100" y="345558"/>
                </a:cubicBezTo>
                <a:cubicBezTo>
                  <a:pt x="4292226" y="345558"/>
                  <a:pt x="4343400" y="294384"/>
                  <a:pt x="4343400" y="231258"/>
                </a:cubicBezTo>
                <a:cubicBezTo>
                  <a:pt x="4343400" y="181632"/>
                  <a:pt x="4311774" y="139393"/>
                  <a:pt x="4267200" y="124650"/>
                </a:cubicBezTo>
                <a:lnTo>
                  <a:pt x="4267200" y="0"/>
                </a:lnTo>
                <a:lnTo>
                  <a:pt x="4724400" y="0"/>
                </a:lnTo>
                <a:lnTo>
                  <a:pt x="4724400" y="5943600"/>
                </a:lnTo>
                <a:lnTo>
                  <a:pt x="0" y="5943600"/>
                </a:lnTo>
                <a:close/>
              </a:path>
            </a:pathLst>
          </a:custGeom>
          <a:solidFill>
            <a:schemeClr val="bg1">
              <a:lumMod val="9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7" name="Straight Connector 66">
            <a:extLst>
              <a:ext uri="{FF2B5EF4-FFF2-40B4-BE49-F238E27FC236}">
                <a16:creationId xmlns:a16="http://schemas.microsoft.com/office/drawing/2014/main" id="{928D1D07-BA93-4D41-99C5-6FE78B1AF077}"/>
              </a:ext>
            </a:extLst>
          </p:cNvPr>
          <p:cNvCxnSpPr>
            <a:cxnSpLocks/>
          </p:cNvCxnSpPr>
          <p:nvPr/>
        </p:nvCxnSpPr>
        <p:spPr>
          <a:xfrm>
            <a:off x="2844892" y="1993665"/>
            <a:ext cx="0" cy="310311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0E7D53A6-7B1B-40D1-AF5F-26AEEF0190CC}"/>
              </a:ext>
            </a:extLst>
          </p:cNvPr>
          <p:cNvCxnSpPr>
            <a:cxnSpLocks/>
          </p:cNvCxnSpPr>
          <p:nvPr/>
        </p:nvCxnSpPr>
        <p:spPr>
          <a:xfrm>
            <a:off x="2343933" y="2821085"/>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9BA8C4C8-C29E-420A-9491-83D1DE9086A7}"/>
              </a:ext>
            </a:extLst>
          </p:cNvPr>
          <p:cNvCxnSpPr>
            <a:cxnSpLocks/>
          </p:cNvCxnSpPr>
          <p:nvPr/>
        </p:nvCxnSpPr>
        <p:spPr>
          <a:xfrm>
            <a:off x="2406343" y="3297626"/>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D472D91B-F814-4AD0-9037-FD6CF08E10CA}"/>
              </a:ext>
            </a:extLst>
          </p:cNvPr>
          <p:cNvCxnSpPr>
            <a:cxnSpLocks/>
          </p:cNvCxnSpPr>
          <p:nvPr/>
        </p:nvCxnSpPr>
        <p:spPr>
          <a:xfrm>
            <a:off x="2406343" y="3797159"/>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CC8687E6-C8A2-4D99-A412-8ADF413F1C5C}"/>
              </a:ext>
            </a:extLst>
          </p:cNvPr>
          <p:cNvCxnSpPr>
            <a:cxnSpLocks/>
          </p:cNvCxnSpPr>
          <p:nvPr/>
        </p:nvCxnSpPr>
        <p:spPr>
          <a:xfrm>
            <a:off x="2406343" y="4296692"/>
            <a:ext cx="40070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462C70E3-15D2-49FB-A88B-9AE50DBA745B}"/>
              </a:ext>
            </a:extLst>
          </p:cNvPr>
          <p:cNvCxnSpPr>
            <a:cxnSpLocks/>
          </p:cNvCxnSpPr>
          <p:nvPr/>
        </p:nvCxnSpPr>
        <p:spPr>
          <a:xfrm>
            <a:off x="2406343" y="4796225"/>
            <a:ext cx="4007092"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602071F-5F78-4DE6-8B7F-457FF318274A}"/>
              </a:ext>
            </a:extLst>
          </p:cNvPr>
          <p:cNvSpPr txBox="1"/>
          <p:nvPr/>
        </p:nvSpPr>
        <p:spPr>
          <a:xfrm>
            <a:off x="2844892" y="2257966"/>
            <a:ext cx="4375052" cy="523220"/>
          </a:xfrm>
          <a:prstGeom prst="rect">
            <a:avLst/>
          </a:prstGeom>
          <a:noFill/>
        </p:spPr>
        <p:txBody>
          <a:bodyPr wrap="square" rtlCol="0">
            <a:spAutoFit/>
          </a:bodyPr>
          <a:lstStyle/>
          <a:p>
            <a:r>
              <a:rPr lang="en-GB" sz="2800" dirty="0"/>
              <a:t>You will need:</a:t>
            </a:r>
          </a:p>
        </p:txBody>
      </p:sp>
      <p:sp>
        <p:nvSpPr>
          <p:cNvPr id="127" name="TextBox 126">
            <a:extLst>
              <a:ext uri="{FF2B5EF4-FFF2-40B4-BE49-F238E27FC236}">
                <a16:creationId xmlns:a16="http://schemas.microsoft.com/office/drawing/2014/main" id="{19F40D2D-4981-40D9-B682-B4F3FA680BD2}"/>
              </a:ext>
            </a:extLst>
          </p:cNvPr>
          <p:cNvSpPr txBox="1"/>
          <p:nvPr/>
        </p:nvSpPr>
        <p:spPr>
          <a:xfrm>
            <a:off x="3002654" y="2876940"/>
            <a:ext cx="2652661" cy="461665"/>
          </a:xfrm>
          <a:prstGeom prst="rect">
            <a:avLst/>
          </a:prstGeom>
          <a:noFill/>
        </p:spPr>
        <p:txBody>
          <a:bodyPr wrap="square" rtlCol="0">
            <a:spAutoFit/>
          </a:bodyPr>
          <a:lstStyle/>
          <a:p>
            <a:r>
              <a:rPr lang="en-GB" sz="2400" dirty="0"/>
              <a:t>Ruler</a:t>
            </a:r>
          </a:p>
        </p:txBody>
      </p:sp>
      <p:sp>
        <p:nvSpPr>
          <p:cNvPr id="128" name="TextBox 127">
            <a:extLst>
              <a:ext uri="{FF2B5EF4-FFF2-40B4-BE49-F238E27FC236}">
                <a16:creationId xmlns:a16="http://schemas.microsoft.com/office/drawing/2014/main" id="{19332B8C-6EDD-4D4D-834A-949EA8292C60}"/>
              </a:ext>
            </a:extLst>
          </p:cNvPr>
          <p:cNvSpPr txBox="1"/>
          <p:nvPr/>
        </p:nvSpPr>
        <p:spPr>
          <a:xfrm>
            <a:off x="3002653" y="3381205"/>
            <a:ext cx="3253016" cy="461665"/>
          </a:xfrm>
          <a:prstGeom prst="rect">
            <a:avLst/>
          </a:prstGeom>
          <a:noFill/>
        </p:spPr>
        <p:txBody>
          <a:bodyPr wrap="square" rtlCol="0">
            <a:spAutoFit/>
          </a:bodyPr>
          <a:lstStyle/>
          <a:p>
            <a:r>
              <a:rPr lang="en-GB" sz="2400" dirty="0"/>
              <a:t>Pencil</a:t>
            </a:r>
          </a:p>
        </p:txBody>
      </p:sp>
      <p:sp>
        <p:nvSpPr>
          <p:cNvPr id="17" name="Title 1">
            <a:extLst>
              <a:ext uri="{FF2B5EF4-FFF2-40B4-BE49-F238E27FC236}">
                <a16:creationId xmlns:a16="http://schemas.microsoft.com/office/drawing/2014/main" id="{7340D14F-362A-40CD-86FC-93349F9C3157}"/>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Equipment and Resources</a:t>
            </a:r>
          </a:p>
        </p:txBody>
      </p:sp>
      <p:sp>
        <p:nvSpPr>
          <p:cNvPr id="20" name="TextBox 19">
            <a:extLst>
              <a:ext uri="{FF2B5EF4-FFF2-40B4-BE49-F238E27FC236}">
                <a16:creationId xmlns:a16="http://schemas.microsoft.com/office/drawing/2014/main" id="{CA626D08-7EAC-4F49-8681-402D83CFEE29}"/>
              </a:ext>
            </a:extLst>
          </p:cNvPr>
          <p:cNvSpPr txBox="1"/>
          <p:nvPr/>
        </p:nvSpPr>
        <p:spPr>
          <a:xfrm>
            <a:off x="3002655" y="3908470"/>
            <a:ext cx="3253016" cy="461665"/>
          </a:xfrm>
          <a:prstGeom prst="rect">
            <a:avLst/>
          </a:prstGeom>
          <a:noFill/>
        </p:spPr>
        <p:txBody>
          <a:bodyPr wrap="square" rtlCol="0">
            <a:spAutoFit/>
          </a:bodyPr>
          <a:lstStyle/>
          <a:p>
            <a:r>
              <a:rPr lang="en-GB" sz="2400" dirty="0"/>
              <a:t>Worksheet</a:t>
            </a:r>
          </a:p>
        </p:txBody>
      </p:sp>
      <p:sp>
        <p:nvSpPr>
          <p:cNvPr id="21" name="TextBox 20">
            <a:extLst>
              <a:ext uri="{FF2B5EF4-FFF2-40B4-BE49-F238E27FC236}">
                <a16:creationId xmlns:a16="http://schemas.microsoft.com/office/drawing/2014/main" id="{7E24AD0F-B4CA-480B-A344-24D3281EF81E}"/>
              </a:ext>
            </a:extLst>
          </p:cNvPr>
          <p:cNvSpPr txBox="1"/>
          <p:nvPr/>
        </p:nvSpPr>
        <p:spPr>
          <a:xfrm>
            <a:off x="3002653" y="4379360"/>
            <a:ext cx="3253016" cy="461665"/>
          </a:xfrm>
          <a:prstGeom prst="rect">
            <a:avLst/>
          </a:prstGeom>
          <a:noFill/>
        </p:spPr>
        <p:txBody>
          <a:bodyPr wrap="square" rtlCol="0">
            <a:spAutoFit/>
          </a:bodyPr>
          <a:lstStyle/>
          <a:p>
            <a:r>
              <a:rPr lang="en-GB" sz="2400" dirty="0"/>
              <a:t>Calculator </a:t>
            </a:r>
          </a:p>
        </p:txBody>
      </p:sp>
    </p:spTree>
    <p:extLst>
      <p:ext uri="{BB962C8B-B14F-4D97-AF65-F5344CB8AC3E}">
        <p14:creationId xmlns:p14="http://schemas.microsoft.com/office/powerpoint/2010/main" val="405452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7340D14F-362A-40CD-86FC-93349F9C3157}"/>
              </a:ext>
            </a:extLst>
          </p:cNvPr>
          <p:cNvSpPr txBox="1">
            <a:spLocks/>
          </p:cNvSpPr>
          <p:nvPr/>
        </p:nvSpPr>
        <p:spPr>
          <a:xfrm>
            <a:off x="190459" y="1101343"/>
            <a:ext cx="6764523" cy="723414"/>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600" b="1" dirty="0">
                <a:latin typeface="+mn-lt"/>
                <a:cs typeface="Arial" panose="020B0604020202020204" pitchFamily="34" charset="0"/>
              </a:rPr>
              <a:t>Try this…</a:t>
            </a:r>
          </a:p>
        </p:txBody>
      </p:sp>
      <p:pic>
        <p:nvPicPr>
          <p:cNvPr id="4" name="Picture 3">
            <a:extLst>
              <a:ext uri="{FF2B5EF4-FFF2-40B4-BE49-F238E27FC236}">
                <a16:creationId xmlns:a16="http://schemas.microsoft.com/office/drawing/2014/main" id="{B4CB9846-686D-421F-B695-672B16A336A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158161" y="1080830"/>
            <a:ext cx="4985839" cy="5009924"/>
          </a:xfrm>
          <a:prstGeom prst="rect">
            <a:avLst/>
          </a:prstGeom>
        </p:spPr>
      </p:pic>
      <p:sp>
        <p:nvSpPr>
          <p:cNvPr id="5" name="TextBox 4">
            <a:extLst>
              <a:ext uri="{FF2B5EF4-FFF2-40B4-BE49-F238E27FC236}">
                <a16:creationId xmlns:a16="http://schemas.microsoft.com/office/drawing/2014/main" id="{C243CB3C-2580-4770-92BA-E42DE654B609}"/>
              </a:ext>
            </a:extLst>
          </p:cNvPr>
          <p:cNvSpPr txBox="1"/>
          <p:nvPr/>
        </p:nvSpPr>
        <p:spPr>
          <a:xfrm>
            <a:off x="190459" y="2416097"/>
            <a:ext cx="3732612" cy="2677656"/>
          </a:xfrm>
          <a:prstGeom prst="rect">
            <a:avLst/>
          </a:prstGeom>
          <a:noFill/>
        </p:spPr>
        <p:txBody>
          <a:bodyPr wrap="square" rtlCol="0">
            <a:spAutoFit/>
          </a:bodyPr>
          <a:lstStyle/>
          <a:p>
            <a:pPr marL="285750" indent="-285750">
              <a:buFont typeface="Arial" panose="020B0604020202020204" pitchFamily="34" charset="0"/>
              <a:buChar char="•"/>
            </a:pPr>
            <a:r>
              <a:rPr lang="en-GB" sz="2400" dirty="0"/>
              <a:t>This is a plan of Maisie’s bedroom drawn with sizes in metres</a:t>
            </a:r>
          </a:p>
          <a:p>
            <a:pPr marL="285750" indent="-285750">
              <a:buFont typeface="Arial" panose="020B0604020202020204" pitchFamily="34" charset="0"/>
              <a:buChar char="•"/>
            </a:pPr>
            <a:r>
              <a:rPr lang="en-GB" sz="2400" dirty="0"/>
              <a:t>Can you draw this to a scale of 1:50</a:t>
            </a:r>
          </a:p>
          <a:p>
            <a:pPr marL="285750" indent="-285750">
              <a:buFont typeface="Arial" panose="020B0604020202020204" pitchFamily="34" charset="0"/>
              <a:buChar char="•"/>
            </a:pPr>
            <a:r>
              <a:rPr lang="en-GB" sz="2400" dirty="0"/>
              <a:t>1cm in your drawing = 50cm in real life</a:t>
            </a:r>
          </a:p>
        </p:txBody>
      </p:sp>
    </p:spTree>
    <p:extLst>
      <p:ext uri="{BB962C8B-B14F-4D97-AF65-F5344CB8AC3E}">
        <p14:creationId xmlns:p14="http://schemas.microsoft.com/office/powerpoint/2010/main" val="1249815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02121A4-24C3-4B74-AC5A-87E47583FCFE}"/>
              </a:ext>
            </a:extLst>
          </p:cNvPr>
          <p:cNvSpPr txBox="1"/>
          <p:nvPr/>
        </p:nvSpPr>
        <p:spPr>
          <a:xfrm>
            <a:off x="252620" y="1095084"/>
            <a:ext cx="5965299" cy="590931"/>
          </a:xfrm>
          <a:prstGeom prst="rect">
            <a:avLst/>
          </a:prstGeom>
          <a:noFill/>
        </p:spPr>
        <p:txBody>
          <a:bodyPr wrap="square" rtlCol="0">
            <a:spAutoFit/>
          </a:bodyPr>
          <a:lstStyle>
            <a:defPPr>
              <a:defRPr lang="en-US"/>
            </a:defPPr>
            <a:lvl1pPr>
              <a:lnSpc>
                <a:spcPct val="90000"/>
              </a:lnSpc>
              <a:spcBef>
                <a:spcPct val="0"/>
              </a:spcBef>
              <a:defRPr sz="3600" b="1">
                <a:ea typeface="+mj-ea"/>
                <a:cs typeface="Arial" panose="020B0604020202020204" pitchFamily="34" charset="0"/>
              </a:defRPr>
            </a:lvl1pPr>
          </a:lstStyle>
          <a:p>
            <a:r>
              <a:rPr lang="en-GB" dirty="0"/>
              <a:t>If you need some help…</a:t>
            </a:r>
          </a:p>
        </p:txBody>
      </p:sp>
      <p:pic>
        <p:nvPicPr>
          <p:cNvPr id="5" name="Picture 4">
            <a:extLst>
              <a:ext uri="{FF2B5EF4-FFF2-40B4-BE49-F238E27FC236}">
                <a16:creationId xmlns:a16="http://schemas.microsoft.com/office/drawing/2014/main" id="{A1B49AD3-0EB8-487A-92E2-7F66B6F26DF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55883" b="8896"/>
          <a:stretch/>
        </p:blipFill>
        <p:spPr>
          <a:xfrm>
            <a:off x="252620" y="1853132"/>
            <a:ext cx="4898224" cy="4134200"/>
          </a:xfrm>
          <a:prstGeom prst="rect">
            <a:avLst/>
          </a:prstGeom>
        </p:spPr>
      </p:pic>
      <p:pic>
        <p:nvPicPr>
          <p:cNvPr id="7" name="Picture 6">
            <a:extLst>
              <a:ext uri="{FF2B5EF4-FFF2-40B4-BE49-F238E27FC236}">
                <a16:creationId xmlns:a16="http://schemas.microsoft.com/office/drawing/2014/main" id="{640655D6-81F4-4102-9512-9F3F8767C063}"/>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5029675" y="1797953"/>
            <a:ext cx="4114325" cy="4134200"/>
          </a:xfrm>
          <a:prstGeom prst="rect">
            <a:avLst/>
          </a:prstGeom>
        </p:spPr>
      </p:pic>
    </p:spTree>
    <p:extLst>
      <p:ext uri="{BB962C8B-B14F-4D97-AF65-F5344CB8AC3E}">
        <p14:creationId xmlns:p14="http://schemas.microsoft.com/office/powerpoint/2010/main" val="566600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8D8E74F7-C8F9-4DCD-BF75-C3E567142D41}"/>
              </a:ext>
            </a:extLst>
          </p:cNvPr>
          <p:cNvPicPr/>
          <p:nvPr/>
        </p:nvPicPr>
        <p:blipFill>
          <a:blip r:embed="rId3" cstate="email">
            <a:extLst>
              <a:ext uri="{28A0092B-C50C-407E-A947-70E740481C1C}">
                <a14:useLocalDpi xmlns:a14="http://schemas.microsoft.com/office/drawing/2010/main"/>
              </a:ext>
            </a:extLst>
          </a:blip>
          <a:srcRect/>
          <a:stretch>
            <a:fillRect/>
          </a:stretch>
        </p:blipFill>
        <p:spPr bwMode="auto">
          <a:xfrm rot="21428812">
            <a:off x="123836" y="1650368"/>
            <a:ext cx="3701563" cy="2311189"/>
          </a:xfrm>
          <a:prstGeom prst="rect">
            <a:avLst/>
          </a:prstGeom>
          <a:noFill/>
          <a:ln>
            <a:noFill/>
          </a:ln>
        </p:spPr>
      </p:pic>
      <p:sp>
        <p:nvSpPr>
          <p:cNvPr id="15" name="TextBox 14">
            <a:extLst>
              <a:ext uri="{FF2B5EF4-FFF2-40B4-BE49-F238E27FC236}">
                <a16:creationId xmlns:a16="http://schemas.microsoft.com/office/drawing/2014/main" id="{4E87EC07-ECC4-4317-9B03-04C9CEEF285A}"/>
              </a:ext>
            </a:extLst>
          </p:cNvPr>
          <p:cNvSpPr txBox="1"/>
          <p:nvPr/>
        </p:nvSpPr>
        <p:spPr>
          <a:xfrm rot="21176796">
            <a:off x="601097" y="2119660"/>
            <a:ext cx="2866995" cy="1569660"/>
          </a:xfrm>
          <a:prstGeom prst="rect">
            <a:avLst/>
          </a:prstGeom>
          <a:noFill/>
        </p:spPr>
        <p:txBody>
          <a:bodyPr wrap="square" rtlCol="0">
            <a:spAutoFit/>
          </a:bodyPr>
          <a:lstStyle/>
          <a:p>
            <a:pPr algn="ctr"/>
            <a:r>
              <a:rPr lang="en-GB" sz="2400" b="1" dirty="0">
                <a:latin typeface="+mj-lt"/>
              </a:rPr>
              <a:t>Task</a:t>
            </a:r>
          </a:p>
          <a:p>
            <a:pPr algn="ctr"/>
            <a:r>
              <a:rPr lang="en-GB" sz="2400" b="1" dirty="0">
                <a:latin typeface="+mj-lt"/>
              </a:rPr>
              <a:t>Can you draw your classroom to scale of 1:50?</a:t>
            </a:r>
          </a:p>
        </p:txBody>
      </p:sp>
      <p:sp>
        <p:nvSpPr>
          <p:cNvPr id="4" name="TextBox 3">
            <a:extLst>
              <a:ext uri="{FF2B5EF4-FFF2-40B4-BE49-F238E27FC236}">
                <a16:creationId xmlns:a16="http://schemas.microsoft.com/office/drawing/2014/main" id="{4865A405-B10F-423D-B75B-89741724090D}"/>
              </a:ext>
            </a:extLst>
          </p:cNvPr>
          <p:cNvSpPr txBox="1"/>
          <p:nvPr/>
        </p:nvSpPr>
        <p:spPr>
          <a:xfrm>
            <a:off x="4064638" y="1686015"/>
            <a:ext cx="4664782" cy="1938992"/>
          </a:xfrm>
          <a:prstGeom prst="rect">
            <a:avLst/>
          </a:prstGeom>
          <a:noFill/>
        </p:spPr>
        <p:txBody>
          <a:bodyPr wrap="square" rtlCol="0">
            <a:spAutoFit/>
          </a:bodyPr>
          <a:lstStyle/>
          <a:p>
            <a:pPr marL="342900" indent="-342900">
              <a:buFont typeface="Arial" panose="020B0604020202020204" pitchFamily="34" charset="0"/>
              <a:buChar char="•"/>
            </a:pPr>
            <a:r>
              <a:rPr lang="en-GB" sz="2400" dirty="0"/>
              <a:t>Measure each wall in your classroom</a:t>
            </a:r>
          </a:p>
          <a:p>
            <a:pPr marL="342900" indent="-342900">
              <a:buFont typeface="Arial" panose="020B0604020202020204" pitchFamily="34" charset="0"/>
              <a:buChar char="•"/>
            </a:pPr>
            <a:r>
              <a:rPr lang="en-GB" sz="2400" dirty="0"/>
              <a:t>Create a sketch plan of the room</a:t>
            </a:r>
          </a:p>
          <a:p>
            <a:pPr marL="342900" indent="-342900">
              <a:buFont typeface="Arial" panose="020B0604020202020204" pitchFamily="34" charset="0"/>
              <a:buChar char="•"/>
            </a:pPr>
            <a:r>
              <a:rPr lang="en-GB" sz="2400" dirty="0"/>
              <a:t>Add doors and windows as below</a:t>
            </a:r>
          </a:p>
          <a:p>
            <a:pPr marL="342900" indent="-342900">
              <a:buFont typeface="Arial" panose="020B0604020202020204" pitchFamily="34" charset="0"/>
              <a:buChar char="•"/>
            </a:pPr>
            <a:r>
              <a:rPr lang="en-GB" sz="2400" dirty="0"/>
              <a:t>Can you add furniture too?</a:t>
            </a:r>
          </a:p>
        </p:txBody>
      </p:sp>
      <p:sp>
        <p:nvSpPr>
          <p:cNvPr id="8" name="TextBox 7">
            <a:extLst>
              <a:ext uri="{FF2B5EF4-FFF2-40B4-BE49-F238E27FC236}">
                <a16:creationId xmlns:a16="http://schemas.microsoft.com/office/drawing/2014/main" id="{B02121A4-24C3-4B74-AC5A-87E47583FCFE}"/>
              </a:ext>
            </a:extLst>
          </p:cNvPr>
          <p:cNvSpPr txBox="1"/>
          <p:nvPr/>
        </p:nvSpPr>
        <p:spPr>
          <a:xfrm>
            <a:off x="252621" y="1095084"/>
            <a:ext cx="4572000" cy="590931"/>
          </a:xfrm>
          <a:prstGeom prst="rect">
            <a:avLst/>
          </a:prstGeom>
          <a:noFill/>
        </p:spPr>
        <p:txBody>
          <a:bodyPr wrap="square" rtlCol="0">
            <a:spAutoFit/>
          </a:bodyPr>
          <a:lstStyle>
            <a:defPPr>
              <a:defRPr lang="en-US"/>
            </a:defPPr>
            <a:lvl1pPr>
              <a:lnSpc>
                <a:spcPct val="90000"/>
              </a:lnSpc>
              <a:spcBef>
                <a:spcPct val="0"/>
              </a:spcBef>
              <a:defRPr sz="3600" b="1">
                <a:ea typeface="+mj-ea"/>
                <a:cs typeface="Arial" panose="020B0604020202020204" pitchFamily="34" charset="0"/>
              </a:defRPr>
            </a:lvl1pPr>
          </a:lstStyle>
          <a:p>
            <a:r>
              <a:rPr lang="en-GB" dirty="0"/>
              <a:t>Now do this…</a:t>
            </a:r>
          </a:p>
        </p:txBody>
      </p:sp>
      <p:pic>
        <p:nvPicPr>
          <p:cNvPr id="2" name="Picture 1">
            <a:extLst>
              <a:ext uri="{FF2B5EF4-FFF2-40B4-BE49-F238E27FC236}">
                <a16:creationId xmlns:a16="http://schemas.microsoft.com/office/drawing/2014/main" id="{C190CED4-485F-423C-B718-46645E1B0E5C}"/>
              </a:ext>
            </a:extLst>
          </p:cNvPr>
          <p:cNvPicPr>
            <a:picLocks noChangeAspect="1"/>
          </p:cNvPicPr>
          <p:nvPr/>
        </p:nvPicPr>
        <p:blipFill>
          <a:blip r:embed="rId4"/>
          <a:stretch>
            <a:fillRect/>
          </a:stretch>
        </p:blipFill>
        <p:spPr>
          <a:xfrm rot="16200000">
            <a:off x="4061024" y="4215938"/>
            <a:ext cx="1021951" cy="1021951"/>
          </a:xfrm>
          <a:prstGeom prst="rect">
            <a:avLst/>
          </a:prstGeom>
        </p:spPr>
      </p:pic>
      <p:pic>
        <p:nvPicPr>
          <p:cNvPr id="3" name="Picture 2">
            <a:extLst>
              <a:ext uri="{FF2B5EF4-FFF2-40B4-BE49-F238E27FC236}">
                <a16:creationId xmlns:a16="http://schemas.microsoft.com/office/drawing/2014/main" id="{EAAFB05B-F2E7-4BD8-B5A2-8EB1289CA8FD}"/>
              </a:ext>
            </a:extLst>
          </p:cNvPr>
          <p:cNvPicPr>
            <a:picLocks noChangeAspect="1"/>
          </p:cNvPicPr>
          <p:nvPr/>
        </p:nvPicPr>
        <p:blipFill>
          <a:blip r:embed="rId5"/>
          <a:stretch>
            <a:fillRect/>
          </a:stretch>
        </p:blipFill>
        <p:spPr>
          <a:xfrm>
            <a:off x="6007030" y="4564049"/>
            <a:ext cx="2228093" cy="328735"/>
          </a:xfrm>
          <a:prstGeom prst="rect">
            <a:avLst/>
          </a:prstGeom>
        </p:spPr>
      </p:pic>
      <p:sp>
        <p:nvSpPr>
          <p:cNvPr id="5" name="TextBox 4">
            <a:extLst>
              <a:ext uri="{FF2B5EF4-FFF2-40B4-BE49-F238E27FC236}">
                <a16:creationId xmlns:a16="http://schemas.microsoft.com/office/drawing/2014/main" id="{DD11588D-30D4-4862-B3A3-666A536EE537}"/>
              </a:ext>
            </a:extLst>
          </p:cNvPr>
          <p:cNvSpPr txBox="1"/>
          <p:nvPr/>
        </p:nvSpPr>
        <p:spPr>
          <a:xfrm>
            <a:off x="4142629" y="5110658"/>
            <a:ext cx="1091420" cy="830997"/>
          </a:xfrm>
          <a:prstGeom prst="rect">
            <a:avLst/>
          </a:prstGeom>
          <a:noFill/>
        </p:spPr>
        <p:txBody>
          <a:bodyPr wrap="square" rtlCol="0">
            <a:spAutoFit/>
          </a:bodyPr>
          <a:lstStyle/>
          <a:p>
            <a:r>
              <a:rPr lang="en-GB" sz="2400" dirty="0"/>
              <a:t>Door (open)</a:t>
            </a:r>
          </a:p>
        </p:txBody>
      </p:sp>
      <p:sp>
        <p:nvSpPr>
          <p:cNvPr id="9" name="TextBox 8">
            <a:extLst>
              <a:ext uri="{FF2B5EF4-FFF2-40B4-BE49-F238E27FC236}">
                <a16:creationId xmlns:a16="http://schemas.microsoft.com/office/drawing/2014/main" id="{4A98965F-4BE8-48A5-9EFF-BF72E23FBEA5}"/>
              </a:ext>
            </a:extLst>
          </p:cNvPr>
          <p:cNvSpPr txBox="1"/>
          <p:nvPr/>
        </p:nvSpPr>
        <p:spPr>
          <a:xfrm>
            <a:off x="6495852" y="5110658"/>
            <a:ext cx="1304378" cy="461665"/>
          </a:xfrm>
          <a:prstGeom prst="rect">
            <a:avLst/>
          </a:prstGeom>
          <a:noFill/>
        </p:spPr>
        <p:txBody>
          <a:bodyPr wrap="square" rtlCol="0">
            <a:spAutoFit/>
          </a:bodyPr>
          <a:lstStyle/>
          <a:p>
            <a:r>
              <a:rPr lang="en-GB" sz="2400" dirty="0"/>
              <a:t>Window</a:t>
            </a:r>
          </a:p>
        </p:txBody>
      </p:sp>
    </p:spTree>
    <p:extLst>
      <p:ext uri="{BB962C8B-B14F-4D97-AF65-F5344CB8AC3E}">
        <p14:creationId xmlns:p14="http://schemas.microsoft.com/office/powerpoint/2010/main" val="16161396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6498559F77D6649971E4AAB1E284C23" ma:contentTypeVersion="15" ma:contentTypeDescription="Create a new document." ma:contentTypeScope="" ma:versionID="aa8a9e935025f43c1f9c41065c9bbed2">
  <xsd:schema xmlns:xsd="http://www.w3.org/2001/XMLSchema" xmlns:xs="http://www.w3.org/2001/XMLSchema" xmlns:p="http://schemas.microsoft.com/office/2006/metadata/properties" xmlns:ns1="http://schemas.microsoft.com/sharepoint/v3" xmlns:ns3="accd350c-b984-42cf-bbe1-f539aeb1d405" xmlns:ns4="7ef59ffa-03b4-4cf8-9ac4-3e911814cc06" targetNamespace="http://schemas.microsoft.com/office/2006/metadata/properties" ma:root="true" ma:fieldsID="cdefe1194683fedc009d948913198f6f" ns1:_="" ns3:_="" ns4:_="">
    <xsd:import namespace="http://schemas.microsoft.com/sharepoint/v3"/>
    <xsd:import namespace="accd350c-b984-42cf-bbe1-f539aeb1d405"/>
    <xsd:import namespace="7ef59ffa-03b4-4cf8-9ac4-3e911814cc0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1:_ip_UnifiedCompliancePolicyProperties" minOccurs="0"/>
                <xsd:element ref="ns1:_ip_UnifiedCompliancePolicyUIAction" minOccurs="0"/>
                <xsd:element ref="ns4:MediaServiceAutoTags" minOccurs="0"/>
                <xsd:element ref="ns4:MediaServiceDateTaken"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3" nillable="true" ma:displayName="Unified Compliance Policy Properties" ma:description="" ma:hidden="true" ma:internalName="_ip_UnifiedCompliancePolicyProperties">
      <xsd:simpleType>
        <xsd:restriction base="dms:Note"/>
      </xsd:simpleType>
    </xsd:element>
    <xsd:element name="_ip_UnifiedCompliancePolicyUIAction" ma:index="14" nillable="true" ma:displayName="Unified Compliance Policy UI Action" ma:descrip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ccd350c-b984-42cf-bbe1-f539aeb1d40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ef59ffa-03b4-4cf8-9ac4-3e911814cc06"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description="" ma:internalName="MediaServiceAutoTags"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Location" ma:index="22"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981072FA-5E2F-4055-9682-027D25FC8486}">
  <ds:schemaRefs>
    <ds:schemaRef ds:uri="http://schemas.microsoft.com/sharepoint/v3/contenttype/forms"/>
  </ds:schemaRefs>
</ds:datastoreItem>
</file>

<file path=customXml/itemProps2.xml><?xml version="1.0" encoding="utf-8"?>
<ds:datastoreItem xmlns:ds="http://schemas.openxmlformats.org/officeDocument/2006/customXml" ds:itemID="{632FF26B-C69A-45F1-88CE-B122BF1840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ccd350c-b984-42cf-bbe1-f539aeb1d405"/>
    <ds:schemaRef ds:uri="7ef59ffa-03b4-4cf8-9ac4-3e911814cc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80B3CC5-1708-47C6-B324-63788AA6AA4A}">
  <ds:schemaRefs>
    <ds:schemaRef ds:uri="accd350c-b984-42cf-bbe1-f539aeb1d405"/>
    <ds:schemaRef ds:uri="http://schemas.openxmlformats.org/package/2006/metadata/core-properties"/>
    <ds:schemaRef ds:uri="http://schemas.microsoft.com/sharepoint/v3"/>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7ef59ffa-03b4-4cf8-9ac4-3e911814cc06"/>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2084</TotalTime>
  <Words>309</Words>
  <Application>Microsoft Office PowerPoint</Application>
  <PresentationFormat>On-screen Show (4:3)</PresentationFormat>
  <Paragraphs>42</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 scale with ancient Greek mathematics Presentation</dc:title>
  <dc:subject>Discover how to create a scale drawing of an object using ancient Greek</dc:subject>
  <dc:creator>Attainment in Education Ltd</dc:creator>
  <cp:keywords>ancient greece, resources, activities for kids, maths, history, ancient greek</cp:keywords>
  <cp:lastModifiedBy>Marie Neighbour</cp:lastModifiedBy>
  <cp:revision>21</cp:revision>
  <dcterms:created xsi:type="dcterms:W3CDTF">2017-06-28T15:11:57Z</dcterms:created>
  <dcterms:modified xsi:type="dcterms:W3CDTF">2022-08-04T13:35:20Z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0x01010076498559F77D6649971E4AAB1E284C23</vt:lpwstr>
  </property>
</Properties>
</file>