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5"/>
  </p:notesMasterIdLst>
  <p:sldIdLst>
    <p:sldId id="261" r:id="rId5"/>
    <p:sldId id="257" r:id="rId6"/>
    <p:sldId id="262" r:id="rId7"/>
    <p:sldId id="278" r:id="rId8"/>
    <p:sldId id="281" r:id="rId9"/>
    <p:sldId id="265" r:id="rId10"/>
    <p:sldId id="282" r:id="rId11"/>
    <p:sldId id="283" r:id="rId12"/>
    <p:sldId id="285" r:id="rId13"/>
    <p:sldId id="284"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C7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9EDFBB-8368-4165-8764-AD4AECC6C5F6}" v="1" dt="2022-03-31T20:12:21.4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00"/>
    <p:restoredTop sz="94675"/>
  </p:normalViewPr>
  <p:slideViewPr>
    <p:cSldViewPr snapToGrid="0" snapToObjects="1">
      <p:cViewPr varScale="1">
        <p:scale>
          <a:sx n="88" d="100"/>
          <a:sy n="88" d="100"/>
        </p:scale>
        <p:origin x="418"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D8E5D5-6BAE-6148-9FFD-55B18E4AD7CF}" type="datetimeFigureOut">
              <a:rPr lang="en-US" smtClean="0"/>
              <a:t>8/4/2022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23EA8-51D2-C94B-90A8-077C8A3A8584}" type="slidenum">
              <a:rPr lang="en-US" smtClean="0"/>
              <a:t>‹#›</a:t>
            </a:fld>
            <a:endParaRPr lang="en-US"/>
          </a:p>
        </p:txBody>
      </p:sp>
    </p:spTree>
    <p:extLst>
      <p:ext uri="{BB962C8B-B14F-4D97-AF65-F5344CB8AC3E}">
        <p14:creationId xmlns:p14="http://schemas.microsoft.com/office/powerpoint/2010/main" val="1640673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923EA8-51D2-C94B-90A8-077C8A3A8584}" type="slidenum">
              <a:rPr lang="en-US" smtClean="0"/>
              <a:t>5</a:t>
            </a:fld>
            <a:endParaRPr lang="en-US"/>
          </a:p>
        </p:txBody>
      </p:sp>
    </p:spTree>
    <p:extLst>
      <p:ext uri="{BB962C8B-B14F-4D97-AF65-F5344CB8AC3E}">
        <p14:creationId xmlns:p14="http://schemas.microsoft.com/office/powerpoint/2010/main" val="740854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8/4/2022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205098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8/4/2022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3932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8/4/2022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9175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8/4/2022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170365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8/4/2022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536504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8/4/2022</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542595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8/4/2022</a:t>
            </a:fld>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19021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8/4/2022</a:t>
            </a:fld>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07702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8/4/2022</a:t>
            </a:fld>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975022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8/4/2022</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55457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8/4/2022</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69968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24491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png"/><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5.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4.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E56EC9-F8AE-453A-98C2-5E74B8193F2C}"/>
              </a:ext>
            </a:extLst>
          </p:cNvPr>
          <p:cNvSpPr txBox="1"/>
          <p:nvPr/>
        </p:nvSpPr>
        <p:spPr>
          <a:xfrm>
            <a:off x="1007604" y="1181435"/>
            <a:ext cx="7128792" cy="830997"/>
          </a:xfrm>
          <a:prstGeom prst="rect">
            <a:avLst/>
          </a:prstGeom>
          <a:noFill/>
        </p:spPr>
        <p:txBody>
          <a:bodyPr wrap="square" rtlCol="0">
            <a:spAutoFit/>
          </a:bodyPr>
          <a:lstStyle/>
          <a:p>
            <a:pPr algn="ctr"/>
            <a:r>
              <a:rPr lang="en-GB" sz="4800" b="1" dirty="0">
                <a:solidFill>
                  <a:srgbClr val="0093D3"/>
                </a:solidFill>
                <a:latin typeface="Arial"/>
                <a:cs typeface="Arial"/>
              </a:rPr>
              <a:t>Measure distance</a:t>
            </a:r>
          </a:p>
        </p:txBody>
      </p:sp>
      <p:sp>
        <p:nvSpPr>
          <p:cNvPr id="4" name="TextBox 3">
            <a:extLst>
              <a:ext uri="{FF2B5EF4-FFF2-40B4-BE49-F238E27FC236}">
                <a16:creationId xmlns:a16="http://schemas.microsoft.com/office/drawing/2014/main" id="{D7D83397-CCC0-4BFA-B43F-C32B14DC99B0}"/>
              </a:ext>
            </a:extLst>
          </p:cNvPr>
          <p:cNvSpPr txBox="1"/>
          <p:nvPr/>
        </p:nvSpPr>
        <p:spPr>
          <a:xfrm>
            <a:off x="247668" y="5445732"/>
            <a:ext cx="8648663"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How to make a wheel that measures distances</a:t>
            </a:r>
          </a:p>
        </p:txBody>
      </p:sp>
      <p:pic>
        <p:nvPicPr>
          <p:cNvPr id="8" name="Picture 7">
            <a:extLst>
              <a:ext uri="{FF2B5EF4-FFF2-40B4-BE49-F238E27FC236}">
                <a16:creationId xmlns:a16="http://schemas.microsoft.com/office/drawing/2014/main" id="{BBBE8D83-F5A1-5C4E-947A-7BC1518AD6C0}"/>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rot="4814366">
            <a:off x="3323936" y="1527829"/>
            <a:ext cx="2963917" cy="4402505"/>
          </a:xfrm>
          <a:prstGeom prst="rect">
            <a:avLst/>
          </a:prstGeom>
        </p:spPr>
      </p:pic>
    </p:spTree>
    <p:extLst>
      <p:ext uri="{BB962C8B-B14F-4D97-AF65-F5344CB8AC3E}">
        <p14:creationId xmlns:p14="http://schemas.microsoft.com/office/powerpoint/2010/main" val="3561145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06F48-0DF3-1A43-97B8-D727A2F36ED9}"/>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266587" y="3429000"/>
            <a:ext cx="1800614" cy="2664728"/>
          </a:xfrm>
          <a:prstGeom prst="rect">
            <a:avLst/>
          </a:prstGeom>
        </p:spPr>
      </p:pic>
      <p:pic>
        <p:nvPicPr>
          <p:cNvPr id="3" name="Picture 2">
            <a:extLst>
              <a:ext uri="{FF2B5EF4-FFF2-40B4-BE49-F238E27FC236}">
                <a16:creationId xmlns:a16="http://schemas.microsoft.com/office/drawing/2014/main" id="{1C44812A-955B-3047-AE7C-0094FF353E15}"/>
              </a:ext>
            </a:extLst>
          </p:cNvPr>
          <p:cNvPicPr>
            <a:picLocks noChangeAspect="1"/>
          </p:cNvPicPr>
          <p:nvPr/>
        </p:nvPicPr>
        <p:blipFill>
          <a:blip r:embed="rId5" cstate="hq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rot="1746185">
            <a:off x="5528811" y="1401297"/>
            <a:ext cx="2376734" cy="3530322"/>
          </a:xfrm>
          <a:prstGeom prst="rect">
            <a:avLst/>
          </a:prstGeom>
        </p:spPr>
      </p:pic>
      <p:sp>
        <p:nvSpPr>
          <p:cNvPr id="5" name="Content Placeholder 4">
            <a:extLst>
              <a:ext uri="{FF2B5EF4-FFF2-40B4-BE49-F238E27FC236}">
                <a16:creationId xmlns:a16="http://schemas.microsoft.com/office/drawing/2014/main" id="{32986FFA-A172-4FC5-BA3B-83DC40E3C53A}"/>
              </a:ext>
            </a:extLst>
          </p:cNvPr>
          <p:cNvSpPr txBox="1">
            <a:spLocks/>
          </p:cNvSpPr>
          <p:nvPr/>
        </p:nvSpPr>
        <p:spPr>
          <a:xfrm>
            <a:off x="0" y="1046154"/>
            <a:ext cx="9046131" cy="8207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Mark up your wheel</a:t>
            </a:r>
          </a:p>
        </p:txBody>
      </p:sp>
      <p:sp>
        <p:nvSpPr>
          <p:cNvPr id="19" name="TextBox 18">
            <a:extLst>
              <a:ext uri="{FF2B5EF4-FFF2-40B4-BE49-F238E27FC236}">
                <a16:creationId xmlns:a16="http://schemas.microsoft.com/office/drawing/2014/main" id="{A84EDD02-8336-EF4D-9FC6-8010E13ED008}"/>
              </a:ext>
            </a:extLst>
          </p:cNvPr>
          <p:cNvSpPr txBox="1"/>
          <p:nvPr/>
        </p:nvSpPr>
        <p:spPr>
          <a:xfrm>
            <a:off x="10510" y="1673761"/>
            <a:ext cx="5316402" cy="4016484"/>
          </a:xfrm>
          <a:prstGeom prst="rect">
            <a:avLst/>
          </a:prstGeom>
        </p:spPr>
        <p:txBody>
          <a:bodyPr wrap="square">
            <a:spAutoFit/>
          </a:bodyPr>
          <a:lstStyle>
            <a:defPPr>
              <a:defRPr lang="en-US"/>
            </a:defPPr>
            <a:lvl1pPr marL="342900" indent="-342900">
              <a:spcAft>
                <a:spcPts val="600"/>
              </a:spcAft>
              <a:buFont typeface="Arial" panose="020B0604020202020204" pitchFamily="34" charset="0"/>
              <a:buChar char="•"/>
              <a:defRPr sz="2400"/>
            </a:lvl1pPr>
          </a:lstStyle>
          <a:p>
            <a:r>
              <a:rPr lang="en-US" dirty="0"/>
              <a:t>Using your marks around the wheel, add measurements</a:t>
            </a:r>
          </a:p>
          <a:p>
            <a:r>
              <a:rPr lang="en-US" dirty="0"/>
              <a:t>Add a clear start mark on your handle</a:t>
            </a:r>
          </a:p>
          <a:p>
            <a:r>
              <a:rPr lang="en-US" dirty="0"/>
              <a:t>Use your wheel by rolling it along the ground. Carefully count the times it passes your top mark and add on the measurement achieved</a:t>
            </a:r>
          </a:p>
          <a:p>
            <a:r>
              <a:rPr lang="en-US" dirty="0"/>
              <a:t>For example: 3 complete turns and the wheel stopped at 60cm = 3.6m in length</a:t>
            </a:r>
          </a:p>
        </p:txBody>
      </p:sp>
    </p:spTree>
    <p:extLst>
      <p:ext uri="{BB962C8B-B14F-4D97-AF65-F5344CB8AC3E}">
        <p14:creationId xmlns:p14="http://schemas.microsoft.com/office/powerpoint/2010/main" val="1679980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B76A60-2BD2-465A-8974-F4ADEDAF8DEF}"/>
              </a:ext>
            </a:extLst>
          </p:cNvPr>
          <p:cNvSpPr txBox="1"/>
          <p:nvPr/>
        </p:nvSpPr>
        <p:spPr>
          <a:xfrm>
            <a:off x="639366" y="1179335"/>
            <a:ext cx="7865267" cy="4401205"/>
          </a:xfrm>
          <a:prstGeom prst="rect">
            <a:avLst/>
          </a:prstGeom>
          <a:noFill/>
        </p:spPr>
        <p:txBody>
          <a:bodyPr wrap="square">
            <a:spAutoFit/>
          </a:bodyPr>
          <a:lstStyle/>
          <a:p>
            <a:pPr fontAlgn="base"/>
            <a:r>
              <a:rPr lang="en-GB" sz="2000" b="1" u="sng" dirty="0">
                <a:effectLst/>
                <a:latin typeface="Arial" panose="020B0604020202020204" pitchFamily="34" charset="0"/>
                <a:ea typeface="Times New Roman" panose="02020603050405020304" pitchFamily="18" charset="0"/>
              </a:rPr>
              <a:t>Stay safe</a:t>
            </a:r>
            <a:r>
              <a:rPr lang="en-GB" sz="2000" b="1" dirty="0">
                <a:effectLst/>
                <a:latin typeface="Arial" panose="020B0604020202020204" pitchFamily="34" charset="0"/>
                <a:ea typeface="Times New Roman" panose="02020603050405020304" pitchFamily="18" charset="0"/>
              </a:rPr>
              <a:t>  </a:t>
            </a:r>
          </a:p>
          <a:p>
            <a:pPr fontAlgn="base"/>
            <a:endParaRPr lang="en-GB" sz="2000" dirty="0">
              <a:effectLst/>
              <a:latin typeface="Times New Roman" panose="02020603050405020304" pitchFamily="18" charset="0"/>
              <a:ea typeface="Times New Roman" panose="02020603050405020304" pitchFamily="18" charset="0"/>
            </a:endParaRPr>
          </a:p>
          <a:p>
            <a:pPr fontAlgn="base"/>
            <a:r>
              <a:rPr lang="en-GB" sz="2000" dirty="0">
                <a:effectLst/>
                <a:ea typeface="Times New Roman" panose="02020603050405020304" pitchFamily="18" charset="0"/>
              </a:rPr>
              <a:t>Whether you are a scientist researching a new medicine or an engineer solving climate change, safety always comes first. An adult must always be around and supervising when doing this activity. You are responsible for:</a:t>
            </a:r>
          </a:p>
          <a:p>
            <a:pPr fontAlgn="base"/>
            <a:r>
              <a:rPr lang="en-GB" sz="2000" dirty="0">
                <a:effectLst/>
                <a:ea typeface="Times New Roman" panose="02020603050405020304" pitchFamily="18" charset="0"/>
              </a:rPr>
              <a:t> </a:t>
            </a:r>
          </a:p>
          <a:p>
            <a:pPr marL="342900" lvl="0" indent="-342900">
              <a:buFont typeface="Symbol" panose="05050102010706020507" pitchFamily="18" charset="2"/>
              <a:buChar char=""/>
            </a:pPr>
            <a:r>
              <a:rPr lang="en-GB" sz="2000" dirty="0">
                <a:effectLst/>
                <a:ea typeface="Times New Roman" panose="02020603050405020304" pitchFamily="18" charset="0"/>
              </a:rPr>
              <a:t>ensuring that any equipment used for this activity is in good working condition</a:t>
            </a:r>
          </a:p>
          <a:p>
            <a:pPr marL="342900" lvl="0" indent="-342900">
              <a:buFont typeface="Symbol" panose="05050102010706020507" pitchFamily="18" charset="2"/>
              <a:buChar char=""/>
            </a:pPr>
            <a:r>
              <a:rPr lang="en-GB" sz="2000" dirty="0">
                <a:effectLst/>
                <a:ea typeface="Times New Roman" panose="02020603050405020304" pitchFamily="18" charset="0"/>
              </a:rPr>
              <a:t>behaving sensibly and following any safety instructions so as not to hurt or injure yourself or others </a:t>
            </a:r>
          </a:p>
          <a:p>
            <a:pPr fontAlgn="base"/>
            <a:r>
              <a:rPr lang="en-US" sz="2000" dirty="0">
                <a:effectLst/>
                <a:ea typeface="Times New Roman" panose="02020603050405020304" pitchFamily="18" charset="0"/>
              </a:rPr>
              <a:t> </a:t>
            </a:r>
            <a:endParaRPr lang="en-GB" sz="2000" dirty="0">
              <a:effectLst/>
              <a:ea typeface="Times New Roman" panose="02020603050405020304" pitchFamily="18" charset="0"/>
            </a:endParaRPr>
          </a:p>
          <a:p>
            <a:pPr fontAlgn="base"/>
            <a:r>
              <a:rPr lang="en-GB" sz="2000" dirty="0">
                <a:effectLst/>
                <a:ea typeface="Times New Roman" panose="02020603050405020304" pitchFamily="18" charset="0"/>
              </a:rPr>
              <a:t>Please note that in the absence of any negligence or other breach of duty by us, this activity is carried out at your own risk. It is important to take extra care at the stages marked with this symbol:</a:t>
            </a:r>
            <a:r>
              <a:rPr lang="en-GB" sz="2000" dirty="0">
                <a:effectLst/>
                <a:latin typeface="Arial" panose="020B0604020202020204" pitchFamily="34" charset="0"/>
                <a:ea typeface="Times New Roman" panose="02020603050405020304" pitchFamily="18" charset="0"/>
              </a:rPr>
              <a:t> </a:t>
            </a:r>
            <a:r>
              <a:rPr lang="en-GB" sz="2000" dirty="0">
                <a:effectLst/>
                <a:latin typeface="Segoe UI Emoji" panose="020B0502040204020203" pitchFamily="34" charset="0"/>
                <a:ea typeface="Times New Roman" panose="02020603050405020304" pitchFamily="18" charset="0"/>
                <a:cs typeface="Segoe UI Emoji" panose="020B0502040204020203" pitchFamily="34" charset="0"/>
              </a:rPr>
              <a:t>⚠</a:t>
            </a:r>
            <a:r>
              <a:rPr lang="en-GB" sz="2000" dirty="0">
                <a:effectLst/>
                <a:latin typeface="Arial" panose="020B0604020202020204" pitchFamily="34" charset="0"/>
                <a:ea typeface="Times New Roman" panose="02020603050405020304" pitchFamily="18" charset="0"/>
              </a:rPr>
              <a:t> </a:t>
            </a:r>
            <a:endParaRPr lang="en-GB"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73508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F2D093-9A65-4FAD-9B3A-60C48B79F783}"/>
              </a:ext>
            </a:extLst>
          </p:cNvPr>
          <p:cNvSpPr/>
          <p:nvPr/>
        </p:nvSpPr>
        <p:spPr>
          <a:xfrm>
            <a:off x="97869" y="1587211"/>
            <a:ext cx="8015984" cy="3416320"/>
          </a:xfrm>
          <a:prstGeom prst="rect">
            <a:avLst/>
          </a:prstGeom>
        </p:spPr>
        <p:txBody>
          <a:bodyPr wrap="square">
            <a:spAutoFit/>
          </a:bodyPr>
          <a:lstStyle/>
          <a:p>
            <a:pPr marL="342900" indent="-342900">
              <a:buFont typeface="Arial" panose="020B0604020202020204" pitchFamily="34" charset="0"/>
              <a:buChar char="•"/>
            </a:pPr>
            <a:r>
              <a:rPr lang="en-US" sz="2400" dirty="0"/>
              <a:t>Cardboard</a:t>
            </a:r>
          </a:p>
          <a:p>
            <a:pPr marL="342900" indent="-342900">
              <a:buFont typeface="Arial" panose="020B0604020202020204" pitchFamily="34" charset="0"/>
              <a:buChar char="•"/>
            </a:pPr>
            <a:r>
              <a:rPr lang="en-US" sz="2400" dirty="0"/>
              <a:t>Pencil and pens</a:t>
            </a:r>
          </a:p>
          <a:p>
            <a:pPr marL="342900" indent="-342900">
              <a:buFont typeface="Arial" panose="020B0604020202020204" pitchFamily="34" charset="0"/>
              <a:buChar char="•"/>
            </a:pPr>
            <a:r>
              <a:rPr lang="en-US" sz="2400" dirty="0"/>
              <a:t>Ruler</a:t>
            </a:r>
          </a:p>
          <a:p>
            <a:pPr marL="342900" indent="-342900">
              <a:buFont typeface="Arial" panose="020B0604020202020204" pitchFamily="34" charset="0"/>
              <a:buChar char="•"/>
            </a:pPr>
            <a:r>
              <a:rPr lang="en-US" sz="2400" dirty="0"/>
              <a:t>Scissors </a:t>
            </a:r>
          </a:p>
          <a:p>
            <a:pPr marL="342900" indent="-342900">
              <a:buFont typeface="Arial" panose="020B0604020202020204" pitchFamily="34" charset="0"/>
              <a:buChar char="•"/>
            </a:pPr>
            <a:r>
              <a:rPr lang="en-US" sz="2400" dirty="0"/>
              <a:t>Tape and PVA glue</a:t>
            </a:r>
          </a:p>
          <a:p>
            <a:pPr marL="342900" indent="-342900">
              <a:buFont typeface="Arial" panose="020B0604020202020204" pitchFamily="34" charset="0"/>
              <a:buChar char="•"/>
            </a:pPr>
            <a:r>
              <a:rPr lang="en-US" sz="2400" dirty="0"/>
              <a:t>Large bolt and washers</a:t>
            </a:r>
          </a:p>
          <a:p>
            <a:pPr marL="342900" indent="-342900">
              <a:buFont typeface="Arial" panose="020B0604020202020204" pitchFamily="34" charset="0"/>
              <a:buChar char="•"/>
            </a:pPr>
            <a:r>
              <a:rPr lang="en-US" sz="2400" dirty="0"/>
              <a:t>String</a:t>
            </a:r>
          </a:p>
          <a:p>
            <a:pPr marL="342900" indent="-342900">
              <a:buFont typeface="Arial" panose="020B0604020202020204" pitchFamily="34" charset="0"/>
              <a:buChar char="•"/>
            </a:pPr>
            <a:r>
              <a:rPr lang="en-US" sz="2400" dirty="0"/>
              <a:t>Modelling clay</a:t>
            </a:r>
          </a:p>
          <a:p>
            <a:endParaRPr lang="en-US" sz="2400" dirty="0"/>
          </a:p>
        </p:txBody>
      </p:sp>
      <p:sp>
        <p:nvSpPr>
          <p:cNvPr id="6" name="Content Placeholder 4">
            <a:extLst>
              <a:ext uri="{FF2B5EF4-FFF2-40B4-BE49-F238E27FC236}">
                <a16:creationId xmlns:a16="http://schemas.microsoft.com/office/drawing/2014/main" id="{FFAA5B85-090C-4FCC-B92E-80304382BEA7}"/>
              </a:ext>
            </a:extLst>
          </p:cNvPr>
          <p:cNvSpPr txBox="1">
            <a:spLocks/>
          </p:cNvSpPr>
          <p:nvPr/>
        </p:nvSpPr>
        <p:spPr>
          <a:xfrm>
            <a:off x="0" y="1043633"/>
            <a:ext cx="9046131" cy="8207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Equipment and Resources</a:t>
            </a:r>
            <a:endParaRPr lang="en-GB" sz="3200" dirty="0"/>
          </a:p>
          <a:p>
            <a:endParaRPr lang="en-GB" dirty="0"/>
          </a:p>
        </p:txBody>
      </p:sp>
      <p:pic>
        <p:nvPicPr>
          <p:cNvPr id="11" name="Picture 10">
            <a:extLst>
              <a:ext uri="{FF2B5EF4-FFF2-40B4-BE49-F238E27FC236}">
                <a16:creationId xmlns:a16="http://schemas.microsoft.com/office/drawing/2014/main" id="{76C74F4B-77D1-6A45-884F-48DF7470A665}"/>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a:off x="5188956" y="1043633"/>
            <a:ext cx="3359810" cy="3605351"/>
          </a:xfrm>
          <a:prstGeom prst="rect">
            <a:avLst/>
          </a:prstGeom>
        </p:spPr>
      </p:pic>
      <p:pic>
        <p:nvPicPr>
          <p:cNvPr id="13" name="Picture 12">
            <a:extLst>
              <a:ext uri="{FF2B5EF4-FFF2-40B4-BE49-F238E27FC236}">
                <a16:creationId xmlns:a16="http://schemas.microsoft.com/office/drawing/2014/main" id="{3482CBDE-2CAF-CF40-A9F4-DA27D4B997DC}"/>
              </a:ext>
            </a:extLst>
          </p:cNvPr>
          <p:cNvPicPr>
            <a:picLocks noChangeAspect="1"/>
          </p:cNvPicPr>
          <p:nvPr/>
        </p:nvPicPr>
        <p:blipFill>
          <a:blip r:embed="rId5" cstate="hq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2926385" y="3889662"/>
            <a:ext cx="2358952" cy="2207922"/>
          </a:xfrm>
          <a:prstGeom prst="rect">
            <a:avLst/>
          </a:prstGeom>
        </p:spPr>
      </p:pic>
    </p:spTree>
    <p:extLst>
      <p:ext uri="{BB962C8B-B14F-4D97-AF65-F5344CB8AC3E}">
        <p14:creationId xmlns:p14="http://schemas.microsoft.com/office/powerpoint/2010/main" val="2736410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E689D79B-591F-4819-BFF9-606C7694B706}"/>
              </a:ext>
            </a:extLst>
          </p:cNvPr>
          <p:cNvSpPr txBox="1">
            <a:spLocks/>
          </p:cNvSpPr>
          <p:nvPr/>
        </p:nvSpPr>
        <p:spPr>
          <a:xfrm>
            <a:off x="0" y="1043634"/>
            <a:ext cx="9046131" cy="6444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Maths </a:t>
            </a:r>
            <a:endParaRPr lang="en-GB" sz="3200" dirty="0"/>
          </a:p>
          <a:p>
            <a:endParaRPr lang="en-GB" dirty="0"/>
          </a:p>
        </p:txBody>
      </p:sp>
      <p:sp>
        <p:nvSpPr>
          <p:cNvPr id="20" name="TextBox 19">
            <a:extLst>
              <a:ext uri="{FF2B5EF4-FFF2-40B4-BE49-F238E27FC236}">
                <a16:creationId xmlns:a16="http://schemas.microsoft.com/office/drawing/2014/main" id="{BC931959-DDA3-1C4B-8004-2C141BF020F5}"/>
              </a:ext>
            </a:extLst>
          </p:cNvPr>
          <p:cNvSpPr txBox="1"/>
          <p:nvPr/>
        </p:nvSpPr>
        <p:spPr>
          <a:xfrm>
            <a:off x="381964" y="1918504"/>
            <a:ext cx="5293040" cy="3277820"/>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400" dirty="0"/>
              <a:t>Your wheel needs to be the exact size so that 1 complete revolution = 1m</a:t>
            </a:r>
          </a:p>
          <a:p>
            <a:pPr marL="342900" indent="-342900">
              <a:spcAft>
                <a:spcPts val="600"/>
              </a:spcAft>
              <a:buFont typeface="Arial" panose="020B0604020202020204" pitchFamily="34" charset="0"/>
              <a:buChar char="•"/>
            </a:pPr>
            <a:r>
              <a:rPr lang="en-US" sz="2400" dirty="0"/>
              <a:t>The more accurate you are cutting out your wheel, the more accurate your measurements will be</a:t>
            </a:r>
          </a:p>
          <a:p>
            <a:pPr marL="342900" indent="-342900">
              <a:spcAft>
                <a:spcPts val="600"/>
              </a:spcAft>
              <a:buFont typeface="Arial" panose="020B0604020202020204" pitchFamily="34" charset="0"/>
              <a:buChar char="•"/>
            </a:pPr>
            <a:r>
              <a:rPr lang="en-US" sz="2400" dirty="0"/>
              <a:t>To achieve this, you need to cut out a circle that has a radius of 15.9cm</a:t>
            </a:r>
          </a:p>
          <a:p>
            <a:pPr marL="342900" indent="-342900">
              <a:spcAft>
                <a:spcPts val="600"/>
              </a:spcAft>
              <a:buFont typeface="Arial" panose="020B0604020202020204" pitchFamily="34" charset="0"/>
              <a:buChar char="•"/>
            </a:pPr>
            <a:r>
              <a:rPr lang="en-US" sz="2400" dirty="0"/>
              <a:t>The diameter needs to be 31.8cm</a:t>
            </a:r>
          </a:p>
        </p:txBody>
      </p:sp>
      <p:grpSp>
        <p:nvGrpSpPr>
          <p:cNvPr id="5" name="Group 4">
            <a:extLst>
              <a:ext uri="{FF2B5EF4-FFF2-40B4-BE49-F238E27FC236}">
                <a16:creationId xmlns:a16="http://schemas.microsoft.com/office/drawing/2014/main" id="{02792056-CCFC-4606-92B3-689694B6AB38}"/>
              </a:ext>
            </a:extLst>
          </p:cNvPr>
          <p:cNvGrpSpPr/>
          <p:nvPr/>
        </p:nvGrpSpPr>
        <p:grpSpPr>
          <a:xfrm>
            <a:off x="5763495" y="1918504"/>
            <a:ext cx="3044142" cy="3020992"/>
            <a:chOff x="5440102" y="1872205"/>
            <a:chExt cx="3044142" cy="3020992"/>
          </a:xfrm>
        </p:grpSpPr>
        <p:sp>
          <p:nvSpPr>
            <p:cNvPr id="2" name="Oval 1">
              <a:extLst>
                <a:ext uri="{FF2B5EF4-FFF2-40B4-BE49-F238E27FC236}">
                  <a16:creationId xmlns:a16="http://schemas.microsoft.com/office/drawing/2014/main" id="{5F312912-4005-2349-B3D8-642477D3F7A6}"/>
                </a:ext>
              </a:extLst>
            </p:cNvPr>
            <p:cNvSpPr/>
            <p:nvPr/>
          </p:nvSpPr>
          <p:spPr>
            <a:xfrm>
              <a:off x="5440102" y="1872205"/>
              <a:ext cx="3044142" cy="30209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EB434FC3-BBF5-ED45-B26B-B67E0887D45D}"/>
                </a:ext>
              </a:extLst>
            </p:cNvPr>
            <p:cNvCxnSpPr>
              <a:stCxn id="2" idx="2"/>
              <a:endCxn id="2" idx="6"/>
            </p:cNvCxnSpPr>
            <p:nvPr/>
          </p:nvCxnSpPr>
          <p:spPr>
            <a:xfrm>
              <a:off x="5440102" y="3382701"/>
              <a:ext cx="304414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3FF6D9D-E192-B64B-BDE8-B29B9B6F725D}"/>
                </a:ext>
              </a:extLst>
            </p:cNvPr>
            <p:cNvCxnSpPr>
              <a:cxnSpLocks/>
            </p:cNvCxnSpPr>
            <p:nvPr/>
          </p:nvCxnSpPr>
          <p:spPr>
            <a:xfrm>
              <a:off x="6985322" y="1872205"/>
              <a:ext cx="0" cy="1510496"/>
            </a:xfrm>
            <a:prstGeom prst="straightConnector1">
              <a:avLst/>
            </a:prstGeom>
            <a:ln w="50800">
              <a:headEnd type="triangle"/>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48A0DE1E-E01D-6149-96D2-E05F3FCE1852}"/>
                </a:ext>
              </a:extLst>
            </p:cNvPr>
            <p:cNvCxnSpPr>
              <a:cxnSpLocks/>
              <a:endCxn id="2" idx="6"/>
            </p:cNvCxnSpPr>
            <p:nvPr/>
          </p:nvCxnSpPr>
          <p:spPr>
            <a:xfrm>
              <a:off x="5476755" y="3382701"/>
              <a:ext cx="3007489" cy="0"/>
            </a:xfrm>
            <a:prstGeom prst="straightConnector1">
              <a:avLst/>
            </a:prstGeom>
            <a:ln w="50800">
              <a:headEnd type="triangle"/>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B8F03F62-CED9-2D49-AFE3-808C887C1C84}"/>
                </a:ext>
              </a:extLst>
            </p:cNvPr>
            <p:cNvSpPr txBox="1"/>
            <p:nvPr/>
          </p:nvSpPr>
          <p:spPr>
            <a:xfrm>
              <a:off x="6612038" y="3503553"/>
              <a:ext cx="1122745" cy="369332"/>
            </a:xfrm>
            <a:prstGeom prst="rect">
              <a:avLst/>
            </a:prstGeom>
            <a:noFill/>
          </p:spPr>
          <p:txBody>
            <a:bodyPr wrap="square" rtlCol="0">
              <a:spAutoFit/>
            </a:bodyPr>
            <a:lstStyle/>
            <a:p>
              <a:r>
                <a:rPr lang="en-US" dirty="0"/>
                <a:t>31.8 cm</a:t>
              </a:r>
            </a:p>
          </p:txBody>
        </p:sp>
        <p:sp>
          <p:nvSpPr>
            <p:cNvPr id="24" name="TextBox 23">
              <a:extLst>
                <a:ext uri="{FF2B5EF4-FFF2-40B4-BE49-F238E27FC236}">
                  <a16:creationId xmlns:a16="http://schemas.microsoft.com/office/drawing/2014/main" id="{3629DE22-9B16-6C42-B594-583970A8C046}"/>
                </a:ext>
              </a:extLst>
            </p:cNvPr>
            <p:cNvSpPr txBox="1"/>
            <p:nvPr/>
          </p:nvSpPr>
          <p:spPr>
            <a:xfrm>
              <a:off x="6980499" y="2455084"/>
              <a:ext cx="1310833" cy="369332"/>
            </a:xfrm>
            <a:prstGeom prst="rect">
              <a:avLst/>
            </a:prstGeom>
            <a:noFill/>
          </p:spPr>
          <p:txBody>
            <a:bodyPr wrap="square" rtlCol="0">
              <a:spAutoFit/>
            </a:bodyPr>
            <a:lstStyle/>
            <a:p>
              <a:r>
                <a:rPr lang="en-US" dirty="0"/>
                <a:t>15.9 cm</a:t>
              </a:r>
            </a:p>
          </p:txBody>
        </p:sp>
      </p:grpSp>
    </p:spTree>
    <p:extLst>
      <p:ext uri="{BB962C8B-B14F-4D97-AF65-F5344CB8AC3E}">
        <p14:creationId xmlns:p14="http://schemas.microsoft.com/office/powerpoint/2010/main" val="449990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F2D093-9A65-4FAD-9B3A-60C48B79F783}"/>
              </a:ext>
            </a:extLst>
          </p:cNvPr>
          <p:cNvSpPr/>
          <p:nvPr/>
        </p:nvSpPr>
        <p:spPr>
          <a:xfrm>
            <a:off x="250097" y="1740280"/>
            <a:ext cx="4533834" cy="4154984"/>
          </a:xfrm>
          <a:prstGeom prst="rect">
            <a:avLst/>
          </a:prstGeom>
        </p:spPr>
        <p:txBody>
          <a:bodyPr wrap="square">
            <a:spAutoFit/>
          </a:bodyPr>
          <a:lstStyle/>
          <a:p>
            <a:pPr marL="342900" indent="-342900">
              <a:buFont typeface="Arial" panose="020B0604020202020204" pitchFamily="34" charset="0"/>
              <a:buChar char="•"/>
            </a:pPr>
            <a:r>
              <a:rPr lang="en-GB" sz="2400" dirty="0"/>
              <a:t>Very carefully mark out your circle</a:t>
            </a:r>
          </a:p>
          <a:p>
            <a:pPr marL="342900" indent="-342900">
              <a:buFont typeface="Arial" panose="020B0604020202020204" pitchFamily="34" charset="0"/>
              <a:buChar char="•"/>
            </a:pPr>
            <a:r>
              <a:rPr lang="en-GB" sz="2400" dirty="0"/>
              <a:t>Use the string to make a loop around one of your pencils and measure 15.9cm to form another loop</a:t>
            </a:r>
          </a:p>
          <a:p>
            <a:pPr marL="342900" indent="-342900">
              <a:buFont typeface="Arial" panose="020B0604020202020204" pitchFamily="34" charset="0"/>
              <a:buChar char="•"/>
            </a:pPr>
            <a:r>
              <a:rPr lang="en-GB" sz="2400" dirty="0"/>
              <a:t>Place one pencil in the centre of the card, mark your centre point, pull the string tight and draw a circle</a:t>
            </a:r>
          </a:p>
          <a:p>
            <a:pPr marL="342900" indent="-342900">
              <a:buFont typeface="Arial" panose="020B0604020202020204" pitchFamily="34" charset="0"/>
              <a:buChar char="•"/>
            </a:pPr>
            <a:r>
              <a:rPr lang="en-GB" sz="2400" dirty="0"/>
              <a:t>Cut your circle out</a:t>
            </a:r>
          </a:p>
        </p:txBody>
      </p:sp>
      <p:sp>
        <p:nvSpPr>
          <p:cNvPr id="6" name="Content Placeholder 4">
            <a:extLst>
              <a:ext uri="{FF2B5EF4-FFF2-40B4-BE49-F238E27FC236}">
                <a16:creationId xmlns:a16="http://schemas.microsoft.com/office/drawing/2014/main" id="{FFAA5B85-090C-4FCC-B92E-80304382BEA7}"/>
              </a:ext>
            </a:extLst>
          </p:cNvPr>
          <p:cNvSpPr txBox="1">
            <a:spLocks/>
          </p:cNvSpPr>
          <p:nvPr/>
        </p:nvSpPr>
        <p:spPr>
          <a:xfrm>
            <a:off x="0" y="1043633"/>
            <a:ext cx="9046131" cy="8207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Cut out your wheel</a:t>
            </a:r>
            <a:endParaRPr lang="en-GB" sz="3200" dirty="0"/>
          </a:p>
          <a:p>
            <a:endParaRPr lang="en-GB" dirty="0"/>
          </a:p>
        </p:txBody>
      </p:sp>
      <p:pic>
        <p:nvPicPr>
          <p:cNvPr id="16" name="Picture 15">
            <a:extLst>
              <a:ext uri="{FF2B5EF4-FFF2-40B4-BE49-F238E27FC236}">
                <a16:creationId xmlns:a16="http://schemas.microsoft.com/office/drawing/2014/main" id="{9F8DB213-3624-9D4E-9A90-C2D6538E129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4632259" y="1086078"/>
            <a:ext cx="1688719" cy="1675383"/>
          </a:xfrm>
          <a:prstGeom prst="rect">
            <a:avLst/>
          </a:prstGeom>
        </p:spPr>
      </p:pic>
      <p:pic>
        <p:nvPicPr>
          <p:cNvPr id="18" name="Picture 17">
            <a:extLst>
              <a:ext uri="{FF2B5EF4-FFF2-40B4-BE49-F238E27FC236}">
                <a16:creationId xmlns:a16="http://schemas.microsoft.com/office/drawing/2014/main" id="{21B031BD-3CC5-B842-A659-FC8A61D255B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118870" y="1925930"/>
            <a:ext cx="2775033" cy="2116312"/>
          </a:xfrm>
          <a:prstGeom prst="rect">
            <a:avLst/>
          </a:prstGeom>
        </p:spPr>
      </p:pic>
      <p:pic>
        <p:nvPicPr>
          <p:cNvPr id="22" name="Picture 21">
            <a:extLst>
              <a:ext uri="{FF2B5EF4-FFF2-40B4-BE49-F238E27FC236}">
                <a16:creationId xmlns:a16="http://schemas.microsoft.com/office/drawing/2014/main" id="{F3716FB1-8236-4F44-9A7B-7FA91C243C3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rot="5400000">
            <a:off x="7085797" y="4353084"/>
            <a:ext cx="1626357" cy="1703237"/>
          </a:xfrm>
          <a:prstGeom prst="rect">
            <a:avLst/>
          </a:prstGeom>
        </p:spPr>
      </p:pic>
      <p:pic>
        <p:nvPicPr>
          <p:cNvPr id="24" name="Picture 23">
            <a:extLst>
              <a:ext uri="{FF2B5EF4-FFF2-40B4-BE49-F238E27FC236}">
                <a16:creationId xmlns:a16="http://schemas.microsoft.com/office/drawing/2014/main" id="{DCF29645-EF6D-8D42-B578-E41948B12D4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rot="5400000">
            <a:off x="4855478" y="3816290"/>
            <a:ext cx="1926530" cy="2069625"/>
          </a:xfrm>
          <a:prstGeom prst="rect">
            <a:avLst/>
          </a:prstGeom>
        </p:spPr>
      </p:pic>
    </p:spTree>
    <p:extLst>
      <p:ext uri="{BB962C8B-B14F-4D97-AF65-F5344CB8AC3E}">
        <p14:creationId xmlns:p14="http://schemas.microsoft.com/office/powerpoint/2010/main" val="2145687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2986FFA-A172-4FC5-BA3B-83DC40E3C53A}"/>
              </a:ext>
            </a:extLst>
          </p:cNvPr>
          <p:cNvSpPr txBox="1">
            <a:spLocks/>
          </p:cNvSpPr>
          <p:nvPr/>
        </p:nvSpPr>
        <p:spPr>
          <a:xfrm>
            <a:off x="0" y="1046154"/>
            <a:ext cx="9046131" cy="820745"/>
          </a:xfrm>
          <a:prstGeom prst="rect">
            <a:avLst/>
          </a:prstGeom>
        </p:spPr>
        <p:txBody>
          <a:bodyPr vert="horz" lIns="91440" tIns="45720" rIns="91440" bIns="45720" rtlCol="0">
            <a:normAutofit/>
          </a:bodyPr>
          <a:lstStyle>
            <a:defPPr>
              <a:defRPr lang="en-US"/>
            </a:defPPr>
            <a:lvl1pPr indent="0">
              <a:lnSpc>
                <a:spcPct val="90000"/>
              </a:lnSpc>
              <a:spcBef>
                <a:spcPts val="1000"/>
              </a:spcBef>
              <a:buFont typeface="Arial" panose="020B0604020202020204" pitchFamily="34" charset="0"/>
              <a:buNone/>
              <a:defRPr sz="3600" b="1"/>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GB" dirty="0"/>
              <a:t>Mark out measurements on your wheel</a:t>
            </a:r>
          </a:p>
          <a:p>
            <a:endParaRPr lang="en-GB" dirty="0"/>
          </a:p>
        </p:txBody>
      </p:sp>
      <p:pic>
        <p:nvPicPr>
          <p:cNvPr id="14" name="Picture 13">
            <a:extLst>
              <a:ext uri="{FF2B5EF4-FFF2-40B4-BE49-F238E27FC236}">
                <a16:creationId xmlns:a16="http://schemas.microsoft.com/office/drawing/2014/main" id="{D34EBA39-4FD8-C84E-805F-090CE51F83C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3260941" y="3491762"/>
            <a:ext cx="3184634" cy="1071066"/>
          </a:xfrm>
          <a:prstGeom prst="rect">
            <a:avLst/>
          </a:prstGeom>
        </p:spPr>
      </p:pic>
      <p:pic>
        <p:nvPicPr>
          <p:cNvPr id="16" name="Picture 15">
            <a:extLst>
              <a:ext uri="{FF2B5EF4-FFF2-40B4-BE49-F238E27FC236}">
                <a16:creationId xmlns:a16="http://schemas.microsoft.com/office/drawing/2014/main" id="{308512A3-43D6-CF45-A5F2-B9023B2B99F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5812607" y="1246829"/>
            <a:ext cx="2274175" cy="3012548"/>
          </a:xfrm>
          <a:prstGeom prst="rect">
            <a:avLst/>
          </a:prstGeom>
        </p:spPr>
      </p:pic>
      <p:pic>
        <p:nvPicPr>
          <p:cNvPr id="18" name="Picture 17">
            <a:extLst>
              <a:ext uri="{FF2B5EF4-FFF2-40B4-BE49-F238E27FC236}">
                <a16:creationId xmlns:a16="http://schemas.microsoft.com/office/drawing/2014/main" id="{AB47A03F-F38A-FC4F-9FAB-E71A437513E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5400000">
            <a:off x="6303224" y="3304172"/>
            <a:ext cx="2652214" cy="2350736"/>
          </a:xfrm>
          <a:prstGeom prst="rect">
            <a:avLst/>
          </a:prstGeom>
        </p:spPr>
      </p:pic>
      <p:sp>
        <p:nvSpPr>
          <p:cNvPr id="19" name="TextBox 18">
            <a:extLst>
              <a:ext uri="{FF2B5EF4-FFF2-40B4-BE49-F238E27FC236}">
                <a16:creationId xmlns:a16="http://schemas.microsoft.com/office/drawing/2014/main" id="{A84EDD02-8336-EF4D-9FC6-8010E13ED008}"/>
              </a:ext>
            </a:extLst>
          </p:cNvPr>
          <p:cNvSpPr txBox="1"/>
          <p:nvPr/>
        </p:nvSpPr>
        <p:spPr>
          <a:xfrm>
            <a:off x="217200" y="1866899"/>
            <a:ext cx="3606063" cy="4385816"/>
          </a:xfrm>
          <a:prstGeom prst="rect">
            <a:avLst/>
          </a:prstGeom>
        </p:spPr>
        <p:txBody>
          <a:bodyPr wrap="square">
            <a:spAutoFit/>
          </a:bodyPr>
          <a:lstStyle>
            <a:defPPr>
              <a:defRPr lang="en-US"/>
            </a:defPPr>
            <a:lvl1pPr marL="342900" indent="-342900">
              <a:buFont typeface="Arial" panose="020B0604020202020204" pitchFamily="34" charset="0"/>
              <a:buChar char="•"/>
              <a:defRPr sz="2400"/>
            </a:lvl1pPr>
          </a:lstStyle>
          <a:p>
            <a:pPr>
              <a:spcAft>
                <a:spcPts val="600"/>
              </a:spcAft>
            </a:pPr>
            <a:r>
              <a:rPr lang="en-US" dirty="0"/>
              <a:t>Cut a piece of string to 10cm </a:t>
            </a:r>
          </a:p>
          <a:p>
            <a:pPr>
              <a:spcAft>
                <a:spcPts val="600"/>
              </a:spcAft>
            </a:pPr>
            <a:r>
              <a:rPr lang="en-US" dirty="0"/>
              <a:t>Use the string to mark every 10cm around the edge of your wheel</a:t>
            </a:r>
          </a:p>
          <a:p>
            <a:pPr>
              <a:spcAft>
                <a:spcPts val="600"/>
              </a:spcAft>
            </a:pPr>
            <a:r>
              <a:rPr lang="en-US" dirty="0"/>
              <a:t>Use your ruler to join up opposite 10cm marks around the wheel – the lines should go through the centre point</a:t>
            </a:r>
          </a:p>
          <a:p>
            <a:endParaRPr lang="en-US" dirty="0"/>
          </a:p>
        </p:txBody>
      </p:sp>
    </p:spTree>
    <p:extLst>
      <p:ext uri="{BB962C8B-B14F-4D97-AF65-F5344CB8AC3E}">
        <p14:creationId xmlns:p14="http://schemas.microsoft.com/office/powerpoint/2010/main" val="298885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2986FFA-A172-4FC5-BA3B-83DC40E3C53A}"/>
              </a:ext>
            </a:extLst>
          </p:cNvPr>
          <p:cNvSpPr txBox="1">
            <a:spLocks/>
          </p:cNvSpPr>
          <p:nvPr/>
        </p:nvSpPr>
        <p:spPr>
          <a:xfrm>
            <a:off x="0" y="1046154"/>
            <a:ext cx="9046131" cy="820745"/>
          </a:xfrm>
          <a:prstGeom prst="rect">
            <a:avLst/>
          </a:prstGeom>
        </p:spPr>
        <p:txBody>
          <a:bodyPr vert="horz" lIns="91440" tIns="45720" rIns="91440" bIns="45720" rtlCol="0">
            <a:normAutofit/>
          </a:bodyPr>
          <a:lstStyle>
            <a:defPPr>
              <a:defRPr lang="en-US"/>
            </a:defPPr>
            <a:lvl1pPr indent="0">
              <a:lnSpc>
                <a:spcPct val="90000"/>
              </a:lnSpc>
              <a:spcBef>
                <a:spcPts val="1000"/>
              </a:spcBef>
              <a:buFont typeface="Arial" panose="020B0604020202020204" pitchFamily="34" charset="0"/>
              <a:buNone/>
              <a:defRPr sz="3600" b="1"/>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GB" dirty="0"/>
              <a:t>Make the handle </a:t>
            </a:r>
          </a:p>
          <a:p>
            <a:endParaRPr lang="en-GB" dirty="0"/>
          </a:p>
        </p:txBody>
      </p:sp>
      <p:sp>
        <p:nvSpPr>
          <p:cNvPr id="19" name="TextBox 18">
            <a:extLst>
              <a:ext uri="{FF2B5EF4-FFF2-40B4-BE49-F238E27FC236}">
                <a16:creationId xmlns:a16="http://schemas.microsoft.com/office/drawing/2014/main" id="{A84EDD02-8336-EF4D-9FC6-8010E13ED008}"/>
              </a:ext>
            </a:extLst>
          </p:cNvPr>
          <p:cNvSpPr txBox="1"/>
          <p:nvPr/>
        </p:nvSpPr>
        <p:spPr>
          <a:xfrm>
            <a:off x="143574" y="1579632"/>
            <a:ext cx="4253023" cy="4909036"/>
          </a:xfrm>
          <a:prstGeom prst="rect">
            <a:avLst/>
          </a:prstGeom>
        </p:spPr>
        <p:txBody>
          <a:bodyPr wrap="square">
            <a:spAutoFit/>
          </a:bodyPr>
          <a:lstStyle>
            <a:defPPr>
              <a:defRPr lang="en-US"/>
            </a:defPPr>
            <a:lvl1pPr marL="342900" indent="-342900">
              <a:spcAft>
                <a:spcPts val="600"/>
              </a:spcAft>
              <a:buFont typeface="Arial" panose="020B0604020202020204" pitchFamily="34" charset="0"/>
              <a:buChar char="•"/>
              <a:defRPr sz="2400"/>
            </a:lvl1pPr>
          </a:lstStyle>
          <a:p>
            <a:r>
              <a:rPr lang="en-US" dirty="0"/>
              <a:t>Cut a piece of card (approximately 60cm long x 10cm wide)</a:t>
            </a:r>
          </a:p>
          <a:p>
            <a:r>
              <a:rPr lang="en-US" dirty="0"/>
              <a:t>Make sure that the ridges in the cardboard follow the length of the card</a:t>
            </a:r>
          </a:p>
          <a:p>
            <a:r>
              <a:rPr lang="en-US" dirty="0"/>
              <a:t>Fold the cardboard over on itself, using the ridges to help</a:t>
            </a:r>
          </a:p>
          <a:p>
            <a:r>
              <a:rPr lang="en-US" dirty="0"/>
              <a:t>Once folded use tape to secure tightly</a:t>
            </a:r>
          </a:p>
          <a:p>
            <a:endParaRPr lang="en-US" dirty="0"/>
          </a:p>
          <a:p>
            <a:endParaRPr lang="en-US" dirty="0"/>
          </a:p>
        </p:txBody>
      </p:sp>
      <p:pic>
        <p:nvPicPr>
          <p:cNvPr id="3" name="Picture 2">
            <a:extLst>
              <a:ext uri="{FF2B5EF4-FFF2-40B4-BE49-F238E27FC236}">
                <a16:creationId xmlns:a16="http://schemas.microsoft.com/office/drawing/2014/main" id="{9E79EA14-8285-D04A-B9AD-5189294C4712}"/>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4469639" y="1579309"/>
            <a:ext cx="2478740" cy="1412430"/>
          </a:xfrm>
          <a:prstGeom prst="rect">
            <a:avLst/>
          </a:prstGeom>
        </p:spPr>
      </p:pic>
      <p:pic>
        <p:nvPicPr>
          <p:cNvPr id="6" name="Picture 5">
            <a:extLst>
              <a:ext uri="{FF2B5EF4-FFF2-40B4-BE49-F238E27FC236}">
                <a16:creationId xmlns:a16="http://schemas.microsoft.com/office/drawing/2014/main" id="{33395D28-E196-B647-ACAF-038EA1FA5762}"/>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r="-1"/>
          <a:stretch/>
        </p:blipFill>
        <p:spPr>
          <a:xfrm rot="5400000">
            <a:off x="6356743" y="1430480"/>
            <a:ext cx="2588996" cy="2184530"/>
          </a:xfrm>
          <a:prstGeom prst="rect">
            <a:avLst/>
          </a:prstGeom>
        </p:spPr>
      </p:pic>
      <p:pic>
        <p:nvPicPr>
          <p:cNvPr id="8" name="Picture 7">
            <a:extLst>
              <a:ext uri="{FF2B5EF4-FFF2-40B4-BE49-F238E27FC236}">
                <a16:creationId xmlns:a16="http://schemas.microsoft.com/office/drawing/2014/main" id="{57902EF3-C428-5B42-A683-DF3997E429CC}"/>
              </a:ext>
            </a:extLst>
          </p:cNvPr>
          <p:cNvPicPr>
            <a:picLocks noChangeAspect="1"/>
          </p:cNvPicPr>
          <p:nvPr/>
        </p:nvPicPr>
        <p:blipFill>
          <a:blip r:embed="rId7" cstate="hq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4572000" y="3632943"/>
            <a:ext cx="2396359" cy="1797269"/>
          </a:xfrm>
          <a:prstGeom prst="rect">
            <a:avLst/>
          </a:prstGeom>
        </p:spPr>
      </p:pic>
      <p:pic>
        <p:nvPicPr>
          <p:cNvPr id="10" name="Picture 9">
            <a:extLst>
              <a:ext uri="{FF2B5EF4-FFF2-40B4-BE49-F238E27FC236}">
                <a16:creationId xmlns:a16="http://schemas.microsoft.com/office/drawing/2014/main" id="{AC38F89B-C836-F341-A3D8-A0614878B469}"/>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a:ext>
            </a:extLst>
          </a:blip>
          <a:srcRect l="13082"/>
          <a:stretch/>
        </p:blipFill>
        <p:spPr>
          <a:xfrm>
            <a:off x="6751673" y="4036363"/>
            <a:ext cx="2294457" cy="1979847"/>
          </a:xfrm>
          <a:prstGeom prst="rect">
            <a:avLst/>
          </a:prstGeom>
        </p:spPr>
      </p:pic>
    </p:spTree>
    <p:extLst>
      <p:ext uri="{BB962C8B-B14F-4D97-AF65-F5344CB8AC3E}">
        <p14:creationId xmlns:p14="http://schemas.microsoft.com/office/powerpoint/2010/main" val="86503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2986FFA-A172-4FC5-BA3B-83DC40E3C53A}"/>
              </a:ext>
            </a:extLst>
          </p:cNvPr>
          <p:cNvSpPr txBox="1">
            <a:spLocks/>
          </p:cNvSpPr>
          <p:nvPr/>
        </p:nvSpPr>
        <p:spPr>
          <a:xfrm>
            <a:off x="0" y="1046154"/>
            <a:ext cx="9046131" cy="8207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Making a hole in the handle</a:t>
            </a:r>
          </a:p>
        </p:txBody>
      </p:sp>
      <p:sp>
        <p:nvSpPr>
          <p:cNvPr id="19" name="TextBox 18">
            <a:extLst>
              <a:ext uri="{FF2B5EF4-FFF2-40B4-BE49-F238E27FC236}">
                <a16:creationId xmlns:a16="http://schemas.microsoft.com/office/drawing/2014/main" id="{A84EDD02-8336-EF4D-9FC6-8010E13ED008}"/>
              </a:ext>
            </a:extLst>
          </p:cNvPr>
          <p:cNvSpPr txBox="1"/>
          <p:nvPr/>
        </p:nvSpPr>
        <p:spPr>
          <a:xfrm>
            <a:off x="70850" y="1669557"/>
            <a:ext cx="4501150" cy="3570208"/>
          </a:xfrm>
          <a:prstGeom prst="rect">
            <a:avLst/>
          </a:prstGeom>
        </p:spPr>
        <p:txBody>
          <a:bodyPr wrap="square">
            <a:spAutoFit/>
          </a:bodyPr>
          <a:lstStyle>
            <a:defPPr>
              <a:defRPr lang="en-US"/>
            </a:defPPr>
            <a:lvl1pPr marL="342900" indent="-342900">
              <a:spcAft>
                <a:spcPts val="600"/>
              </a:spcAft>
              <a:buFont typeface="Arial" panose="020B0604020202020204" pitchFamily="34" charset="0"/>
              <a:buChar char="•"/>
              <a:defRPr sz="2400"/>
            </a:lvl1pPr>
          </a:lstStyle>
          <a:p>
            <a:r>
              <a:rPr lang="en-US" dirty="0"/>
              <a:t>Put some modelling clay behind the handle</a:t>
            </a:r>
          </a:p>
          <a:p>
            <a:r>
              <a:rPr lang="en-US" dirty="0"/>
              <a:t>Using a sharp pencil, push into the handle on the opposite side to </a:t>
            </a:r>
            <a:r>
              <a:rPr lang="en-US"/>
              <a:t>the clay, </a:t>
            </a:r>
            <a:r>
              <a:rPr lang="en-US" dirty="0"/>
              <a:t>to make a hole</a:t>
            </a:r>
          </a:p>
          <a:p>
            <a:r>
              <a:rPr lang="en-US" dirty="0"/>
              <a:t>You may need to push the pencil from the reverse side to make the hole large enough to thread the bolt through</a:t>
            </a:r>
          </a:p>
        </p:txBody>
      </p:sp>
      <p:pic>
        <p:nvPicPr>
          <p:cNvPr id="4" name="Picture 3">
            <a:extLst>
              <a:ext uri="{FF2B5EF4-FFF2-40B4-BE49-F238E27FC236}">
                <a16:creationId xmlns:a16="http://schemas.microsoft.com/office/drawing/2014/main" id="{8EC6A3BE-F10D-1E4B-A309-7E326A5B774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787661" y="1605457"/>
            <a:ext cx="2659359" cy="1994520"/>
          </a:xfrm>
          <a:prstGeom prst="rect">
            <a:avLst/>
          </a:prstGeom>
        </p:spPr>
      </p:pic>
      <p:pic>
        <p:nvPicPr>
          <p:cNvPr id="9" name="Picture 8">
            <a:extLst>
              <a:ext uri="{FF2B5EF4-FFF2-40B4-BE49-F238E27FC236}">
                <a16:creationId xmlns:a16="http://schemas.microsoft.com/office/drawing/2014/main" id="{5E984A7C-2668-0A45-8ED2-2303D8D81A7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47908" y="3543431"/>
            <a:ext cx="3198224" cy="2398668"/>
          </a:xfrm>
          <a:prstGeom prst="rect">
            <a:avLst/>
          </a:prstGeom>
        </p:spPr>
      </p:pic>
    </p:spTree>
    <p:extLst>
      <p:ext uri="{BB962C8B-B14F-4D97-AF65-F5344CB8AC3E}">
        <p14:creationId xmlns:p14="http://schemas.microsoft.com/office/powerpoint/2010/main" val="749303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2986FFA-A172-4FC5-BA3B-83DC40E3C53A}"/>
              </a:ext>
            </a:extLst>
          </p:cNvPr>
          <p:cNvSpPr txBox="1">
            <a:spLocks/>
          </p:cNvSpPr>
          <p:nvPr/>
        </p:nvSpPr>
        <p:spPr>
          <a:xfrm>
            <a:off x="0" y="1046154"/>
            <a:ext cx="9046131" cy="8207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Attach the handle to the wheel </a:t>
            </a:r>
          </a:p>
        </p:txBody>
      </p:sp>
      <p:sp>
        <p:nvSpPr>
          <p:cNvPr id="19" name="TextBox 18">
            <a:extLst>
              <a:ext uri="{FF2B5EF4-FFF2-40B4-BE49-F238E27FC236}">
                <a16:creationId xmlns:a16="http://schemas.microsoft.com/office/drawing/2014/main" id="{A84EDD02-8336-EF4D-9FC6-8010E13ED008}"/>
              </a:ext>
            </a:extLst>
          </p:cNvPr>
          <p:cNvSpPr txBox="1"/>
          <p:nvPr/>
        </p:nvSpPr>
        <p:spPr>
          <a:xfrm>
            <a:off x="127422" y="1708887"/>
            <a:ext cx="4078204" cy="2385268"/>
          </a:xfrm>
          <a:prstGeom prst="rect">
            <a:avLst/>
          </a:prstGeom>
        </p:spPr>
        <p:txBody>
          <a:bodyPr wrap="square">
            <a:spAutoFit/>
          </a:bodyPr>
          <a:lstStyle>
            <a:defPPr>
              <a:defRPr lang="en-US"/>
            </a:defPPr>
            <a:lvl1pPr marL="342900" indent="-342900">
              <a:spcAft>
                <a:spcPts val="600"/>
              </a:spcAft>
              <a:buFont typeface="Arial" panose="020B0604020202020204" pitchFamily="34" charset="0"/>
              <a:buChar char="•"/>
              <a:defRPr sz="2400"/>
            </a:lvl1pPr>
          </a:lstStyle>
          <a:p>
            <a:r>
              <a:rPr lang="en-US" dirty="0"/>
              <a:t>Put a washer onto the bolt then push it through the middle point of your wheel</a:t>
            </a:r>
          </a:p>
          <a:p>
            <a:r>
              <a:rPr lang="en-US" dirty="0"/>
              <a:t>Put on another washer, then thread through the handle and do up the bolt</a:t>
            </a:r>
          </a:p>
        </p:txBody>
      </p:sp>
      <p:pic>
        <p:nvPicPr>
          <p:cNvPr id="12" name="Picture 11">
            <a:extLst>
              <a:ext uri="{FF2B5EF4-FFF2-40B4-BE49-F238E27FC236}">
                <a16:creationId xmlns:a16="http://schemas.microsoft.com/office/drawing/2014/main" id="{0F5A0D0F-8810-5447-9A35-4BD6F34C141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6114" t="5418" r="32327" b="28625"/>
          <a:stretch/>
        </p:blipFill>
        <p:spPr>
          <a:xfrm>
            <a:off x="4688957" y="1648047"/>
            <a:ext cx="1467294" cy="1938924"/>
          </a:xfrm>
          <a:prstGeom prst="rect">
            <a:avLst/>
          </a:prstGeom>
        </p:spPr>
      </p:pic>
      <p:pic>
        <p:nvPicPr>
          <p:cNvPr id="14" name="Picture 13">
            <a:extLst>
              <a:ext uri="{FF2B5EF4-FFF2-40B4-BE49-F238E27FC236}">
                <a16:creationId xmlns:a16="http://schemas.microsoft.com/office/drawing/2014/main" id="{865B8844-D35A-A143-8193-9E528D4E789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20419"/>
          <a:stretch/>
        </p:blipFill>
        <p:spPr>
          <a:xfrm>
            <a:off x="6326372" y="2010245"/>
            <a:ext cx="2535992" cy="2389994"/>
          </a:xfrm>
          <a:prstGeom prst="rect">
            <a:avLst/>
          </a:prstGeom>
        </p:spPr>
      </p:pic>
      <p:pic>
        <p:nvPicPr>
          <p:cNvPr id="16" name="Picture 15">
            <a:extLst>
              <a:ext uri="{FF2B5EF4-FFF2-40B4-BE49-F238E27FC236}">
                <a16:creationId xmlns:a16="http://schemas.microsoft.com/office/drawing/2014/main" id="{43C84DA7-A613-A848-94C4-8D3B4F41503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90686" y="3909852"/>
            <a:ext cx="2768371" cy="2076278"/>
          </a:xfrm>
          <a:prstGeom prst="rect">
            <a:avLst/>
          </a:prstGeom>
        </p:spPr>
      </p:pic>
    </p:spTree>
    <p:extLst>
      <p:ext uri="{BB962C8B-B14F-4D97-AF65-F5344CB8AC3E}">
        <p14:creationId xmlns:p14="http://schemas.microsoft.com/office/powerpoint/2010/main" val="3431122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498559F77D6649971E4AAB1E284C23" ma:contentTypeVersion="15" ma:contentTypeDescription="Create a new document." ma:contentTypeScope="" ma:versionID="aa8a9e935025f43c1f9c41065c9bbed2">
  <xsd:schema xmlns:xsd="http://www.w3.org/2001/XMLSchema" xmlns:xs="http://www.w3.org/2001/XMLSchema" xmlns:p="http://schemas.microsoft.com/office/2006/metadata/properties" xmlns:ns1="http://schemas.microsoft.com/sharepoint/v3" xmlns:ns3="accd350c-b984-42cf-bbe1-f539aeb1d405" xmlns:ns4="7ef59ffa-03b4-4cf8-9ac4-3e911814cc06" targetNamespace="http://schemas.microsoft.com/office/2006/metadata/properties" ma:root="true" ma:fieldsID="cdefe1194683fedc009d948913198f6f" ns1:_="" ns3:_="" ns4:_="">
    <xsd:import namespace="http://schemas.microsoft.com/sharepoint/v3"/>
    <xsd:import namespace="accd350c-b984-42cf-bbe1-f539aeb1d405"/>
    <xsd:import namespace="7ef59ffa-03b4-4cf8-9ac4-3e911814cc0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1:_ip_UnifiedCompliancePolicyProperties" minOccurs="0"/>
                <xsd:element ref="ns1:_ip_UnifiedCompliancePolicyUIAction" minOccurs="0"/>
                <xsd:element ref="ns4:MediaServiceAutoTags" minOccurs="0"/>
                <xsd:element ref="ns4:MediaServiceDateTake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description="" ma:hidden="true" ma:internalName="_ip_UnifiedCompliancePolicyProperties">
      <xsd:simpleType>
        <xsd:restriction base="dms:Note"/>
      </xsd:simpleType>
    </xsd:element>
    <xsd:element name="_ip_UnifiedCompliancePolicyUIAction" ma:index="14"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cd350c-b984-42cf-bbe1-f539aeb1d40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f59ffa-03b4-4cf8-9ac4-3e911814cc06"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description="" ma:internalName="MediaServiceAutoTags"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2FF26B-C69A-45F1-88CE-B122BF1840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ccd350c-b984-42cf-bbe1-f539aeb1d405"/>
    <ds:schemaRef ds:uri="7ef59ffa-03b4-4cf8-9ac4-3e911814cc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80B3CC5-1708-47C6-B324-63788AA6AA4A}">
  <ds:schemaRefs>
    <ds:schemaRef ds:uri="http://schemas.microsoft.com/office/2006/documentManagement/types"/>
    <ds:schemaRef ds:uri="7ef59ffa-03b4-4cf8-9ac4-3e911814cc06"/>
    <ds:schemaRef ds:uri="http://schemas.microsoft.com/office/2006/metadata/properties"/>
    <ds:schemaRef ds:uri="http://www.w3.org/XML/1998/namespace"/>
    <ds:schemaRef ds:uri="http://purl.org/dc/dcmitype/"/>
    <ds:schemaRef ds:uri="http://schemas.microsoft.com/sharepoint/v3"/>
    <ds:schemaRef ds:uri="http://purl.org/dc/terms/"/>
    <ds:schemaRef ds:uri="http://schemas.microsoft.com/office/infopath/2007/PartnerControls"/>
    <ds:schemaRef ds:uri="http://purl.org/dc/elements/1.1/"/>
    <ds:schemaRef ds:uri="http://schemas.openxmlformats.org/package/2006/metadata/core-properties"/>
    <ds:schemaRef ds:uri="accd350c-b984-42cf-bbe1-f539aeb1d405"/>
  </ds:schemaRefs>
</ds:datastoreItem>
</file>

<file path=customXml/itemProps3.xml><?xml version="1.0" encoding="utf-8"?>
<ds:datastoreItem xmlns:ds="http://schemas.openxmlformats.org/officeDocument/2006/customXml" ds:itemID="{981072FA-5E2F-4055-9682-027D25FC84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1413</TotalTime>
  <Words>514</Words>
  <Application>Microsoft Office PowerPoint</Application>
  <PresentationFormat>On-screen Show (4:3)</PresentationFormat>
  <Paragraphs>53</Paragraphs>
  <Slides>10</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Calibri Light</vt:lpstr>
      <vt:lpstr>Segoe UI Emoji</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Make a measuring wheel that measures distances Presentation</dc:title>
  <dc:subject>Discover how to create a practical aid to measure distance using mathematics</dc:subject>
  <dc:creator>Attainment in Education Ltd</dc:creator>
  <cp:keywords>measure distance, ancient greece, history, maths, activities for kids, history, primary school</cp:keywords>
  <dc:description/>
  <cp:lastModifiedBy>Marie Neighbour</cp:lastModifiedBy>
  <cp:revision>35</cp:revision>
  <dcterms:created xsi:type="dcterms:W3CDTF">2017-06-28T15:11:57Z</dcterms:created>
  <dcterms:modified xsi:type="dcterms:W3CDTF">2022-08-04T13:47:14Z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0x01010076498559F77D6649971E4AAB1E284C23</vt:lpwstr>
  </property>
</Properties>
</file>