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1" r:id="rId5"/>
    <p:sldId id="257" r:id="rId6"/>
    <p:sldId id="263" r:id="rId7"/>
    <p:sldId id="278" r:id="rId8"/>
    <p:sldId id="285" r:id="rId9"/>
    <p:sldId id="266" r:id="rId10"/>
    <p:sldId id="271" r:id="rId11"/>
    <p:sldId id="279" r:id="rId12"/>
    <p:sldId id="280" r:id="rId13"/>
    <p:sldId id="281" r:id="rId14"/>
    <p:sldId id="265" r:id="rId15"/>
    <p:sldId id="282" r:id="rId16"/>
    <p:sldId id="283" r:id="rId17"/>
    <p:sldId id="284"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3FD3E7-6540-470B-88A2-D4652BBDA685}" v="10" dt="2022-03-10T18:38:17.169"/>
    <p1510:client id="{6118E455-0857-4944-919D-38A473722BD1}" v="69" dt="2022-03-10T09:30:32.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p:restoredTop sz="94674"/>
  </p:normalViewPr>
  <p:slideViewPr>
    <p:cSldViewPr snapToGrid="0" snapToObjects="1">
      <p:cViewPr varScale="1">
        <p:scale>
          <a:sx n="62" d="100"/>
          <a:sy n="62" d="100"/>
        </p:scale>
        <p:origin x="139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E56EC9-F8AE-453A-98C2-5E74B8193F2C}"/>
              </a:ext>
            </a:extLst>
          </p:cNvPr>
          <p:cNvSpPr txBox="1"/>
          <p:nvPr/>
        </p:nvSpPr>
        <p:spPr>
          <a:xfrm>
            <a:off x="100635" y="1181435"/>
            <a:ext cx="8826797" cy="830997"/>
          </a:xfrm>
          <a:prstGeom prst="rect">
            <a:avLst/>
          </a:prstGeom>
          <a:noFill/>
        </p:spPr>
        <p:txBody>
          <a:bodyPr wrap="square" rtlCol="0">
            <a:spAutoFit/>
          </a:bodyPr>
          <a:lstStyle/>
          <a:p>
            <a:pPr algn="ctr"/>
            <a:r>
              <a:rPr lang="en-GB" sz="4800" b="1" dirty="0">
                <a:solidFill>
                  <a:srgbClr val="0093D3"/>
                </a:solidFill>
                <a:latin typeface="Arial"/>
                <a:cs typeface="Arial"/>
              </a:rPr>
              <a:t>Using Pythagoras Theorem</a:t>
            </a:r>
          </a:p>
        </p:txBody>
      </p:sp>
      <p:sp>
        <p:nvSpPr>
          <p:cNvPr id="4" name="TextBox 3">
            <a:extLst>
              <a:ext uri="{FF2B5EF4-FFF2-40B4-BE49-F238E27FC236}">
                <a16:creationId xmlns:a16="http://schemas.microsoft.com/office/drawing/2014/main" id="{D7D83397-CCC0-4BFA-B43F-C32B14DC99B0}"/>
              </a:ext>
            </a:extLst>
          </p:cNvPr>
          <p:cNvSpPr txBox="1"/>
          <p:nvPr/>
        </p:nvSpPr>
        <p:spPr>
          <a:xfrm>
            <a:off x="100635" y="5261066"/>
            <a:ext cx="8648663"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Making a 3:4:5 string triangle to check if an object is upright</a:t>
            </a:r>
          </a:p>
        </p:txBody>
      </p:sp>
      <p:pic>
        <p:nvPicPr>
          <p:cNvPr id="2" name="Picture 1">
            <a:extLst>
              <a:ext uri="{FF2B5EF4-FFF2-40B4-BE49-F238E27FC236}">
                <a16:creationId xmlns:a16="http://schemas.microsoft.com/office/drawing/2014/main" id="{C89F00FD-F0DB-4F8B-9DE7-1339975AB09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06838" y="2309291"/>
            <a:ext cx="3684716" cy="2895698"/>
          </a:xfrm>
          <a:prstGeom prst="rect">
            <a:avLst/>
          </a:prstGeom>
        </p:spPr>
      </p:pic>
      <p:pic>
        <p:nvPicPr>
          <p:cNvPr id="9" name="Picture 8">
            <a:extLst>
              <a:ext uri="{FF2B5EF4-FFF2-40B4-BE49-F238E27FC236}">
                <a16:creationId xmlns:a16="http://schemas.microsoft.com/office/drawing/2014/main" id="{483121D0-7AA0-4F38-8B00-361FCFE4699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61460" y="2309290"/>
            <a:ext cx="1930466" cy="2895699"/>
          </a:xfrm>
          <a:prstGeom prst="rect">
            <a:avLst/>
          </a:prstGeom>
        </p:spPr>
      </p:pic>
    </p:spTree>
    <p:extLst>
      <p:ext uri="{BB962C8B-B14F-4D97-AF65-F5344CB8AC3E}">
        <p14:creationId xmlns:p14="http://schemas.microsoft.com/office/powerpoint/2010/main" val="3561145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D347BA-FD57-4031-B329-FE18DDE57A4E}"/>
              </a:ext>
            </a:extLst>
          </p:cNvPr>
          <p:cNvSpPr txBox="1"/>
          <p:nvPr/>
        </p:nvSpPr>
        <p:spPr>
          <a:xfrm>
            <a:off x="190459" y="1785192"/>
            <a:ext cx="3762109" cy="2677656"/>
          </a:xfrm>
          <a:prstGeom prst="rect">
            <a:avLst/>
          </a:prstGeom>
          <a:noFill/>
        </p:spPr>
        <p:txBody>
          <a:bodyPr wrap="square" rtlCol="0">
            <a:spAutoFit/>
          </a:bodyPr>
          <a:lstStyle/>
          <a:p>
            <a:pPr marL="342900" indent="-342900">
              <a:buFont typeface="Arial" panose="020B0604020202020204" pitchFamily="34" charset="0"/>
              <a:buChar char="•"/>
            </a:pPr>
            <a:r>
              <a:rPr lang="en-GB" sz="2400" dirty="0"/>
              <a:t>Repeat step 3 until you have 12 knots</a:t>
            </a:r>
          </a:p>
          <a:p>
            <a:pPr marL="342900" indent="-342900">
              <a:buFont typeface="Arial" panose="020B0604020202020204" pitchFamily="34" charset="0"/>
              <a:buChar char="•"/>
            </a:pPr>
            <a:r>
              <a:rPr lang="en-GB" sz="2400" dirty="0"/>
              <a:t>Tie the ends together keeping the last gap at 5cm as before</a:t>
            </a:r>
          </a:p>
          <a:p>
            <a:pPr marL="342900" indent="-342900">
              <a:buFont typeface="Arial" panose="020B0604020202020204" pitchFamily="34" charset="0"/>
              <a:buChar char="•"/>
            </a:pPr>
            <a:r>
              <a:rPr lang="en-GB" sz="2400" dirty="0"/>
              <a:t>Cut off the excess string</a:t>
            </a:r>
          </a:p>
          <a:p>
            <a:pPr marL="342900" indent="-342900">
              <a:buFont typeface="Arial" panose="020B0604020202020204" pitchFamily="34" charset="0"/>
              <a:buChar char="•"/>
            </a:pPr>
            <a:endParaRPr lang="en-GB" sz="2400" dirty="0"/>
          </a:p>
        </p:txBody>
      </p:sp>
      <p:pic>
        <p:nvPicPr>
          <p:cNvPr id="4" name="Picture 3">
            <a:extLst>
              <a:ext uri="{FF2B5EF4-FFF2-40B4-BE49-F238E27FC236}">
                <a16:creationId xmlns:a16="http://schemas.microsoft.com/office/drawing/2014/main" id="{CCEA3949-E4CA-4C2A-90D3-6A48E0AB9B4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52568" y="2280567"/>
            <a:ext cx="4910578" cy="3682933"/>
          </a:xfrm>
          <a:prstGeom prst="rect">
            <a:avLst/>
          </a:prstGeom>
        </p:spPr>
      </p:pic>
      <p:sp>
        <p:nvSpPr>
          <p:cNvPr id="6" name="Title 1">
            <a:extLst>
              <a:ext uri="{FF2B5EF4-FFF2-40B4-BE49-F238E27FC236}">
                <a16:creationId xmlns:a16="http://schemas.microsoft.com/office/drawing/2014/main" id="{179C661C-3607-484C-8890-EB178D0FDEB5}"/>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Step 4</a:t>
            </a:r>
          </a:p>
        </p:txBody>
      </p:sp>
    </p:spTree>
    <p:extLst>
      <p:ext uri="{BB962C8B-B14F-4D97-AF65-F5344CB8AC3E}">
        <p14:creationId xmlns:p14="http://schemas.microsoft.com/office/powerpoint/2010/main" val="3811387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D6BF947-6ACF-4DBF-8640-489FDEB482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2311" y="1658585"/>
            <a:ext cx="5546556" cy="4159917"/>
          </a:xfrm>
          <a:prstGeom prst="rect">
            <a:avLst/>
          </a:prstGeom>
        </p:spPr>
      </p:pic>
      <p:sp>
        <p:nvSpPr>
          <p:cNvPr id="2" name="TextBox 1">
            <a:extLst>
              <a:ext uri="{FF2B5EF4-FFF2-40B4-BE49-F238E27FC236}">
                <a16:creationId xmlns:a16="http://schemas.microsoft.com/office/drawing/2014/main" id="{5B052E81-DD92-4B32-BD23-09C81CF29AC4}"/>
              </a:ext>
            </a:extLst>
          </p:cNvPr>
          <p:cNvSpPr txBox="1"/>
          <p:nvPr/>
        </p:nvSpPr>
        <p:spPr>
          <a:xfrm>
            <a:off x="186489" y="1082111"/>
            <a:ext cx="4572000" cy="590931"/>
          </a:xfrm>
          <a:prstGeom prst="rect">
            <a:avLst/>
          </a:prstGeom>
          <a:noFill/>
        </p:spPr>
        <p:txBody>
          <a:bodyPr wrap="square" rtlCol="0">
            <a:spAutoFit/>
          </a:bodyPr>
          <a:lstStyle/>
          <a:p>
            <a:pPr>
              <a:lnSpc>
                <a:spcPct val="90000"/>
              </a:lnSpc>
              <a:spcBef>
                <a:spcPct val="0"/>
              </a:spcBef>
            </a:pPr>
            <a:r>
              <a:rPr lang="en-GB" sz="3600" b="1" dirty="0">
                <a:ea typeface="+mj-ea"/>
                <a:cs typeface="Arial" panose="020B0604020202020204" pitchFamily="34" charset="0"/>
              </a:rPr>
              <a:t>Finished example</a:t>
            </a:r>
          </a:p>
        </p:txBody>
      </p:sp>
      <p:cxnSp>
        <p:nvCxnSpPr>
          <p:cNvPr id="6" name="Straight Connector 5">
            <a:extLst>
              <a:ext uri="{FF2B5EF4-FFF2-40B4-BE49-F238E27FC236}">
                <a16:creationId xmlns:a16="http://schemas.microsoft.com/office/drawing/2014/main" id="{8EDE4CDE-5F87-43DC-A8AA-88E3D4FAD874}"/>
              </a:ext>
            </a:extLst>
          </p:cNvPr>
          <p:cNvCxnSpPr>
            <a:cxnSpLocks/>
          </p:cNvCxnSpPr>
          <p:nvPr/>
        </p:nvCxnSpPr>
        <p:spPr>
          <a:xfrm>
            <a:off x="2827421" y="5301905"/>
            <a:ext cx="386213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CC27837-5DC0-4E4F-A328-67A18DD7BA83}"/>
              </a:ext>
            </a:extLst>
          </p:cNvPr>
          <p:cNvCxnSpPr>
            <a:cxnSpLocks/>
          </p:cNvCxnSpPr>
          <p:nvPr/>
        </p:nvCxnSpPr>
        <p:spPr>
          <a:xfrm>
            <a:off x="3058030" y="1949122"/>
            <a:ext cx="3775907" cy="27967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58669A7-1E85-4DCC-8046-FBE616140F49}"/>
              </a:ext>
            </a:extLst>
          </p:cNvPr>
          <p:cNvCxnSpPr>
            <a:cxnSpLocks/>
          </p:cNvCxnSpPr>
          <p:nvPr/>
        </p:nvCxnSpPr>
        <p:spPr>
          <a:xfrm flipV="1">
            <a:off x="2426368" y="2156932"/>
            <a:ext cx="0" cy="295648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1F1BCE5-F9EF-418B-8F0F-CA1C82C86954}"/>
              </a:ext>
            </a:extLst>
          </p:cNvPr>
          <p:cNvCxnSpPr>
            <a:cxnSpLocks/>
          </p:cNvCxnSpPr>
          <p:nvPr/>
        </p:nvCxnSpPr>
        <p:spPr>
          <a:xfrm flipV="1">
            <a:off x="3184359" y="4565441"/>
            <a:ext cx="0" cy="45064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56C961-BFA7-40F9-8682-9F657973A2F7}"/>
              </a:ext>
            </a:extLst>
          </p:cNvPr>
          <p:cNvCxnSpPr>
            <a:cxnSpLocks/>
          </p:cNvCxnSpPr>
          <p:nvPr/>
        </p:nvCxnSpPr>
        <p:spPr>
          <a:xfrm flipH="1">
            <a:off x="2759244" y="4565441"/>
            <a:ext cx="44917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AA25D51-926D-48DE-963F-8BA7AAA85B40}"/>
              </a:ext>
            </a:extLst>
          </p:cNvPr>
          <p:cNvSpPr txBox="1"/>
          <p:nvPr/>
        </p:nvSpPr>
        <p:spPr>
          <a:xfrm>
            <a:off x="1945106" y="3479358"/>
            <a:ext cx="252663" cy="461665"/>
          </a:xfrm>
          <a:prstGeom prst="rect">
            <a:avLst/>
          </a:prstGeom>
          <a:noFill/>
        </p:spPr>
        <p:txBody>
          <a:bodyPr wrap="square" rtlCol="0">
            <a:spAutoFit/>
          </a:bodyPr>
          <a:lstStyle/>
          <a:p>
            <a:r>
              <a:rPr lang="en-GB" sz="2400" b="1" dirty="0"/>
              <a:t>3</a:t>
            </a:r>
            <a:endParaRPr lang="en-GB" b="1" dirty="0"/>
          </a:p>
        </p:txBody>
      </p:sp>
      <p:sp>
        <p:nvSpPr>
          <p:cNvPr id="17" name="TextBox 16">
            <a:extLst>
              <a:ext uri="{FF2B5EF4-FFF2-40B4-BE49-F238E27FC236}">
                <a16:creationId xmlns:a16="http://schemas.microsoft.com/office/drawing/2014/main" id="{672A0FA2-A807-4C8C-8BCF-78C24143988D}"/>
              </a:ext>
            </a:extLst>
          </p:cNvPr>
          <p:cNvSpPr txBox="1"/>
          <p:nvPr/>
        </p:nvSpPr>
        <p:spPr>
          <a:xfrm>
            <a:off x="4445668" y="5397984"/>
            <a:ext cx="252663" cy="461665"/>
          </a:xfrm>
          <a:prstGeom prst="rect">
            <a:avLst/>
          </a:prstGeom>
          <a:noFill/>
        </p:spPr>
        <p:txBody>
          <a:bodyPr wrap="square" rtlCol="0">
            <a:spAutoFit/>
          </a:bodyPr>
          <a:lstStyle/>
          <a:p>
            <a:r>
              <a:rPr lang="en-GB" sz="2400" b="1" dirty="0"/>
              <a:t>4</a:t>
            </a:r>
            <a:endParaRPr lang="en-GB" b="1" dirty="0"/>
          </a:p>
        </p:txBody>
      </p:sp>
      <p:sp>
        <p:nvSpPr>
          <p:cNvPr id="18" name="TextBox 17">
            <a:extLst>
              <a:ext uri="{FF2B5EF4-FFF2-40B4-BE49-F238E27FC236}">
                <a16:creationId xmlns:a16="http://schemas.microsoft.com/office/drawing/2014/main" id="{69D34ECD-FCB2-42E3-A242-26B4105A3B66}"/>
              </a:ext>
            </a:extLst>
          </p:cNvPr>
          <p:cNvSpPr txBox="1"/>
          <p:nvPr/>
        </p:nvSpPr>
        <p:spPr>
          <a:xfrm>
            <a:off x="4945983" y="2657475"/>
            <a:ext cx="252663" cy="461665"/>
          </a:xfrm>
          <a:prstGeom prst="rect">
            <a:avLst/>
          </a:prstGeom>
          <a:noFill/>
        </p:spPr>
        <p:txBody>
          <a:bodyPr wrap="square" rtlCol="0">
            <a:spAutoFit/>
          </a:bodyPr>
          <a:lstStyle/>
          <a:p>
            <a:r>
              <a:rPr lang="en-GB" sz="2400" b="1" dirty="0"/>
              <a:t>5</a:t>
            </a:r>
          </a:p>
        </p:txBody>
      </p:sp>
      <p:cxnSp>
        <p:nvCxnSpPr>
          <p:cNvPr id="19" name="Straight Connector 18">
            <a:extLst>
              <a:ext uri="{FF2B5EF4-FFF2-40B4-BE49-F238E27FC236}">
                <a16:creationId xmlns:a16="http://schemas.microsoft.com/office/drawing/2014/main" id="{C599943A-41ED-4E15-83FA-E0CA74CC0DB3}"/>
              </a:ext>
            </a:extLst>
          </p:cNvPr>
          <p:cNvCxnSpPr>
            <a:cxnSpLocks/>
          </p:cNvCxnSpPr>
          <p:nvPr/>
        </p:nvCxnSpPr>
        <p:spPr>
          <a:xfrm flipV="1">
            <a:off x="3058030" y="1720744"/>
            <a:ext cx="150393" cy="2283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859C56C-D2D2-4D4F-B730-F9ACBA2757F1}"/>
              </a:ext>
            </a:extLst>
          </p:cNvPr>
          <p:cNvCxnSpPr>
            <a:cxnSpLocks/>
          </p:cNvCxnSpPr>
          <p:nvPr/>
        </p:nvCxnSpPr>
        <p:spPr>
          <a:xfrm>
            <a:off x="2185744" y="5077325"/>
            <a:ext cx="21757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C57ED15-AC01-4DF3-9A0E-019175755F04}"/>
              </a:ext>
            </a:extLst>
          </p:cNvPr>
          <p:cNvCxnSpPr>
            <a:cxnSpLocks/>
          </p:cNvCxnSpPr>
          <p:nvPr/>
        </p:nvCxnSpPr>
        <p:spPr>
          <a:xfrm flipV="1">
            <a:off x="6673521" y="5048207"/>
            <a:ext cx="0" cy="2283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228266C-9906-4884-9655-CF29870D4F91}"/>
              </a:ext>
            </a:extLst>
          </p:cNvPr>
          <p:cNvCxnSpPr>
            <a:cxnSpLocks/>
          </p:cNvCxnSpPr>
          <p:nvPr/>
        </p:nvCxnSpPr>
        <p:spPr>
          <a:xfrm flipV="1">
            <a:off x="2827421" y="5098223"/>
            <a:ext cx="0" cy="2283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0ECF9B5-57FE-4026-9A4F-FE2C524C7C1B}"/>
              </a:ext>
            </a:extLst>
          </p:cNvPr>
          <p:cNvCxnSpPr>
            <a:cxnSpLocks/>
          </p:cNvCxnSpPr>
          <p:nvPr/>
        </p:nvCxnSpPr>
        <p:spPr>
          <a:xfrm flipV="1">
            <a:off x="3946359" y="5101389"/>
            <a:ext cx="0" cy="2283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459FE5F-28C8-47E3-BD30-EEDB40CFF949}"/>
              </a:ext>
            </a:extLst>
          </p:cNvPr>
          <p:cNvCxnSpPr>
            <a:cxnSpLocks/>
          </p:cNvCxnSpPr>
          <p:nvPr/>
        </p:nvCxnSpPr>
        <p:spPr>
          <a:xfrm flipV="1">
            <a:off x="4917911" y="5101389"/>
            <a:ext cx="0" cy="2283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6471CE2-5A2F-4EE1-A611-DEDC80AABEFE}"/>
              </a:ext>
            </a:extLst>
          </p:cNvPr>
          <p:cNvCxnSpPr>
            <a:cxnSpLocks/>
          </p:cNvCxnSpPr>
          <p:nvPr/>
        </p:nvCxnSpPr>
        <p:spPr>
          <a:xfrm flipV="1">
            <a:off x="5803233" y="5101389"/>
            <a:ext cx="0" cy="2283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9F67C94-D66E-438A-80E0-72CF693FB98A}"/>
              </a:ext>
            </a:extLst>
          </p:cNvPr>
          <p:cNvCxnSpPr>
            <a:cxnSpLocks/>
          </p:cNvCxnSpPr>
          <p:nvPr/>
        </p:nvCxnSpPr>
        <p:spPr>
          <a:xfrm>
            <a:off x="2205795" y="4002503"/>
            <a:ext cx="21757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95DC148-8F4F-4E9D-9C15-78BDF8A40028}"/>
              </a:ext>
            </a:extLst>
          </p:cNvPr>
          <p:cNvCxnSpPr>
            <a:cxnSpLocks/>
          </p:cNvCxnSpPr>
          <p:nvPr/>
        </p:nvCxnSpPr>
        <p:spPr>
          <a:xfrm>
            <a:off x="2201780" y="3096121"/>
            <a:ext cx="21757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453F3-BC2B-45CE-88C4-ADBFDF65A248}"/>
              </a:ext>
            </a:extLst>
          </p:cNvPr>
          <p:cNvCxnSpPr>
            <a:cxnSpLocks/>
          </p:cNvCxnSpPr>
          <p:nvPr/>
        </p:nvCxnSpPr>
        <p:spPr>
          <a:xfrm>
            <a:off x="2173702" y="2177709"/>
            <a:ext cx="21757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D61C3E2-26AC-4D0F-9A2F-818F6710D602}"/>
              </a:ext>
            </a:extLst>
          </p:cNvPr>
          <p:cNvCxnSpPr>
            <a:cxnSpLocks/>
          </p:cNvCxnSpPr>
          <p:nvPr/>
        </p:nvCxnSpPr>
        <p:spPr>
          <a:xfrm flipV="1">
            <a:off x="3799979" y="2234099"/>
            <a:ext cx="150393" cy="2283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1A95F84-6F38-4575-9409-BCB3B1FAB550}"/>
              </a:ext>
            </a:extLst>
          </p:cNvPr>
          <p:cNvCxnSpPr>
            <a:cxnSpLocks/>
          </p:cNvCxnSpPr>
          <p:nvPr/>
        </p:nvCxnSpPr>
        <p:spPr>
          <a:xfrm flipV="1">
            <a:off x="4496802" y="2787766"/>
            <a:ext cx="150393" cy="2283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0E7B4CF-FE8A-42EA-9DDE-A4AA85915D57}"/>
              </a:ext>
            </a:extLst>
          </p:cNvPr>
          <p:cNvCxnSpPr>
            <a:cxnSpLocks/>
          </p:cNvCxnSpPr>
          <p:nvPr/>
        </p:nvCxnSpPr>
        <p:spPr>
          <a:xfrm flipV="1">
            <a:off x="5266686" y="3385729"/>
            <a:ext cx="150393" cy="2283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E7F2966-3A9D-4E03-9B69-BD98033ECC51}"/>
              </a:ext>
            </a:extLst>
          </p:cNvPr>
          <p:cNvCxnSpPr>
            <a:cxnSpLocks/>
          </p:cNvCxnSpPr>
          <p:nvPr/>
        </p:nvCxnSpPr>
        <p:spPr>
          <a:xfrm flipV="1">
            <a:off x="6056760" y="3900346"/>
            <a:ext cx="150393" cy="2283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BE7301A-69E0-4A6F-B877-6570A93EE203}"/>
              </a:ext>
            </a:extLst>
          </p:cNvPr>
          <p:cNvCxnSpPr>
            <a:cxnSpLocks/>
          </p:cNvCxnSpPr>
          <p:nvPr/>
        </p:nvCxnSpPr>
        <p:spPr>
          <a:xfrm flipV="1">
            <a:off x="6790685" y="4516259"/>
            <a:ext cx="150393" cy="2283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85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052E81-DD92-4B32-BD23-09C81CF29AC4}"/>
              </a:ext>
            </a:extLst>
          </p:cNvPr>
          <p:cNvSpPr txBox="1"/>
          <p:nvPr/>
        </p:nvSpPr>
        <p:spPr>
          <a:xfrm>
            <a:off x="252621" y="1095084"/>
            <a:ext cx="4572000" cy="590931"/>
          </a:xfrm>
          <a:prstGeom prst="rect">
            <a:avLst/>
          </a:prstGeom>
          <a:noFill/>
        </p:spPr>
        <p:txBody>
          <a:bodyPr wrap="square" rtlCol="0">
            <a:spAutoFit/>
          </a:bodyPr>
          <a:lstStyle>
            <a:defPPr>
              <a:defRPr lang="en-US"/>
            </a:defPPr>
            <a:lvl1pPr>
              <a:lnSpc>
                <a:spcPct val="90000"/>
              </a:lnSpc>
              <a:spcBef>
                <a:spcPct val="0"/>
              </a:spcBef>
              <a:defRPr sz="3600" b="1">
                <a:ea typeface="+mj-ea"/>
                <a:cs typeface="Arial" panose="020B0604020202020204" pitchFamily="34" charset="0"/>
              </a:defRPr>
            </a:lvl1pPr>
          </a:lstStyle>
          <a:p>
            <a:r>
              <a:rPr lang="en-GB" dirty="0"/>
              <a:t>Put it into Practice</a:t>
            </a:r>
          </a:p>
        </p:txBody>
      </p:sp>
      <p:sp>
        <p:nvSpPr>
          <p:cNvPr id="3" name="TextBox 2">
            <a:extLst>
              <a:ext uri="{FF2B5EF4-FFF2-40B4-BE49-F238E27FC236}">
                <a16:creationId xmlns:a16="http://schemas.microsoft.com/office/drawing/2014/main" id="{181AF95F-A587-4F3C-9883-C71E033694FE}"/>
              </a:ext>
            </a:extLst>
          </p:cNvPr>
          <p:cNvSpPr txBox="1"/>
          <p:nvPr/>
        </p:nvSpPr>
        <p:spPr>
          <a:xfrm>
            <a:off x="252621" y="2046113"/>
            <a:ext cx="3331237" cy="1200329"/>
          </a:xfrm>
          <a:prstGeom prst="rect">
            <a:avLst/>
          </a:prstGeom>
          <a:noFill/>
        </p:spPr>
        <p:txBody>
          <a:bodyPr wrap="square" rtlCol="0">
            <a:spAutoFit/>
          </a:bodyPr>
          <a:lstStyle/>
          <a:p>
            <a:r>
              <a:rPr lang="en-GB" sz="2400" dirty="0"/>
              <a:t>Tape your string onto a window – 4 knots at the bottom</a:t>
            </a:r>
          </a:p>
        </p:txBody>
      </p:sp>
      <p:pic>
        <p:nvPicPr>
          <p:cNvPr id="5" name="Picture 4">
            <a:extLst>
              <a:ext uri="{FF2B5EF4-FFF2-40B4-BE49-F238E27FC236}">
                <a16:creationId xmlns:a16="http://schemas.microsoft.com/office/drawing/2014/main" id="{15B1E4A2-5AB5-487F-A885-082C428C964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36529" y="1686015"/>
            <a:ext cx="4313201" cy="3234901"/>
          </a:xfrm>
          <a:prstGeom prst="rect">
            <a:avLst/>
          </a:prstGeom>
        </p:spPr>
      </p:pic>
      <p:pic>
        <p:nvPicPr>
          <p:cNvPr id="6" name="Picture 5">
            <a:extLst>
              <a:ext uri="{FF2B5EF4-FFF2-40B4-BE49-F238E27FC236}">
                <a16:creationId xmlns:a16="http://schemas.microsoft.com/office/drawing/2014/main" id="{A8284F87-219B-45FA-839D-90F381E2F23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86651" y="4189905"/>
            <a:ext cx="3519054" cy="328799"/>
          </a:xfrm>
          <a:prstGeom prst="rect">
            <a:avLst/>
          </a:prstGeom>
        </p:spPr>
      </p:pic>
      <p:sp>
        <p:nvSpPr>
          <p:cNvPr id="7" name="TextBox 6">
            <a:extLst>
              <a:ext uri="{FF2B5EF4-FFF2-40B4-BE49-F238E27FC236}">
                <a16:creationId xmlns:a16="http://schemas.microsoft.com/office/drawing/2014/main" id="{26BFC305-A781-469D-AFA3-FD1D7A2E73E8}"/>
              </a:ext>
            </a:extLst>
          </p:cNvPr>
          <p:cNvSpPr txBox="1"/>
          <p:nvPr/>
        </p:nvSpPr>
        <p:spPr>
          <a:xfrm>
            <a:off x="1909717" y="5281014"/>
            <a:ext cx="6740013" cy="461665"/>
          </a:xfrm>
          <a:prstGeom prst="rect">
            <a:avLst/>
          </a:prstGeom>
          <a:noFill/>
        </p:spPr>
        <p:txBody>
          <a:bodyPr wrap="square" rtlCol="0">
            <a:spAutoFit/>
          </a:bodyPr>
          <a:lstStyle/>
          <a:p>
            <a:r>
              <a:rPr lang="en-GB" sz="2400" dirty="0"/>
              <a:t>Put this edge against the object you want to check</a:t>
            </a:r>
          </a:p>
        </p:txBody>
      </p:sp>
      <p:cxnSp>
        <p:nvCxnSpPr>
          <p:cNvPr id="8" name="Straight Arrow Connector 7">
            <a:extLst>
              <a:ext uri="{FF2B5EF4-FFF2-40B4-BE49-F238E27FC236}">
                <a16:creationId xmlns:a16="http://schemas.microsoft.com/office/drawing/2014/main" id="{D77CBD3F-7CAB-4F03-9158-C5D8D6976486}"/>
              </a:ext>
            </a:extLst>
          </p:cNvPr>
          <p:cNvCxnSpPr>
            <a:cxnSpLocks/>
            <a:stCxn id="7" idx="0"/>
          </p:cNvCxnSpPr>
          <p:nvPr/>
        </p:nvCxnSpPr>
        <p:spPr>
          <a:xfrm flipV="1">
            <a:off x="5279724" y="4683664"/>
            <a:ext cx="442650" cy="5973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159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D780FB-D945-405F-8892-5BF26C3CA20A}"/>
              </a:ext>
            </a:extLst>
          </p:cNvPr>
          <p:cNvSpPr txBox="1"/>
          <p:nvPr/>
        </p:nvSpPr>
        <p:spPr>
          <a:xfrm>
            <a:off x="2858867" y="5441725"/>
            <a:ext cx="5503469" cy="461665"/>
          </a:xfrm>
          <a:prstGeom prst="rect">
            <a:avLst/>
          </a:prstGeom>
          <a:noFill/>
        </p:spPr>
        <p:txBody>
          <a:bodyPr wrap="square" rtlCol="0">
            <a:spAutoFit/>
          </a:bodyPr>
          <a:lstStyle/>
          <a:p>
            <a:r>
              <a:rPr lang="en-GB" sz="2400" b="1" dirty="0"/>
              <a:t>Cupboard is Perpendicular </a:t>
            </a:r>
            <a:r>
              <a:rPr lang="en-GB" sz="2400" b="1" dirty="0">
                <a:sym typeface="Wingdings" panose="05000000000000000000" pitchFamily="2" charset="2"/>
              </a:rPr>
              <a:t></a:t>
            </a:r>
            <a:endParaRPr lang="en-GB" sz="2400" b="1" dirty="0"/>
          </a:p>
        </p:txBody>
      </p:sp>
      <p:pic>
        <p:nvPicPr>
          <p:cNvPr id="7" name="Picture 6">
            <a:extLst>
              <a:ext uri="{FF2B5EF4-FFF2-40B4-BE49-F238E27FC236}">
                <a16:creationId xmlns:a16="http://schemas.microsoft.com/office/drawing/2014/main" id="{F7DD4F88-E778-4A53-A9B3-42787C3276D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431801" y="1814729"/>
            <a:ext cx="3385531" cy="3483138"/>
          </a:xfrm>
          <a:prstGeom prst="rect">
            <a:avLst/>
          </a:prstGeom>
        </p:spPr>
      </p:pic>
      <p:sp>
        <p:nvSpPr>
          <p:cNvPr id="10" name="TextBox 9">
            <a:extLst>
              <a:ext uri="{FF2B5EF4-FFF2-40B4-BE49-F238E27FC236}">
                <a16:creationId xmlns:a16="http://schemas.microsoft.com/office/drawing/2014/main" id="{790C7EB0-E23D-4A0E-BC4B-73393DB86A39}"/>
              </a:ext>
            </a:extLst>
          </p:cNvPr>
          <p:cNvSpPr txBox="1"/>
          <p:nvPr/>
        </p:nvSpPr>
        <p:spPr>
          <a:xfrm>
            <a:off x="324852" y="3384846"/>
            <a:ext cx="1576137" cy="1200329"/>
          </a:xfrm>
          <a:prstGeom prst="rect">
            <a:avLst/>
          </a:prstGeom>
          <a:noFill/>
        </p:spPr>
        <p:txBody>
          <a:bodyPr wrap="square" rtlCol="0">
            <a:spAutoFit/>
          </a:bodyPr>
          <a:lstStyle/>
          <a:p>
            <a:r>
              <a:rPr lang="en-GB" sz="2400" dirty="0"/>
              <a:t>String against object</a:t>
            </a:r>
          </a:p>
        </p:txBody>
      </p:sp>
      <p:cxnSp>
        <p:nvCxnSpPr>
          <p:cNvPr id="11" name="Straight Arrow Connector 10">
            <a:extLst>
              <a:ext uri="{FF2B5EF4-FFF2-40B4-BE49-F238E27FC236}">
                <a16:creationId xmlns:a16="http://schemas.microsoft.com/office/drawing/2014/main" id="{E45AF16A-7011-431F-B68D-31BD81160499}"/>
              </a:ext>
            </a:extLst>
          </p:cNvPr>
          <p:cNvCxnSpPr>
            <a:cxnSpLocks/>
          </p:cNvCxnSpPr>
          <p:nvPr/>
        </p:nvCxnSpPr>
        <p:spPr>
          <a:xfrm flipV="1">
            <a:off x="1503947" y="3742894"/>
            <a:ext cx="1239253" cy="242117"/>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2E4FF8F-1A70-4413-BE46-C6D29BE627D8}"/>
              </a:ext>
            </a:extLst>
          </p:cNvPr>
          <p:cNvCxnSpPr>
            <a:cxnSpLocks/>
          </p:cNvCxnSpPr>
          <p:nvPr/>
        </p:nvCxnSpPr>
        <p:spPr>
          <a:xfrm flipH="1">
            <a:off x="4248569" y="2526221"/>
            <a:ext cx="2099575" cy="849415"/>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90BA3D4-F1BE-40C0-AF62-629F903D66D2}"/>
              </a:ext>
            </a:extLst>
          </p:cNvPr>
          <p:cNvSpPr txBox="1"/>
          <p:nvPr/>
        </p:nvSpPr>
        <p:spPr>
          <a:xfrm>
            <a:off x="6348144" y="2182894"/>
            <a:ext cx="1816639" cy="461665"/>
          </a:xfrm>
          <a:prstGeom prst="rect">
            <a:avLst/>
          </a:prstGeom>
          <a:noFill/>
        </p:spPr>
        <p:txBody>
          <a:bodyPr wrap="square" rtlCol="0">
            <a:spAutoFit/>
          </a:bodyPr>
          <a:lstStyle/>
          <a:p>
            <a:r>
              <a:rPr lang="en-GB" sz="2400" dirty="0"/>
              <a:t>String is tight</a:t>
            </a:r>
          </a:p>
        </p:txBody>
      </p:sp>
      <p:sp>
        <p:nvSpPr>
          <p:cNvPr id="8" name="TextBox 7">
            <a:extLst>
              <a:ext uri="{FF2B5EF4-FFF2-40B4-BE49-F238E27FC236}">
                <a16:creationId xmlns:a16="http://schemas.microsoft.com/office/drawing/2014/main" id="{7AE69941-CBB3-42A4-A95E-358D6F4B787D}"/>
              </a:ext>
            </a:extLst>
          </p:cNvPr>
          <p:cNvSpPr txBox="1"/>
          <p:nvPr/>
        </p:nvSpPr>
        <p:spPr>
          <a:xfrm>
            <a:off x="252621" y="1095084"/>
            <a:ext cx="8498994" cy="590931"/>
          </a:xfrm>
          <a:prstGeom prst="rect">
            <a:avLst/>
          </a:prstGeom>
          <a:noFill/>
        </p:spPr>
        <p:txBody>
          <a:bodyPr wrap="square" rtlCol="0">
            <a:spAutoFit/>
          </a:bodyPr>
          <a:lstStyle>
            <a:defPPr>
              <a:defRPr lang="en-US"/>
            </a:defPPr>
            <a:lvl1pPr>
              <a:lnSpc>
                <a:spcPct val="90000"/>
              </a:lnSpc>
              <a:spcBef>
                <a:spcPct val="0"/>
              </a:spcBef>
              <a:defRPr sz="3600" b="1">
                <a:ea typeface="+mj-ea"/>
                <a:cs typeface="Arial" panose="020B0604020202020204" pitchFamily="34" charset="0"/>
              </a:defRPr>
            </a:lvl1pPr>
          </a:lstStyle>
          <a:p>
            <a:r>
              <a:rPr lang="en-GB" dirty="0"/>
              <a:t>Is the Cupboard Perpendicular to its Base?</a:t>
            </a:r>
          </a:p>
        </p:txBody>
      </p:sp>
      <p:sp>
        <p:nvSpPr>
          <p:cNvPr id="12" name="TextBox 11">
            <a:extLst>
              <a:ext uri="{FF2B5EF4-FFF2-40B4-BE49-F238E27FC236}">
                <a16:creationId xmlns:a16="http://schemas.microsoft.com/office/drawing/2014/main" id="{940861F9-4EFA-457A-8DAB-1FC2F9C15F42}"/>
              </a:ext>
            </a:extLst>
          </p:cNvPr>
          <p:cNvSpPr txBox="1"/>
          <p:nvPr/>
        </p:nvSpPr>
        <p:spPr>
          <a:xfrm>
            <a:off x="6214633" y="4296641"/>
            <a:ext cx="2981761" cy="830997"/>
          </a:xfrm>
          <a:prstGeom prst="rect">
            <a:avLst/>
          </a:prstGeom>
          <a:noFill/>
        </p:spPr>
        <p:txBody>
          <a:bodyPr wrap="square" rtlCol="0">
            <a:spAutoFit/>
          </a:bodyPr>
          <a:lstStyle/>
          <a:p>
            <a:r>
              <a:rPr lang="en-GB" sz="2400" dirty="0"/>
              <a:t>String is parallel to the base of the cupboard</a:t>
            </a:r>
          </a:p>
        </p:txBody>
      </p:sp>
      <p:cxnSp>
        <p:nvCxnSpPr>
          <p:cNvPr id="14" name="Straight Arrow Connector 13">
            <a:extLst>
              <a:ext uri="{FF2B5EF4-FFF2-40B4-BE49-F238E27FC236}">
                <a16:creationId xmlns:a16="http://schemas.microsoft.com/office/drawing/2014/main" id="{5A721478-0FFC-4559-BBD9-E7A066E6D517}"/>
              </a:ext>
            </a:extLst>
          </p:cNvPr>
          <p:cNvCxnSpPr>
            <a:cxnSpLocks/>
          </p:cNvCxnSpPr>
          <p:nvPr/>
        </p:nvCxnSpPr>
        <p:spPr>
          <a:xfrm flipH="1" flipV="1">
            <a:off x="4911213" y="4585175"/>
            <a:ext cx="1251026" cy="175684"/>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C54F1A8-FE3C-4B31-BA78-D903A87DB527}"/>
              </a:ext>
            </a:extLst>
          </p:cNvPr>
          <p:cNvCxnSpPr>
            <a:cxnSpLocks/>
          </p:cNvCxnSpPr>
          <p:nvPr/>
        </p:nvCxnSpPr>
        <p:spPr>
          <a:xfrm flipH="1" flipV="1">
            <a:off x="3583858" y="4190288"/>
            <a:ext cx="2652256" cy="322958"/>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057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AC61C7E-7B90-4FC2-B888-0A5022260B09}"/>
              </a:ext>
            </a:extLst>
          </p:cNvPr>
          <p:cNvSpPr txBox="1"/>
          <p:nvPr/>
        </p:nvSpPr>
        <p:spPr>
          <a:xfrm>
            <a:off x="1356853" y="5581068"/>
            <a:ext cx="7394762" cy="461665"/>
          </a:xfrm>
          <a:prstGeom prst="rect">
            <a:avLst/>
          </a:prstGeom>
          <a:noFill/>
        </p:spPr>
        <p:txBody>
          <a:bodyPr wrap="square" rtlCol="0">
            <a:spAutoFit/>
          </a:bodyPr>
          <a:lstStyle/>
          <a:p>
            <a:r>
              <a:rPr lang="en-GB" sz="2400" b="1" dirty="0"/>
              <a:t>The edge of the machine is NOT Perpendicular </a:t>
            </a:r>
            <a:r>
              <a:rPr lang="en-GB" sz="2400" b="1" dirty="0">
                <a:sym typeface="Wingdings" panose="05000000000000000000" pitchFamily="2" charset="2"/>
              </a:rPr>
              <a:t></a:t>
            </a:r>
            <a:endParaRPr lang="en-GB" sz="2400" b="1" dirty="0"/>
          </a:p>
        </p:txBody>
      </p:sp>
      <p:pic>
        <p:nvPicPr>
          <p:cNvPr id="6" name="Picture 5">
            <a:extLst>
              <a:ext uri="{FF2B5EF4-FFF2-40B4-BE49-F238E27FC236}">
                <a16:creationId xmlns:a16="http://schemas.microsoft.com/office/drawing/2014/main" id="{4CA8E36B-AD1B-4A73-85A3-4383D7C4EA7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60146" y="1889487"/>
            <a:ext cx="4469733" cy="3352300"/>
          </a:xfrm>
          <a:prstGeom prst="rect">
            <a:avLst/>
          </a:prstGeom>
        </p:spPr>
      </p:pic>
      <p:sp>
        <p:nvSpPr>
          <p:cNvPr id="2" name="TextBox 1">
            <a:extLst>
              <a:ext uri="{FF2B5EF4-FFF2-40B4-BE49-F238E27FC236}">
                <a16:creationId xmlns:a16="http://schemas.microsoft.com/office/drawing/2014/main" id="{66FBC2DC-F51F-4FA7-A6A9-BD9F23E75391}"/>
              </a:ext>
            </a:extLst>
          </p:cNvPr>
          <p:cNvSpPr txBox="1"/>
          <p:nvPr/>
        </p:nvSpPr>
        <p:spPr>
          <a:xfrm>
            <a:off x="20400" y="3511631"/>
            <a:ext cx="1576137" cy="1200329"/>
          </a:xfrm>
          <a:prstGeom prst="rect">
            <a:avLst/>
          </a:prstGeom>
          <a:noFill/>
        </p:spPr>
        <p:txBody>
          <a:bodyPr wrap="square" rtlCol="0">
            <a:spAutoFit/>
          </a:bodyPr>
          <a:lstStyle/>
          <a:p>
            <a:r>
              <a:rPr lang="en-GB" sz="2400" dirty="0"/>
              <a:t>String against object</a:t>
            </a:r>
          </a:p>
        </p:txBody>
      </p:sp>
      <p:sp>
        <p:nvSpPr>
          <p:cNvPr id="8" name="TextBox 7">
            <a:extLst>
              <a:ext uri="{FF2B5EF4-FFF2-40B4-BE49-F238E27FC236}">
                <a16:creationId xmlns:a16="http://schemas.microsoft.com/office/drawing/2014/main" id="{B8B00E53-E844-488E-8E9B-5FBCABBFF1ED}"/>
              </a:ext>
            </a:extLst>
          </p:cNvPr>
          <p:cNvSpPr txBox="1"/>
          <p:nvPr/>
        </p:nvSpPr>
        <p:spPr>
          <a:xfrm>
            <a:off x="6437065" y="2120628"/>
            <a:ext cx="2156863" cy="461665"/>
          </a:xfrm>
          <a:prstGeom prst="rect">
            <a:avLst/>
          </a:prstGeom>
          <a:noFill/>
        </p:spPr>
        <p:txBody>
          <a:bodyPr wrap="square" rtlCol="0">
            <a:spAutoFit/>
          </a:bodyPr>
          <a:lstStyle/>
          <a:p>
            <a:r>
              <a:rPr lang="en-GB" sz="2400" dirty="0"/>
              <a:t>String sagging</a:t>
            </a:r>
          </a:p>
        </p:txBody>
      </p:sp>
      <p:cxnSp>
        <p:nvCxnSpPr>
          <p:cNvPr id="9" name="Straight Arrow Connector 8">
            <a:extLst>
              <a:ext uri="{FF2B5EF4-FFF2-40B4-BE49-F238E27FC236}">
                <a16:creationId xmlns:a16="http://schemas.microsoft.com/office/drawing/2014/main" id="{80FD516D-9D9C-42F8-BB6E-DF616B5E2AE9}"/>
              </a:ext>
            </a:extLst>
          </p:cNvPr>
          <p:cNvCxnSpPr>
            <a:cxnSpLocks/>
          </p:cNvCxnSpPr>
          <p:nvPr/>
        </p:nvCxnSpPr>
        <p:spPr>
          <a:xfrm flipV="1">
            <a:off x="1088517" y="3886986"/>
            <a:ext cx="1337342" cy="209391"/>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564B0A9-ACDD-4CB3-BEDC-993A3BDCDE75}"/>
              </a:ext>
            </a:extLst>
          </p:cNvPr>
          <p:cNvCxnSpPr>
            <a:cxnSpLocks/>
          </p:cNvCxnSpPr>
          <p:nvPr/>
        </p:nvCxnSpPr>
        <p:spPr>
          <a:xfrm flipH="1">
            <a:off x="4269065" y="2550222"/>
            <a:ext cx="2572719" cy="1015415"/>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05A5E09-4C37-44DA-B6A4-D949FEA8DE4D}"/>
              </a:ext>
            </a:extLst>
          </p:cNvPr>
          <p:cNvSpPr txBox="1"/>
          <p:nvPr/>
        </p:nvSpPr>
        <p:spPr>
          <a:xfrm>
            <a:off x="252621" y="1095084"/>
            <a:ext cx="8498994" cy="590931"/>
          </a:xfrm>
          <a:prstGeom prst="rect">
            <a:avLst/>
          </a:prstGeom>
          <a:noFill/>
        </p:spPr>
        <p:txBody>
          <a:bodyPr wrap="square" rtlCol="0">
            <a:spAutoFit/>
          </a:bodyPr>
          <a:lstStyle>
            <a:defPPr>
              <a:defRPr lang="en-US"/>
            </a:defPPr>
            <a:lvl1pPr>
              <a:lnSpc>
                <a:spcPct val="90000"/>
              </a:lnSpc>
              <a:spcBef>
                <a:spcPct val="0"/>
              </a:spcBef>
              <a:defRPr sz="3600" b="1">
                <a:ea typeface="+mj-ea"/>
                <a:cs typeface="Arial" panose="020B0604020202020204" pitchFamily="34" charset="0"/>
              </a:defRPr>
            </a:lvl1pPr>
          </a:lstStyle>
          <a:p>
            <a:r>
              <a:rPr lang="en-GB" dirty="0"/>
              <a:t>Is the Machine Perpendicular to its Base?</a:t>
            </a:r>
          </a:p>
        </p:txBody>
      </p:sp>
      <p:sp>
        <p:nvSpPr>
          <p:cNvPr id="12" name="TextBox 11">
            <a:extLst>
              <a:ext uri="{FF2B5EF4-FFF2-40B4-BE49-F238E27FC236}">
                <a16:creationId xmlns:a16="http://schemas.microsoft.com/office/drawing/2014/main" id="{2050A5D6-DD57-45AE-892A-16E728978F7B}"/>
              </a:ext>
            </a:extLst>
          </p:cNvPr>
          <p:cNvSpPr txBox="1"/>
          <p:nvPr/>
        </p:nvSpPr>
        <p:spPr>
          <a:xfrm>
            <a:off x="6162239" y="4488182"/>
            <a:ext cx="2981761" cy="830997"/>
          </a:xfrm>
          <a:prstGeom prst="rect">
            <a:avLst/>
          </a:prstGeom>
          <a:noFill/>
        </p:spPr>
        <p:txBody>
          <a:bodyPr wrap="square" rtlCol="0">
            <a:spAutoFit/>
          </a:bodyPr>
          <a:lstStyle/>
          <a:p>
            <a:r>
              <a:rPr lang="en-GB" sz="2400" dirty="0"/>
              <a:t>String is parallel to the base of the machine</a:t>
            </a:r>
          </a:p>
        </p:txBody>
      </p:sp>
      <p:cxnSp>
        <p:nvCxnSpPr>
          <p:cNvPr id="13" name="Straight Arrow Connector 12">
            <a:extLst>
              <a:ext uri="{FF2B5EF4-FFF2-40B4-BE49-F238E27FC236}">
                <a16:creationId xmlns:a16="http://schemas.microsoft.com/office/drawing/2014/main" id="{9546615A-936B-4C12-9633-97A5688F975A}"/>
              </a:ext>
            </a:extLst>
          </p:cNvPr>
          <p:cNvCxnSpPr>
            <a:cxnSpLocks/>
          </p:cNvCxnSpPr>
          <p:nvPr/>
        </p:nvCxnSpPr>
        <p:spPr>
          <a:xfrm flipH="1" flipV="1">
            <a:off x="4949528" y="4711960"/>
            <a:ext cx="1251026" cy="154095"/>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68A7956-C001-4808-AA7B-80151BE6DE08}"/>
              </a:ext>
            </a:extLst>
          </p:cNvPr>
          <p:cNvCxnSpPr>
            <a:cxnSpLocks/>
          </p:cNvCxnSpPr>
          <p:nvPr/>
        </p:nvCxnSpPr>
        <p:spPr>
          <a:xfrm flipH="1" flipV="1">
            <a:off x="3756094" y="4424899"/>
            <a:ext cx="2444460" cy="225912"/>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2625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8D8E74F7-C8F9-4DCD-BF75-C3E567142D41}"/>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rot="21428812">
            <a:off x="126093" y="1650312"/>
            <a:ext cx="3701563" cy="2401888"/>
          </a:xfrm>
          <a:prstGeom prst="rect">
            <a:avLst/>
          </a:prstGeom>
          <a:noFill/>
          <a:ln>
            <a:noFill/>
          </a:ln>
        </p:spPr>
      </p:pic>
      <p:sp>
        <p:nvSpPr>
          <p:cNvPr id="15" name="TextBox 14">
            <a:extLst>
              <a:ext uri="{FF2B5EF4-FFF2-40B4-BE49-F238E27FC236}">
                <a16:creationId xmlns:a16="http://schemas.microsoft.com/office/drawing/2014/main" id="{4E87EC07-ECC4-4317-9B03-04C9CEEF285A}"/>
              </a:ext>
            </a:extLst>
          </p:cNvPr>
          <p:cNvSpPr txBox="1"/>
          <p:nvPr/>
        </p:nvSpPr>
        <p:spPr>
          <a:xfrm rot="21176796">
            <a:off x="810603" y="1957480"/>
            <a:ext cx="2656694" cy="1938992"/>
          </a:xfrm>
          <a:prstGeom prst="rect">
            <a:avLst/>
          </a:prstGeom>
          <a:noFill/>
        </p:spPr>
        <p:txBody>
          <a:bodyPr wrap="square" rtlCol="0">
            <a:spAutoFit/>
          </a:bodyPr>
          <a:lstStyle/>
          <a:p>
            <a:pPr algn="ctr"/>
            <a:r>
              <a:rPr lang="en-GB" sz="2400" b="1" dirty="0">
                <a:solidFill>
                  <a:srgbClr val="FF0000"/>
                </a:solidFill>
                <a:latin typeface="Arial" panose="020B0604020202020204" pitchFamily="34" charset="0"/>
                <a:cs typeface="Arial" panose="020B0604020202020204" pitchFamily="34" charset="0"/>
              </a:rPr>
              <a:t>Task</a:t>
            </a:r>
          </a:p>
          <a:p>
            <a:r>
              <a:rPr lang="en-GB" sz="2400" dirty="0">
                <a:latin typeface="Arial" panose="020B0604020202020204" pitchFamily="34" charset="0"/>
                <a:cs typeface="Arial" panose="020B0604020202020204" pitchFamily="34" charset="0"/>
              </a:rPr>
              <a:t>Stick the string onto a window with the 4 length at the bottom</a:t>
            </a:r>
          </a:p>
        </p:txBody>
      </p:sp>
      <p:graphicFrame>
        <p:nvGraphicFramePr>
          <p:cNvPr id="3" name="Table 2">
            <a:extLst>
              <a:ext uri="{FF2B5EF4-FFF2-40B4-BE49-F238E27FC236}">
                <a16:creationId xmlns:a16="http://schemas.microsoft.com/office/drawing/2014/main" id="{E3B9F29A-07F2-44C6-817F-E6701515622C}"/>
              </a:ext>
            </a:extLst>
          </p:cNvPr>
          <p:cNvGraphicFramePr>
            <a:graphicFrameLocks noGrp="1"/>
          </p:cNvGraphicFramePr>
          <p:nvPr>
            <p:extLst>
              <p:ext uri="{D42A27DB-BD31-4B8C-83A1-F6EECF244321}">
                <p14:modId xmlns:p14="http://schemas.microsoft.com/office/powerpoint/2010/main" val="3148490932"/>
              </p:ext>
            </p:extLst>
          </p:nvPr>
        </p:nvGraphicFramePr>
        <p:xfrm>
          <a:off x="3208158" y="4052249"/>
          <a:ext cx="5673586" cy="1943100"/>
        </p:xfrm>
        <a:graphic>
          <a:graphicData uri="http://schemas.openxmlformats.org/drawingml/2006/table">
            <a:tbl>
              <a:tblPr firstRow="1" firstCol="1" bandRow="1"/>
              <a:tblGrid>
                <a:gridCol w="3726041">
                  <a:extLst>
                    <a:ext uri="{9D8B030D-6E8A-4147-A177-3AD203B41FA5}">
                      <a16:colId xmlns:a16="http://schemas.microsoft.com/office/drawing/2014/main" val="1918081075"/>
                    </a:ext>
                  </a:extLst>
                </a:gridCol>
                <a:gridCol w="1947545">
                  <a:extLst>
                    <a:ext uri="{9D8B030D-6E8A-4147-A177-3AD203B41FA5}">
                      <a16:colId xmlns:a16="http://schemas.microsoft.com/office/drawing/2014/main" val="2408830682"/>
                    </a:ext>
                  </a:extLst>
                </a:gridCol>
              </a:tblGrid>
              <a:tr h="323850">
                <a:tc>
                  <a:txBody>
                    <a:bodyPr/>
                    <a:lstStyle/>
                    <a:p>
                      <a:pPr algn="ct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Object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Perpendicular (</a:t>
                      </a:r>
                      <a:r>
                        <a:rPr lang="en-GB" sz="140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GB" sz="1400">
                          <a:effectLst/>
                          <a:latin typeface="Arial" panose="020B0604020202020204" pitchFamily="34" charset="0"/>
                          <a:ea typeface="Calibri" panose="020F0502020204030204" pitchFamily="34" charset="0"/>
                          <a:cs typeface="Times New Roman" panose="02020603050405020304" pitchFamily="18" charset="0"/>
                        </a:rPr>
                        <a:t> or </a:t>
                      </a:r>
                      <a:r>
                        <a:rPr lang="en-GB" sz="1400">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GB" sz="1400">
                          <a:effectLst/>
                          <a:latin typeface="Arial" panose="020B060402020202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4835282"/>
                  </a:ext>
                </a:extLst>
              </a:tr>
              <a:tr h="323850">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Building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9499738"/>
                  </a:ext>
                </a:extLst>
              </a:tr>
              <a:tr h="323850">
                <a:tc>
                  <a:txBody>
                    <a:bodyPr/>
                    <a:lstStyle/>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Tree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7546972"/>
                  </a:ext>
                </a:extLst>
              </a:tr>
              <a:tr h="32385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7582392"/>
                  </a:ext>
                </a:extLst>
              </a:tr>
              <a:tr h="323850">
                <a:tc>
                  <a:txBody>
                    <a:bodyPr/>
                    <a:lstStyle/>
                    <a:p>
                      <a:pPr marL="0" algn="l" defTabSz="914400" rtl="0" eaLnBrk="1" latinLnBrk="0" hangingPunct="1">
                        <a:lnSpc>
                          <a:spcPct val="107000"/>
                        </a:lnSpc>
                        <a:spcAft>
                          <a:spcPts val="0"/>
                        </a:spcAft>
                      </a:pPr>
                      <a:endParaRPr lang="en-GB" sz="14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194787"/>
                  </a:ext>
                </a:extLst>
              </a:tr>
              <a:tr h="323850">
                <a:tc>
                  <a:txBody>
                    <a:bodyPr/>
                    <a:lstStyle/>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654616"/>
                  </a:ext>
                </a:extLst>
              </a:tr>
            </a:tbl>
          </a:graphicData>
        </a:graphic>
      </p:graphicFrame>
      <p:sp>
        <p:nvSpPr>
          <p:cNvPr id="4" name="TextBox 3">
            <a:extLst>
              <a:ext uri="{FF2B5EF4-FFF2-40B4-BE49-F238E27FC236}">
                <a16:creationId xmlns:a16="http://schemas.microsoft.com/office/drawing/2014/main" id="{4865A405-B10F-423D-B75B-89741724090D}"/>
              </a:ext>
            </a:extLst>
          </p:cNvPr>
          <p:cNvSpPr txBox="1"/>
          <p:nvPr/>
        </p:nvSpPr>
        <p:spPr>
          <a:xfrm>
            <a:off x="3761071" y="1673123"/>
            <a:ext cx="5240229"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a:t>Use your string triangle to check if things you can see are upright</a:t>
            </a:r>
          </a:p>
          <a:p>
            <a:pPr marL="342900" indent="-342900">
              <a:buFont typeface="Arial" panose="020B0604020202020204" pitchFamily="34" charset="0"/>
              <a:buChar char="•"/>
            </a:pPr>
            <a:r>
              <a:rPr lang="en-GB" sz="2400" dirty="0"/>
              <a:t>What can you see out of the window that you could check?</a:t>
            </a:r>
          </a:p>
          <a:p>
            <a:pPr marL="342900" indent="-342900">
              <a:buFont typeface="Arial" panose="020B0604020202020204" pitchFamily="34" charset="0"/>
              <a:buChar char="•"/>
            </a:pPr>
            <a:r>
              <a:rPr lang="en-GB" sz="2400" dirty="0"/>
              <a:t>Record your results on the work sheet</a:t>
            </a:r>
          </a:p>
        </p:txBody>
      </p:sp>
      <p:sp>
        <p:nvSpPr>
          <p:cNvPr id="8" name="TextBox 7">
            <a:extLst>
              <a:ext uri="{FF2B5EF4-FFF2-40B4-BE49-F238E27FC236}">
                <a16:creationId xmlns:a16="http://schemas.microsoft.com/office/drawing/2014/main" id="{B02121A4-24C3-4B74-AC5A-87E47583FCFE}"/>
              </a:ext>
            </a:extLst>
          </p:cNvPr>
          <p:cNvSpPr txBox="1"/>
          <p:nvPr/>
        </p:nvSpPr>
        <p:spPr>
          <a:xfrm>
            <a:off x="252621" y="1095084"/>
            <a:ext cx="4572000" cy="590931"/>
          </a:xfrm>
          <a:prstGeom prst="rect">
            <a:avLst/>
          </a:prstGeom>
          <a:noFill/>
        </p:spPr>
        <p:txBody>
          <a:bodyPr wrap="square" rtlCol="0">
            <a:spAutoFit/>
          </a:bodyPr>
          <a:lstStyle>
            <a:defPPr>
              <a:defRPr lang="en-US"/>
            </a:defPPr>
            <a:lvl1pPr>
              <a:lnSpc>
                <a:spcPct val="90000"/>
              </a:lnSpc>
              <a:spcBef>
                <a:spcPct val="0"/>
              </a:spcBef>
              <a:defRPr sz="3600" b="1">
                <a:ea typeface="+mj-ea"/>
                <a:cs typeface="Arial" panose="020B0604020202020204" pitchFamily="34" charset="0"/>
              </a:defRPr>
            </a:lvl1pPr>
          </a:lstStyle>
          <a:p>
            <a:r>
              <a:rPr lang="en-GB" dirty="0"/>
              <a:t>Now do this…</a:t>
            </a:r>
          </a:p>
        </p:txBody>
      </p:sp>
      <p:pic>
        <p:nvPicPr>
          <p:cNvPr id="2" name="Picture 1">
            <a:extLst>
              <a:ext uri="{FF2B5EF4-FFF2-40B4-BE49-F238E27FC236}">
                <a16:creationId xmlns:a16="http://schemas.microsoft.com/office/drawing/2014/main" id="{821FBD0D-4B8F-4221-8569-364D6C33798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609" y="4315809"/>
            <a:ext cx="2639767" cy="1874033"/>
          </a:xfrm>
          <a:prstGeom prst="rect">
            <a:avLst/>
          </a:prstGeom>
        </p:spPr>
      </p:pic>
    </p:spTree>
    <p:extLst>
      <p:ext uri="{BB962C8B-B14F-4D97-AF65-F5344CB8AC3E}">
        <p14:creationId xmlns:p14="http://schemas.microsoft.com/office/powerpoint/2010/main" val="566600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B76A60-2BD2-465A-8974-F4ADEDAF8DEF}"/>
              </a:ext>
            </a:extLst>
          </p:cNvPr>
          <p:cNvSpPr txBox="1"/>
          <p:nvPr/>
        </p:nvSpPr>
        <p:spPr>
          <a:xfrm>
            <a:off x="899592" y="1196961"/>
            <a:ext cx="7344816" cy="4708981"/>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2000" dirty="0">
              <a:effectLst/>
              <a:latin typeface="Times New Roman" panose="02020603050405020304" pitchFamily="18" charset="0"/>
              <a:ea typeface="Times New Roman" panose="02020603050405020304" pitchFamily="18" charset="0"/>
            </a:endParaRPr>
          </a:p>
          <a:p>
            <a:pPr fontAlgn="base"/>
            <a:r>
              <a:rPr lang="en-GB" sz="2000" dirty="0">
                <a:effectLst/>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p>
          <a:p>
            <a:pPr fontAlgn="base"/>
            <a:r>
              <a:rPr lang="en-GB" sz="2000" dirty="0">
                <a:effectLst/>
                <a:ea typeface="Times New Roman" panose="02020603050405020304" pitchFamily="18" charset="0"/>
              </a:rPr>
              <a:t> </a:t>
            </a:r>
          </a:p>
          <a:p>
            <a:pPr marL="342900" lvl="0" indent="-342900">
              <a:buFont typeface="Symbol" panose="05050102010706020507" pitchFamily="18" charset="2"/>
              <a:buChar char=""/>
            </a:pPr>
            <a:r>
              <a:rPr lang="en-GB" sz="2000" dirty="0">
                <a:effectLst/>
                <a:ea typeface="Times New Roman" panose="02020603050405020304" pitchFamily="18" charset="0"/>
              </a:rPr>
              <a:t>ensuring that any equipment used for this activity is in good working condition</a:t>
            </a:r>
          </a:p>
          <a:p>
            <a:pPr marL="342900" lvl="0" indent="-342900">
              <a:buFont typeface="Symbol" panose="05050102010706020507" pitchFamily="18" charset="2"/>
              <a:buChar char=""/>
            </a:pPr>
            <a:r>
              <a:rPr lang="en-GB" sz="2000" dirty="0">
                <a:effectLst/>
                <a:ea typeface="Times New Roman" panose="02020603050405020304" pitchFamily="18" charset="0"/>
              </a:rPr>
              <a:t>behaving sensibly and following any safety instructions so as not to hurt or injure yourself or others </a:t>
            </a:r>
          </a:p>
          <a:p>
            <a:pPr fontAlgn="base"/>
            <a:r>
              <a:rPr lang="en-US" sz="2000" dirty="0">
                <a:effectLst/>
                <a:ea typeface="Times New Roman" panose="02020603050405020304" pitchFamily="18" charset="0"/>
              </a:rPr>
              <a:t> </a:t>
            </a:r>
            <a:endParaRPr lang="en-GB" sz="2000" dirty="0">
              <a:effectLst/>
              <a:ea typeface="Times New Roman" panose="02020603050405020304" pitchFamily="18" charset="0"/>
            </a:endParaRPr>
          </a:p>
          <a:p>
            <a:pPr fontAlgn="base"/>
            <a:r>
              <a:rPr lang="en-GB" sz="2000" dirty="0">
                <a:effectLst/>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a:t>
            </a:r>
            <a:r>
              <a:rPr lang="en-GB" sz="2000" dirty="0">
                <a:effectLst/>
                <a:latin typeface="Arial" panose="020B0604020202020204" pitchFamily="34" charset="0"/>
                <a:ea typeface="Times New Roman" panose="02020603050405020304" pitchFamily="18" charset="0"/>
              </a:rPr>
              <a:t>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350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715F1D6-9080-4AEC-BD11-CBCD0043E35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075304" y="1650248"/>
            <a:ext cx="3860587" cy="3836152"/>
          </a:xfrm>
          <a:prstGeom prst="rect">
            <a:avLst/>
          </a:prstGeom>
        </p:spPr>
      </p:pic>
      <p:sp>
        <p:nvSpPr>
          <p:cNvPr id="2" name="TextBox 1">
            <a:extLst>
              <a:ext uri="{FF2B5EF4-FFF2-40B4-BE49-F238E27FC236}">
                <a16:creationId xmlns:a16="http://schemas.microsoft.com/office/drawing/2014/main" id="{D3C42CC3-7EB3-464A-8199-70E1C3640093}"/>
              </a:ext>
            </a:extLst>
          </p:cNvPr>
          <p:cNvSpPr txBox="1"/>
          <p:nvPr/>
        </p:nvSpPr>
        <p:spPr>
          <a:xfrm>
            <a:off x="208108" y="1057986"/>
            <a:ext cx="4864698" cy="646331"/>
          </a:xfrm>
          <a:prstGeom prst="rect">
            <a:avLst/>
          </a:prstGeom>
          <a:noFill/>
        </p:spPr>
        <p:txBody>
          <a:bodyPr wrap="square" rtlCol="0">
            <a:spAutoFit/>
          </a:bodyPr>
          <a:lstStyle/>
          <a:p>
            <a:r>
              <a:rPr lang="en-GB" sz="3600" b="1" dirty="0">
                <a:ea typeface="+mj-ea"/>
                <a:cs typeface="Arial" panose="020B0604020202020204" pitchFamily="34" charset="0"/>
              </a:rPr>
              <a:t>Who was Pythagoras?</a:t>
            </a:r>
          </a:p>
        </p:txBody>
      </p:sp>
      <p:sp>
        <p:nvSpPr>
          <p:cNvPr id="4" name="Rectangle 3">
            <a:extLst>
              <a:ext uri="{FF2B5EF4-FFF2-40B4-BE49-F238E27FC236}">
                <a16:creationId xmlns:a16="http://schemas.microsoft.com/office/drawing/2014/main" id="{52916D42-A07F-413B-B7BD-ADCE30635A58}"/>
              </a:ext>
            </a:extLst>
          </p:cNvPr>
          <p:cNvSpPr/>
          <p:nvPr/>
        </p:nvSpPr>
        <p:spPr>
          <a:xfrm>
            <a:off x="253219" y="1707565"/>
            <a:ext cx="5056200" cy="1569660"/>
          </a:xfrm>
          <a:prstGeom prst="rect">
            <a:avLst/>
          </a:prstGeom>
        </p:spPr>
        <p:txBody>
          <a:bodyPr wrap="square">
            <a:spAutoFit/>
          </a:bodyPr>
          <a:lstStyle/>
          <a:p>
            <a:pPr marL="342900" indent="-342900">
              <a:buFont typeface="Arial" panose="020B0604020202020204" pitchFamily="34" charset="0"/>
              <a:buChar char="•"/>
            </a:pPr>
            <a:r>
              <a:rPr lang="en-US" sz="2400" dirty="0"/>
              <a:t>Pythagoras lived in ancient Greece, about 2500 years ago</a:t>
            </a:r>
          </a:p>
          <a:p>
            <a:pPr marL="342900" indent="-342900">
              <a:buFont typeface="Arial" panose="020B0604020202020204" pitchFamily="34" charset="0"/>
              <a:buChar char="•"/>
            </a:pPr>
            <a:r>
              <a:rPr lang="en-US" sz="2400" dirty="0"/>
              <a:t>He is best known for using math's to work out the size of triangles</a:t>
            </a:r>
            <a:endParaRPr lang="en-GB" sz="4000" dirty="0"/>
          </a:p>
        </p:txBody>
      </p:sp>
      <p:pic>
        <p:nvPicPr>
          <p:cNvPr id="9" name="Picture 8">
            <a:extLst>
              <a:ext uri="{FF2B5EF4-FFF2-40B4-BE49-F238E27FC236}">
                <a16:creationId xmlns:a16="http://schemas.microsoft.com/office/drawing/2014/main" id="{2524ECD1-6F3C-466A-96E3-BE65CB86648A}"/>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rot="21428812">
            <a:off x="888948" y="3337279"/>
            <a:ext cx="3620016" cy="2622993"/>
          </a:xfrm>
          <a:prstGeom prst="rect">
            <a:avLst/>
          </a:prstGeom>
          <a:noFill/>
          <a:ln>
            <a:noFill/>
          </a:ln>
        </p:spPr>
      </p:pic>
      <p:sp>
        <p:nvSpPr>
          <p:cNvPr id="10" name="TextBox 9">
            <a:extLst>
              <a:ext uri="{FF2B5EF4-FFF2-40B4-BE49-F238E27FC236}">
                <a16:creationId xmlns:a16="http://schemas.microsoft.com/office/drawing/2014/main" id="{C6B3638A-3980-41AF-A7E4-EAF7AF5652F7}"/>
              </a:ext>
            </a:extLst>
          </p:cNvPr>
          <p:cNvSpPr txBox="1"/>
          <p:nvPr/>
        </p:nvSpPr>
        <p:spPr>
          <a:xfrm rot="21183566">
            <a:off x="1521018" y="3848972"/>
            <a:ext cx="2520599" cy="1938992"/>
          </a:xfrm>
          <a:prstGeom prst="rect">
            <a:avLst/>
          </a:prstGeom>
          <a:noFill/>
        </p:spPr>
        <p:txBody>
          <a:bodyPr wrap="square" rtlCol="0">
            <a:spAutoFit/>
          </a:bodyPr>
          <a:lstStyle/>
          <a:p>
            <a:pPr algn="ctr"/>
            <a:r>
              <a:rPr lang="en-GB" sz="2400" dirty="0">
                <a:latin typeface="+mj-lt"/>
              </a:rPr>
              <a:t>Very little is known about his life – but what he created is still widely used today</a:t>
            </a:r>
            <a:endParaRPr lang="en-GB" sz="2000" dirty="0"/>
          </a:p>
        </p:txBody>
      </p:sp>
    </p:spTree>
    <p:extLst>
      <p:ext uri="{BB962C8B-B14F-4D97-AF65-F5344CB8AC3E}">
        <p14:creationId xmlns:p14="http://schemas.microsoft.com/office/powerpoint/2010/main" val="269336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03346A-2093-405C-B8BF-707AAA5142A1}"/>
              </a:ext>
            </a:extLst>
          </p:cNvPr>
          <p:cNvSpPr/>
          <p:nvPr/>
        </p:nvSpPr>
        <p:spPr>
          <a:xfrm>
            <a:off x="104015" y="1989869"/>
            <a:ext cx="4572000" cy="2308324"/>
          </a:xfrm>
          <a:prstGeom prst="rect">
            <a:avLst/>
          </a:prstGeom>
        </p:spPr>
        <p:txBody>
          <a:bodyPr>
            <a:spAutoFit/>
          </a:bodyPr>
          <a:lstStyle/>
          <a:p>
            <a:pPr marL="342900" indent="-342900">
              <a:buFont typeface="Arial" panose="020B0604020202020204" pitchFamily="34" charset="0"/>
              <a:buChar char="•"/>
            </a:pPr>
            <a:r>
              <a:rPr lang="en-US" sz="2400" dirty="0"/>
              <a:t>Pythagoras theorem is about the sizes of right-angled triangles</a:t>
            </a:r>
          </a:p>
          <a:p>
            <a:pPr marL="342900" indent="-342900">
              <a:buFont typeface="Arial" panose="020B0604020202020204" pitchFamily="34" charset="0"/>
              <a:buChar char="•"/>
            </a:pPr>
            <a:r>
              <a:rPr lang="en-US" sz="2400" dirty="0"/>
              <a:t>When you know the sizes of two sides, you can use it to work out the other</a:t>
            </a:r>
            <a:endParaRPr lang="en-GB" sz="3200" dirty="0"/>
          </a:p>
        </p:txBody>
      </p:sp>
      <p:sp>
        <p:nvSpPr>
          <p:cNvPr id="4" name="Title 1">
            <a:extLst>
              <a:ext uri="{FF2B5EF4-FFF2-40B4-BE49-F238E27FC236}">
                <a16:creationId xmlns:a16="http://schemas.microsoft.com/office/drawing/2014/main" id="{B063F965-8DFE-486C-84D7-AD886372F623}"/>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What is Pythagoras Theorem?</a:t>
            </a:r>
          </a:p>
        </p:txBody>
      </p:sp>
      <p:pic>
        <p:nvPicPr>
          <p:cNvPr id="2" name="Picture 1">
            <a:extLst>
              <a:ext uri="{FF2B5EF4-FFF2-40B4-BE49-F238E27FC236}">
                <a16:creationId xmlns:a16="http://schemas.microsoft.com/office/drawing/2014/main" id="{216BB8D5-07EA-4DC6-8E64-1244264FF04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76015" y="1140041"/>
            <a:ext cx="4034996" cy="4577918"/>
          </a:xfrm>
          <a:prstGeom prst="rect">
            <a:avLst/>
          </a:prstGeom>
        </p:spPr>
      </p:pic>
    </p:spTree>
    <p:extLst>
      <p:ext uri="{BB962C8B-B14F-4D97-AF65-F5344CB8AC3E}">
        <p14:creationId xmlns:p14="http://schemas.microsoft.com/office/powerpoint/2010/main" val="28277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03346A-2093-405C-B8BF-707AAA5142A1}"/>
              </a:ext>
            </a:extLst>
          </p:cNvPr>
          <p:cNvSpPr/>
          <p:nvPr/>
        </p:nvSpPr>
        <p:spPr>
          <a:xfrm>
            <a:off x="3894990" y="1706713"/>
            <a:ext cx="5174344" cy="3785652"/>
          </a:xfrm>
          <a:prstGeom prst="rect">
            <a:avLst/>
          </a:prstGeom>
        </p:spPr>
        <p:txBody>
          <a:bodyPr wrap="square">
            <a:spAutoFit/>
          </a:bodyPr>
          <a:lstStyle/>
          <a:p>
            <a:r>
              <a:rPr lang="en-US" sz="2400" b="1" dirty="0">
                <a:solidFill>
                  <a:srgbClr val="00B050"/>
                </a:solidFill>
                <a:latin typeface="ReithSans"/>
              </a:rPr>
              <a:t>Pythagoras' Theorem</a:t>
            </a:r>
            <a:r>
              <a:rPr lang="en-US" sz="2400" dirty="0">
                <a:solidFill>
                  <a:srgbClr val="231F20"/>
                </a:solidFill>
                <a:latin typeface="ReithSans"/>
              </a:rPr>
              <a:t> is:</a:t>
            </a:r>
          </a:p>
          <a:p>
            <a:pPr marL="342900" indent="-342900">
              <a:buFont typeface="Arial" panose="020B0604020202020204" pitchFamily="34" charset="0"/>
              <a:buChar char="•"/>
            </a:pPr>
            <a:r>
              <a:rPr lang="en-US" sz="2400" dirty="0">
                <a:solidFill>
                  <a:srgbClr val="231F20"/>
                </a:solidFill>
                <a:latin typeface="ReithSans"/>
              </a:rPr>
              <a:t>The square of the </a:t>
            </a:r>
            <a:r>
              <a:rPr lang="en-US" sz="2400" b="1" dirty="0">
                <a:solidFill>
                  <a:srgbClr val="00B050"/>
                </a:solidFill>
                <a:latin typeface="ReithSans"/>
              </a:rPr>
              <a:t>hypotenuse</a:t>
            </a:r>
            <a:r>
              <a:rPr lang="en-US" sz="2400" dirty="0">
                <a:solidFill>
                  <a:srgbClr val="231F20"/>
                </a:solidFill>
                <a:latin typeface="ReithSans"/>
              </a:rPr>
              <a:t> is equal to the sum of the squares on the other two sides</a:t>
            </a:r>
          </a:p>
          <a:p>
            <a:pPr marL="342900" indent="-342900">
              <a:buFont typeface="Arial" panose="020B0604020202020204" pitchFamily="34" charset="0"/>
              <a:buChar char="•"/>
            </a:pPr>
            <a:r>
              <a:rPr lang="en-US" sz="2400" dirty="0">
                <a:solidFill>
                  <a:srgbClr val="231F20"/>
                </a:solidFill>
                <a:latin typeface="ReithSans"/>
              </a:rPr>
              <a:t>a</a:t>
            </a:r>
            <a:r>
              <a:rPr lang="en-US" sz="2400" baseline="30000" dirty="0">
                <a:solidFill>
                  <a:srgbClr val="231F20"/>
                </a:solidFill>
                <a:latin typeface="ReithSans"/>
              </a:rPr>
              <a:t>2</a:t>
            </a:r>
            <a:r>
              <a:rPr lang="en-US" sz="2400" dirty="0">
                <a:solidFill>
                  <a:srgbClr val="231F20"/>
                </a:solidFill>
                <a:latin typeface="ReithSans"/>
              </a:rPr>
              <a:t> = b</a:t>
            </a:r>
            <a:r>
              <a:rPr lang="en-US" sz="2400" baseline="30000" dirty="0">
                <a:solidFill>
                  <a:srgbClr val="231F20"/>
                </a:solidFill>
                <a:latin typeface="ReithSans"/>
              </a:rPr>
              <a:t>2</a:t>
            </a:r>
            <a:r>
              <a:rPr lang="en-US" sz="2400" dirty="0">
                <a:solidFill>
                  <a:srgbClr val="231F20"/>
                </a:solidFill>
                <a:latin typeface="ReithSans"/>
              </a:rPr>
              <a:t> + c</a:t>
            </a:r>
            <a:r>
              <a:rPr lang="en-US" sz="2400" baseline="30000" dirty="0">
                <a:solidFill>
                  <a:srgbClr val="231F20"/>
                </a:solidFill>
                <a:latin typeface="ReithSans"/>
              </a:rPr>
              <a:t>2</a:t>
            </a:r>
          </a:p>
          <a:p>
            <a:endParaRPr lang="en-US" sz="2400" dirty="0">
              <a:solidFill>
                <a:srgbClr val="231F20"/>
              </a:solidFill>
              <a:latin typeface="ReithSans"/>
            </a:endParaRPr>
          </a:p>
          <a:p>
            <a:pPr marL="342900" indent="-342900">
              <a:buFont typeface="Arial" panose="020B0604020202020204" pitchFamily="34" charset="0"/>
              <a:buChar char="•"/>
            </a:pPr>
            <a:r>
              <a:rPr lang="en-US" sz="2400" dirty="0">
                <a:latin typeface="ReithSans"/>
              </a:rPr>
              <a:t>From this, we know if the length of the two shorter sides are 3 and 4, then the longest side will be 5</a:t>
            </a:r>
          </a:p>
          <a:p>
            <a:pPr marL="342900" indent="-342900">
              <a:buFont typeface="Arial" panose="020B0604020202020204" pitchFamily="34" charset="0"/>
              <a:buChar char="•"/>
            </a:pPr>
            <a:r>
              <a:rPr lang="en-US" sz="2400" dirty="0">
                <a:latin typeface="ReithSans"/>
              </a:rPr>
              <a:t>This is often called a 3:4:5 triangle</a:t>
            </a:r>
          </a:p>
        </p:txBody>
      </p:sp>
      <p:sp>
        <p:nvSpPr>
          <p:cNvPr id="4" name="Title 1">
            <a:extLst>
              <a:ext uri="{FF2B5EF4-FFF2-40B4-BE49-F238E27FC236}">
                <a16:creationId xmlns:a16="http://schemas.microsoft.com/office/drawing/2014/main" id="{E7BBEAAE-0A09-418D-A320-CA303778571D}"/>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Pythagoras Theorem</a:t>
            </a:r>
          </a:p>
        </p:txBody>
      </p:sp>
      <p:pic>
        <p:nvPicPr>
          <p:cNvPr id="2" name="Picture 1">
            <a:extLst>
              <a:ext uri="{FF2B5EF4-FFF2-40B4-BE49-F238E27FC236}">
                <a16:creationId xmlns:a16="http://schemas.microsoft.com/office/drawing/2014/main" id="{5A566D55-71A5-4585-95AD-05E24CC39CF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0459" y="1824757"/>
            <a:ext cx="3542351" cy="4018986"/>
          </a:xfrm>
          <a:prstGeom prst="rect">
            <a:avLst/>
          </a:prstGeom>
        </p:spPr>
      </p:pic>
    </p:spTree>
    <p:extLst>
      <p:ext uri="{BB962C8B-B14F-4D97-AF65-F5344CB8AC3E}">
        <p14:creationId xmlns:p14="http://schemas.microsoft.com/office/powerpoint/2010/main" val="2920934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6" name="Rectangle 102">
            <a:extLst>
              <a:ext uri="{FF2B5EF4-FFF2-40B4-BE49-F238E27FC236}">
                <a16:creationId xmlns:a16="http://schemas.microsoft.com/office/drawing/2014/main" id="{7DDBCAC8-F3FF-462B-91A5-E3D81909A2CF}"/>
              </a:ext>
            </a:extLst>
          </p:cNvPr>
          <p:cNvSpPr/>
          <p:nvPr/>
        </p:nvSpPr>
        <p:spPr>
          <a:xfrm>
            <a:off x="2343933" y="1993666"/>
            <a:ext cx="4078954" cy="3994179"/>
          </a:xfrm>
          <a:custGeom>
            <a:avLst/>
            <a:gdLst/>
            <a:ahLst/>
            <a:cxnLst/>
            <a:rect l="l" t="t" r="r" b="b"/>
            <a:pathLst>
              <a:path w="4724400" h="5943600">
                <a:moveTo>
                  <a:pt x="0" y="0"/>
                </a:moveTo>
                <a:lnTo>
                  <a:pt x="381000" y="0"/>
                </a:lnTo>
                <a:lnTo>
                  <a:pt x="381000" y="124650"/>
                </a:lnTo>
                <a:cubicBezTo>
                  <a:pt x="336426" y="139393"/>
                  <a:pt x="304800" y="181632"/>
                  <a:pt x="304800" y="231258"/>
                </a:cubicBezTo>
                <a:cubicBezTo>
                  <a:pt x="304800" y="294384"/>
                  <a:pt x="355974" y="345558"/>
                  <a:pt x="419100" y="345558"/>
                </a:cubicBezTo>
                <a:cubicBezTo>
                  <a:pt x="482226" y="345558"/>
                  <a:pt x="533400" y="294384"/>
                  <a:pt x="533400" y="231258"/>
                </a:cubicBezTo>
                <a:cubicBezTo>
                  <a:pt x="533400" y="181632"/>
                  <a:pt x="501774" y="139393"/>
                  <a:pt x="457200" y="124650"/>
                </a:cubicBezTo>
                <a:lnTo>
                  <a:pt x="457200" y="0"/>
                </a:lnTo>
                <a:lnTo>
                  <a:pt x="804333" y="0"/>
                </a:lnTo>
                <a:lnTo>
                  <a:pt x="804333" y="124650"/>
                </a:lnTo>
                <a:cubicBezTo>
                  <a:pt x="759759" y="139393"/>
                  <a:pt x="728133" y="181632"/>
                  <a:pt x="728133" y="231258"/>
                </a:cubicBezTo>
                <a:cubicBezTo>
                  <a:pt x="728133" y="294384"/>
                  <a:pt x="779307" y="345558"/>
                  <a:pt x="842433" y="345558"/>
                </a:cubicBezTo>
                <a:cubicBezTo>
                  <a:pt x="905559" y="345558"/>
                  <a:pt x="956733" y="294384"/>
                  <a:pt x="956733" y="231258"/>
                </a:cubicBezTo>
                <a:cubicBezTo>
                  <a:pt x="956733" y="181632"/>
                  <a:pt x="925107" y="139393"/>
                  <a:pt x="880533" y="124650"/>
                </a:cubicBezTo>
                <a:lnTo>
                  <a:pt x="880533" y="0"/>
                </a:lnTo>
                <a:lnTo>
                  <a:pt x="1227666" y="0"/>
                </a:lnTo>
                <a:lnTo>
                  <a:pt x="1227666" y="124650"/>
                </a:lnTo>
                <a:cubicBezTo>
                  <a:pt x="1183092" y="139393"/>
                  <a:pt x="1151466" y="181632"/>
                  <a:pt x="1151466" y="231258"/>
                </a:cubicBezTo>
                <a:cubicBezTo>
                  <a:pt x="1151466" y="294384"/>
                  <a:pt x="1202640" y="345558"/>
                  <a:pt x="1265766" y="345558"/>
                </a:cubicBezTo>
                <a:cubicBezTo>
                  <a:pt x="1328892" y="345558"/>
                  <a:pt x="1380066" y="294384"/>
                  <a:pt x="1380066" y="231258"/>
                </a:cubicBezTo>
                <a:cubicBezTo>
                  <a:pt x="1380066" y="181632"/>
                  <a:pt x="1348440" y="139393"/>
                  <a:pt x="1303866" y="124650"/>
                </a:cubicBezTo>
                <a:lnTo>
                  <a:pt x="1303866" y="0"/>
                </a:lnTo>
                <a:lnTo>
                  <a:pt x="1650999" y="0"/>
                </a:lnTo>
                <a:lnTo>
                  <a:pt x="1650999" y="124650"/>
                </a:lnTo>
                <a:cubicBezTo>
                  <a:pt x="1606425" y="139393"/>
                  <a:pt x="1574799" y="181632"/>
                  <a:pt x="1574799" y="231258"/>
                </a:cubicBezTo>
                <a:cubicBezTo>
                  <a:pt x="1574799" y="294384"/>
                  <a:pt x="1625973" y="345558"/>
                  <a:pt x="1689099" y="345558"/>
                </a:cubicBezTo>
                <a:cubicBezTo>
                  <a:pt x="1752225" y="345558"/>
                  <a:pt x="1803399" y="294384"/>
                  <a:pt x="1803399" y="231258"/>
                </a:cubicBezTo>
                <a:cubicBezTo>
                  <a:pt x="1803399" y="181632"/>
                  <a:pt x="1771773" y="139393"/>
                  <a:pt x="1727199" y="124650"/>
                </a:cubicBezTo>
                <a:lnTo>
                  <a:pt x="1727199" y="0"/>
                </a:lnTo>
                <a:lnTo>
                  <a:pt x="2074332" y="0"/>
                </a:lnTo>
                <a:lnTo>
                  <a:pt x="2074332" y="124650"/>
                </a:lnTo>
                <a:cubicBezTo>
                  <a:pt x="2029758" y="139393"/>
                  <a:pt x="1998132" y="181632"/>
                  <a:pt x="1998132" y="231258"/>
                </a:cubicBezTo>
                <a:cubicBezTo>
                  <a:pt x="1998132" y="294384"/>
                  <a:pt x="2049306" y="345558"/>
                  <a:pt x="2112432" y="345558"/>
                </a:cubicBezTo>
                <a:cubicBezTo>
                  <a:pt x="2175558" y="345558"/>
                  <a:pt x="2226732" y="294384"/>
                  <a:pt x="2226732" y="231258"/>
                </a:cubicBezTo>
                <a:cubicBezTo>
                  <a:pt x="2226732" y="181632"/>
                  <a:pt x="2195106" y="139393"/>
                  <a:pt x="2150532" y="124650"/>
                </a:cubicBezTo>
                <a:lnTo>
                  <a:pt x="2150532" y="0"/>
                </a:lnTo>
                <a:lnTo>
                  <a:pt x="2497665" y="0"/>
                </a:lnTo>
                <a:lnTo>
                  <a:pt x="2497665" y="124650"/>
                </a:lnTo>
                <a:cubicBezTo>
                  <a:pt x="2453091" y="139393"/>
                  <a:pt x="2421465" y="181632"/>
                  <a:pt x="2421465" y="231258"/>
                </a:cubicBezTo>
                <a:cubicBezTo>
                  <a:pt x="2421465" y="294384"/>
                  <a:pt x="2472639" y="345558"/>
                  <a:pt x="2535765" y="345558"/>
                </a:cubicBezTo>
                <a:cubicBezTo>
                  <a:pt x="2598891" y="345558"/>
                  <a:pt x="2650065" y="294384"/>
                  <a:pt x="2650065" y="231258"/>
                </a:cubicBezTo>
                <a:cubicBezTo>
                  <a:pt x="2650065" y="181632"/>
                  <a:pt x="2618439" y="139393"/>
                  <a:pt x="2573865" y="124650"/>
                </a:cubicBezTo>
                <a:lnTo>
                  <a:pt x="2573865" y="0"/>
                </a:lnTo>
                <a:lnTo>
                  <a:pt x="2920998" y="0"/>
                </a:lnTo>
                <a:lnTo>
                  <a:pt x="2920998" y="124650"/>
                </a:lnTo>
                <a:cubicBezTo>
                  <a:pt x="2876424" y="139393"/>
                  <a:pt x="2844798" y="181632"/>
                  <a:pt x="2844798" y="231258"/>
                </a:cubicBezTo>
                <a:cubicBezTo>
                  <a:pt x="2844798" y="294384"/>
                  <a:pt x="2895972" y="345558"/>
                  <a:pt x="2959098" y="345558"/>
                </a:cubicBezTo>
                <a:cubicBezTo>
                  <a:pt x="3022224" y="345558"/>
                  <a:pt x="3073398" y="294384"/>
                  <a:pt x="3073398" y="231258"/>
                </a:cubicBezTo>
                <a:cubicBezTo>
                  <a:pt x="3073398" y="181632"/>
                  <a:pt x="3041772" y="139393"/>
                  <a:pt x="2997198" y="124650"/>
                </a:cubicBezTo>
                <a:lnTo>
                  <a:pt x="2997198" y="0"/>
                </a:lnTo>
                <a:lnTo>
                  <a:pt x="3344331" y="0"/>
                </a:lnTo>
                <a:lnTo>
                  <a:pt x="3344331" y="124650"/>
                </a:lnTo>
                <a:cubicBezTo>
                  <a:pt x="3299757" y="139393"/>
                  <a:pt x="3268131" y="181632"/>
                  <a:pt x="3268131" y="231258"/>
                </a:cubicBezTo>
                <a:cubicBezTo>
                  <a:pt x="3268131" y="294384"/>
                  <a:pt x="3319305" y="345558"/>
                  <a:pt x="3382431" y="345558"/>
                </a:cubicBezTo>
                <a:cubicBezTo>
                  <a:pt x="3445557" y="345558"/>
                  <a:pt x="3496731" y="294384"/>
                  <a:pt x="3496731" y="231258"/>
                </a:cubicBezTo>
                <a:cubicBezTo>
                  <a:pt x="3496731" y="181632"/>
                  <a:pt x="3465105" y="139393"/>
                  <a:pt x="3420531" y="124650"/>
                </a:cubicBezTo>
                <a:lnTo>
                  <a:pt x="3420531" y="0"/>
                </a:lnTo>
                <a:lnTo>
                  <a:pt x="3767664" y="0"/>
                </a:lnTo>
                <a:lnTo>
                  <a:pt x="3767664" y="124650"/>
                </a:lnTo>
                <a:cubicBezTo>
                  <a:pt x="3723090" y="139393"/>
                  <a:pt x="3691464" y="181632"/>
                  <a:pt x="3691464" y="231258"/>
                </a:cubicBezTo>
                <a:cubicBezTo>
                  <a:pt x="3691464" y="294384"/>
                  <a:pt x="3742638" y="345558"/>
                  <a:pt x="3805764" y="345558"/>
                </a:cubicBezTo>
                <a:cubicBezTo>
                  <a:pt x="3868890" y="345558"/>
                  <a:pt x="3920064" y="294384"/>
                  <a:pt x="3920064" y="231258"/>
                </a:cubicBezTo>
                <a:cubicBezTo>
                  <a:pt x="3920064" y="181632"/>
                  <a:pt x="3888438" y="139393"/>
                  <a:pt x="3843864" y="124650"/>
                </a:cubicBezTo>
                <a:lnTo>
                  <a:pt x="3843864" y="0"/>
                </a:lnTo>
                <a:lnTo>
                  <a:pt x="4191000" y="0"/>
                </a:lnTo>
                <a:lnTo>
                  <a:pt x="4191000" y="124650"/>
                </a:lnTo>
                <a:cubicBezTo>
                  <a:pt x="4146426" y="139393"/>
                  <a:pt x="4114800" y="181632"/>
                  <a:pt x="4114800" y="231258"/>
                </a:cubicBezTo>
                <a:cubicBezTo>
                  <a:pt x="4114800" y="294384"/>
                  <a:pt x="4165974" y="345558"/>
                  <a:pt x="4229100" y="345558"/>
                </a:cubicBezTo>
                <a:cubicBezTo>
                  <a:pt x="4292226" y="345558"/>
                  <a:pt x="4343400" y="294384"/>
                  <a:pt x="4343400" y="231258"/>
                </a:cubicBezTo>
                <a:cubicBezTo>
                  <a:pt x="4343400" y="181632"/>
                  <a:pt x="4311774" y="139393"/>
                  <a:pt x="4267200" y="124650"/>
                </a:cubicBezTo>
                <a:lnTo>
                  <a:pt x="4267200" y="0"/>
                </a:lnTo>
                <a:lnTo>
                  <a:pt x="4724400" y="0"/>
                </a:lnTo>
                <a:lnTo>
                  <a:pt x="4724400" y="5943600"/>
                </a:lnTo>
                <a:lnTo>
                  <a:pt x="0" y="5943600"/>
                </a:lnTo>
                <a:close/>
              </a:path>
            </a:pathLst>
          </a:cu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Connector 66">
            <a:extLst>
              <a:ext uri="{FF2B5EF4-FFF2-40B4-BE49-F238E27FC236}">
                <a16:creationId xmlns:a16="http://schemas.microsoft.com/office/drawing/2014/main" id="{928D1D07-BA93-4D41-99C5-6FE78B1AF077}"/>
              </a:ext>
            </a:extLst>
          </p:cNvPr>
          <p:cNvCxnSpPr>
            <a:cxnSpLocks/>
          </p:cNvCxnSpPr>
          <p:nvPr/>
        </p:nvCxnSpPr>
        <p:spPr>
          <a:xfrm>
            <a:off x="2844892" y="1993665"/>
            <a:ext cx="0" cy="38243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E7D53A6-7B1B-40D1-AF5F-26AEEF0190CC}"/>
              </a:ext>
            </a:extLst>
          </p:cNvPr>
          <p:cNvCxnSpPr>
            <a:cxnSpLocks/>
          </p:cNvCxnSpPr>
          <p:nvPr/>
        </p:nvCxnSpPr>
        <p:spPr>
          <a:xfrm>
            <a:off x="2343933" y="2821085"/>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BA8C4C8-C29E-420A-9491-83D1DE9086A7}"/>
              </a:ext>
            </a:extLst>
          </p:cNvPr>
          <p:cNvCxnSpPr>
            <a:cxnSpLocks/>
          </p:cNvCxnSpPr>
          <p:nvPr/>
        </p:nvCxnSpPr>
        <p:spPr>
          <a:xfrm>
            <a:off x="2406343" y="3297626"/>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472D91B-F814-4AD0-9037-FD6CF08E10CA}"/>
              </a:ext>
            </a:extLst>
          </p:cNvPr>
          <p:cNvCxnSpPr>
            <a:cxnSpLocks/>
          </p:cNvCxnSpPr>
          <p:nvPr/>
        </p:nvCxnSpPr>
        <p:spPr>
          <a:xfrm>
            <a:off x="2406343" y="3797159"/>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8687E6-C8A2-4D99-A412-8ADF413F1C5C}"/>
              </a:ext>
            </a:extLst>
          </p:cNvPr>
          <p:cNvCxnSpPr>
            <a:cxnSpLocks/>
          </p:cNvCxnSpPr>
          <p:nvPr/>
        </p:nvCxnSpPr>
        <p:spPr>
          <a:xfrm>
            <a:off x="2406343" y="4296692"/>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62C70E3-15D2-49FB-A88B-9AE50DBA745B}"/>
              </a:ext>
            </a:extLst>
          </p:cNvPr>
          <p:cNvCxnSpPr>
            <a:cxnSpLocks/>
          </p:cNvCxnSpPr>
          <p:nvPr/>
        </p:nvCxnSpPr>
        <p:spPr>
          <a:xfrm>
            <a:off x="2406343" y="4796225"/>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66434C3-9C84-47BD-B296-7ABA9BB7F779}"/>
              </a:ext>
            </a:extLst>
          </p:cNvPr>
          <p:cNvCxnSpPr>
            <a:cxnSpLocks/>
          </p:cNvCxnSpPr>
          <p:nvPr/>
        </p:nvCxnSpPr>
        <p:spPr>
          <a:xfrm>
            <a:off x="2406343" y="5295758"/>
            <a:ext cx="4007092"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602071F-5F78-4DE6-8B7F-457FF318274A}"/>
              </a:ext>
            </a:extLst>
          </p:cNvPr>
          <p:cNvSpPr txBox="1"/>
          <p:nvPr/>
        </p:nvSpPr>
        <p:spPr>
          <a:xfrm>
            <a:off x="2844892" y="2257966"/>
            <a:ext cx="4375052" cy="523220"/>
          </a:xfrm>
          <a:prstGeom prst="rect">
            <a:avLst/>
          </a:prstGeom>
          <a:noFill/>
        </p:spPr>
        <p:txBody>
          <a:bodyPr wrap="square" rtlCol="0">
            <a:spAutoFit/>
          </a:bodyPr>
          <a:lstStyle/>
          <a:p>
            <a:r>
              <a:rPr lang="en-GB" sz="2800" dirty="0"/>
              <a:t>You will need:</a:t>
            </a:r>
          </a:p>
        </p:txBody>
      </p:sp>
      <p:sp>
        <p:nvSpPr>
          <p:cNvPr id="126" name="TextBox 125">
            <a:extLst>
              <a:ext uri="{FF2B5EF4-FFF2-40B4-BE49-F238E27FC236}">
                <a16:creationId xmlns:a16="http://schemas.microsoft.com/office/drawing/2014/main" id="{63A71D33-9E79-4458-AFD4-C51AED6EBD0A}"/>
              </a:ext>
            </a:extLst>
          </p:cNvPr>
          <p:cNvSpPr txBox="1"/>
          <p:nvPr/>
        </p:nvSpPr>
        <p:spPr>
          <a:xfrm>
            <a:off x="2983036" y="2863711"/>
            <a:ext cx="3253014" cy="461665"/>
          </a:xfrm>
          <a:prstGeom prst="rect">
            <a:avLst/>
          </a:prstGeom>
          <a:noFill/>
        </p:spPr>
        <p:txBody>
          <a:bodyPr wrap="square" rtlCol="0">
            <a:spAutoFit/>
          </a:bodyPr>
          <a:lstStyle/>
          <a:p>
            <a:r>
              <a:rPr lang="en-GB" sz="2400" dirty="0"/>
              <a:t>2 nails</a:t>
            </a:r>
          </a:p>
        </p:txBody>
      </p:sp>
      <p:sp>
        <p:nvSpPr>
          <p:cNvPr id="127" name="TextBox 126">
            <a:extLst>
              <a:ext uri="{FF2B5EF4-FFF2-40B4-BE49-F238E27FC236}">
                <a16:creationId xmlns:a16="http://schemas.microsoft.com/office/drawing/2014/main" id="{19F40D2D-4981-40D9-B682-B4F3FA680BD2}"/>
              </a:ext>
            </a:extLst>
          </p:cNvPr>
          <p:cNvSpPr txBox="1"/>
          <p:nvPr/>
        </p:nvSpPr>
        <p:spPr>
          <a:xfrm>
            <a:off x="2970149" y="3818377"/>
            <a:ext cx="2652661" cy="461665"/>
          </a:xfrm>
          <a:prstGeom prst="rect">
            <a:avLst/>
          </a:prstGeom>
          <a:noFill/>
        </p:spPr>
        <p:txBody>
          <a:bodyPr wrap="square" rtlCol="0">
            <a:spAutoFit/>
          </a:bodyPr>
          <a:lstStyle/>
          <a:p>
            <a:r>
              <a:rPr lang="en-GB" sz="2400" dirty="0"/>
              <a:t>A hammer</a:t>
            </a:r>
          </a:p>
        </p:txBody>
      </p:sp>
      <p:sp>
        <p:nvSpPr>
          <p:cNvPr id="128" name="TextBox 127">
            <a:extLst>
              <a:ext uri="{FF2B5EF4-FFF2-40B4-BE49-F238E27FC236}">
                <a16:creationId xmlns:a16="http://schemas.microsoft.com/office/drawing/2014/main" id="{19332B8C-6EDD-4D4D-834A-949EA8292C60}"/>
              </a:ext>
            </a:extLst>
          </p:cNvPr>
          <p:cNvSpPr txBox="1"/>
          <p:nvPr/>
        </p:nvSpPr>
        <p:spPr>
          <a:xfrm>
            <a:off x="2970148" y="4322642"/>
            <a:ext cx="3253016" cy="461665"/>
          </a:xfrm>
          <a:prstGeom prst="rect">
            <a:avLst/>
          </a:prstGeom>
          <a:noFill/>
        </p:spPr>
        <p:txBody>
          <a:bodyPr wrap="square" rtlCol="0">
            <a:spAutoFit/>
          </a:bodyPr>
          <a:lstStyle/>
          <a:p>
            <a:r>
              <a:rPr lang="en-GB" sz="2400" dirty="0"/>
              <a:t>Piece of wood</a:t>
            </a:r>
          </a:p>
        </p:txBody>
      </p:sp>
      <p:sp>
        <p:nvSpPr>
          <p:cNvPr id="129" name="TextBox 128">
            <a:extLst>
              <a:ext uri="{FF2B5EF4-FFF2-40B4-BE49-F238E27FC236}">
                <a16:creationId xmlns:a16="http://schemas.microsoft.com/office/drawing/2014/main" id="{D338EAF6-0938-459C-9DE5-EF9D9794FC63}"/>
              </a:ext>
            </a:extLst>
          </p:cNvPr>
          <p:cNvSpPr txBox="1"/>
          <p:nvPr/>
        </p:nvSpPr>
        <p:spPr>
          <a:xfrm>
            <a:off x="2971870" y="4818956"/>
            <a:ext cx="3481027" cy="461665"/>
          </a:xfrm>
          <a:prstGeom prst="rect">
            <a:avLst/>
          </a:prstGeom>
          <a:noFill/>
        </p:spPr>
        <p:txBody>
          <a:bodyPr wrap="square" rtlCol="0">
            <a:spAutoFit/>
          </a:bodyPr>
          <a:lstStyle/>
          <a:p>
            <a:r>
              <a:rPr lang="en-GB" sz="2400" dirty="0"/>
              <a:t>Length of string (70cm)</a:t>
            </a:r>
          </a:p>
        </p:txBody>
      </p:sp>
      <p:sp>
        <p:nvSpPr>
          <p:cNvPr id="17" name="Title 1">
            <a:extLst>
              <a:ext uri="{FF2B5EF4-FFF2-40B4-BE49-F238E27FC236}">
                <a16:creationId xmlns:a16="http://schemas.microsoft.com/office/drawing/2014/main" id="{7340D14F-362A-40CD-86FC-93349F9C3157}"/>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Equipment and Resources</a:t>
            </a:r>
          </a:p>
        </p:txBody>
      </p:sp>
      <p:sp>
        <p:nvSpPr>
          <p:cNvPr id="19" name="TextBox 18">
            <a:extLst>
              <a:ext uri="{FF2B5EF4-FFF2-40B4-BE49-F238E27FC236}">
                <a16:creationId xmlns:a16="http://schemas.microsoft.com/office/drawing/2014/main" id="{907FDD11-9400-444E-8881-CBBA352B5771}"/>
              </a:ext>
            </a:extLst>
          </p:cNvPr>
          <p:cNvSpPr txBox="1"/>
          <p:nvPr/>
        </p:nvSpPr>
        <p:spPr>
          <a:xfrm>
            <a:off x="2963279" y="5356357"/>
            <a:ext cx="3481027" cy="461665"/>
          </a:xfrm>
          <a:prstGeom prst="rect">
            <a:avLst/>
          </a:prstGeom>
          <a:noFill/>
        </p:spPr>
        <p:txBody>
          <a:bodyPr wrap="square" rtlCol="0">
            <a:spAutoFit/>
          </a:bodyPr>
          <a:lstStyle/>
          <a:p>
            <a:r>
              <a:rPr lang="en-GB" sz="2400" dirty="0"/>
              <a:t>Masking tape</a:t>
            </a:r>
          </a:p>
        </p:txBody>
      </p:sp>
      <p:cxnSp>
        <p:nvCxnSpPr>
          <p:cNvPr id="18" name="Straight Connector 17">
            <a:extLst>
              <a:ext uri="{FF2B5EF4-FFF2-40B4-BE49-F238E27FC236}">
                <a16:creationId xmlns:a16="http://schemas.microsoft.com/office/drawing/2014/main" id="{54227B13-4453-4C39-973B-9A0F908DA6F5}"/>
              </a:ext>
            </a:extLst>
          </p:cNvPr>
          <p:cNvCxnSpPr>
            <a:cxnSpLocks/>
          </p:cNvCxnSpPr>
          <p:nvPr/>
        </p:nvCxnSpPr>
        <p:spPr>
          <a:xfrm>
            <a:off x="2445805" y="5779780"/>
            <a:ext cx="4007092"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2D0FEF5-7833-4F05-B430-96F2F239CF16}"/>
              </a:ext>
            </a:extLst>
          </p:cNvPr>
          <p:cNvSpPr txBox="1"/>
          <p:nvPr/>
        </p:nvSpPr>
        <p:spPr>
          <a:xfrm>
            <a:off x="2988571" y="3340881"/>
            <a:ext cx="3253014" cy="461665"/>
          </a:xfrm>
          <a:prstGeom prst="rect">
            <a:avLst/>
          </a:prstGeom>
          <a:noFill/>
        </p:spPr>
        <p:txBody>
          <a:bodyPr wrap="square" rtlCol="0">
            <a:spAutoFit/>
          </a:bodyPr>
          <a:lstStyle/>
          <a:p>
            <a:r>
              <a:rPr lang="en-GB" sz="2400" dirty="0"/>
              <a:t>Ruler and pencil</a:t>
            </a:r>
          </a:p>
        </p:txBody>
      </p:sp>
    </p:spTree>
    <p:extLst>
      <p:ext uri="{BB962C8B-B14F-4D97-AF65-F5344CB8AC3E}">
        <p14:creationId xmlns:p14="http://schemas.microsoft.com/office/powerpoint/2010/main" val="1249815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F88929-5EC6-4855-852F-0C64C5F69410}"/>
              </a:ext>
            </a:extLst>
          </p:cNvPr>
          <p:cNvSpPr txBox="1"/>
          <p:nvPr/>
        </p:nvSpPr>
        <p:spPr>
          <a:xfrm>
            <a:off x="1448974" y="1671143"/>
            <a:ext cx="6603646" cy="1569660"/>
          </a:xfrm>
          <a:prstGeom prst="rect">
            <a:avLst/>
          </a:prstGeom>
          <a:noFill/>
        </p:spPr>
        <p:txBody>
          <a:bodyPr wrap="square" rtlCol="0">
            <a:spAutoFit/>
          </a:bodyPr>
          <a:lstStyle/>
          <a:p>
            <a:pPr marL="342900" indent="-342900">
              <a:buFont typeface="Arial" panose="020B0604020202020204" pitchFamily="34" charset="0"/>
              <a:buChar char="•"/>
            </a:pPr>
            <a:r>
              <a:rPr lang="en-GB" sz="2400" dirty="0"/>
              <a:t>Mark two points on the wood, 5 cm apart</a:t>
            </a:r>
          </a:p>
          <a:p>
            <a:pPr marL="342900" indent="-342900">
              <a:buFont typeface="Arial" panose="020B0604020202020204" pitchFamily="34" charset="0"/>
              <a:buChar char="•"/>
            </a:pPr>
            <a:r>
              <a:rPr lang="en-GB" sz="2400" dirty="0"/>
              <a:t>Hammer the two nails into the piece of wood until they stick out by about 5cm</a:t>
            </a:r>
          </a:p>
          <a:p>
            <a:pPr marL="342900" indent="-342900">
              <a:buFont typeface="Arial" panose="020B0604020202020204" pitchFamily="34" charset="0"/>
              <a:buChar char="•"/>
            </a:pPr>
            <a:r>
              <a:rPr lang="en-GB" sz="2400" dirty="0"/>
              <a:t>Take care not to hit fingers!</a:t>
            </a:r>
          </a:p>
        </p:txBody>
      </p:sp>
      <p:pic>
        <p:nvPicPr>
          <p:cNvPr id="6" name="Picture 5">
            <a:extLst>
              <a:ext uri="{FF2B5EF4-FFF2-40B4-BE49-F238E27FC236}">
                <a16:creationId xmlns:a16="http://schemas.microsoft.com/office/drawing/2014/main" id="{0898A22D-0A16-4FAA-9B8E-23C2E0F609B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9608" y="3382312"/>
            <a:ext cx="3474041" cy="2605531"/>
          </a:xfrm>
          <a:prstGeom prst="rect">
            <a:avLst/>
          </a:prstGeom>
        </p:spPr>
      </p:pic>
      <p:pic>
        <p:nvPicPr>
          <p:cNvPr id="8" name="Picture 7">
            <a:extLst>
              <a:ext uri="{FF2B5EF4-FFF2-40B4-BE49-F238E27FC236}">
                <a16:creationId xmlns:a16="http://schemas.microsoft.com/office/drawing/2014/main" id="{979A9D66-534D-4A6E-8048-13A1089AB1E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06282" y="3382311"/>
            <a:ext cx="3474041" cy="2605531"/>
          </a:xfrm>
          <a:prstGeom prst="rect">
            <a:avLst/>
          </a:prstGeom>
        </p:spPr>
      </p:pic>
      <p:pic>
        <p:nvPicPr>
          <p:cNvPr id="2" name="Picture 1">
            <a:extLst>
              <a:ext uri="{FF2B5EF4-FFF2-40B4-BE49-F238E27FC236}">
                <a16:creationId xmlns:a16="http://schemas.microsoft.com/office/drawing/2014/main" id="{009F5136-A221-4AA8-9EA0-DE94679E5185}"/>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80689" y="1784556"/>
            <a:ext cx="1046749" cy="1010653"/>
          </a:xfrm>
          <a:prstGeom prst="rect">
            <a:avLst/>
          </a:prstGeom>
        </p:spPr>
      </p:pic>
      <p:sp>
        <p:nvSpPr>
          <p:cNvPr id="7" name="Title 1">
            <a:extLst>
              <a:ext uri="{FF2B5EF4-FFF2-40B4-BE49-F238E27FC236}">
                <a16:creationId xmlns:a16="http://schemas.microsoft.com/office/drawing/2014/main" id="{901084EC-C1DF-45F3-97F7-8FA65692BCD1}"/>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Step 1</a:t>
            </a:r>
          </a:p>
        </p:txBody>
      </p:sp>
    </p:spTree>
    <p:extLst>
      <p:ext uri="{BB962C8B-B14F-4D97-AF65-F5344CB8AC3E}">
        <p14:creationId xmlns:p14="http://schemas.microsoft.com/office/powerpoint/2010/main" val="3411034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3A95AE-6572-4844-A25C-66F78674AC49}"/>
              </a:ext>
            </a:extLst>
          </p:cNvPr>
          <p:cNvSpPr txBox="1"/>
          <p:nvPr/>
        </p:nvSpPr>
        <p:spPr>
          <a:xfrm>
            <a:off x="340959" y="1865255"/>
            <a:ext cx="3611609"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a:t>Tie one end of the string to the first nail, then tie a knot to the second nail</a:t>
            </a:r>
          </a:p>
          <a:p>
            <a:pPr marL="342900" indent="-342900">
              <a:buFont typeface="Arial" panose="020B0604020202020204" pitchFamily="34" charset="0"/>
              <a:buChar char="•"/>
            </a:pPr>
            <a:r>
              <a:rPr lang="en-GB" sz="2400" dirty="0"/>
              <a:t>Ensure the string is kept tight at all times</a:t>
            </a:r>
          </a:p>
        </p:txBody>
      </p:sp>
      <p:pic>
        <p:nvPicPr>
          <p:cNvPr id="3" name="Picture 2">
            <a:extLst>
              <a:ext uri="{FF2B5EF4-FFF2-40B4-BE49-F238E27FC236}">
                <a16:creationId xmlns:a16="http://schemas.microsoft.com/office/drawing/2014/main" id="{A625FE7E-1A85-4431-82A7-81EB1AE1E55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59045" y="2460733"/>
            <a:ext cx="4643996" cy="3482996"/>
          </a:xfrm>
          <a:prstGeom prst="rect">
            <a:avLst/>
          </a:prstGeom>
        </p:spPr>
      </p:pic>
      <p:sp>
        <p:nvSpPr>
          <p:cNvPr id="5" name="Title 1">
            <a:extLst>
              <a:ext uri="{FF2B5EF4-FFF2-40B4-BE49-F238E27FC236}">
                <a16:creationId xmlns:a16="http://schemas.microsoft.com/office/drawing/2014/main" id="{BB409EFD-342D-4AF0-BD26-69A2216EEAE8}"/>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Step 2</a:t>
            </a:r>
          </a:p>
        </p:txBody>
      </p:sp>
    </p:spTree>
    <p:extLst>
      <p:ext uri="{BB962C8B-B14F-4D97-AF65-F5344CB8AC3E}">
        <p14:creationId xmlns:p14="http://schemas.microsoft.com/office/powerpoint/2010/main" val="171050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910C76-BA95-451E-8A23-0C2F642945E8}"/>
              </a:ext>
            </a:extLst>
          </p:cNvPr>
          <p:cNvSpPr txBox="1"/>
          <p:nvPr/>
        </p:nvSpPr>
        <p:spPr>
          <a:xfrm>
            <a:off x="1754804" y="1556689"/>
            <a:ext cx="6949439" cy="830997"/>
          </a:xfrm>
          <a:prstGeom prst="rect">
            <a:avLst/>
          </a:prstGeom>
          <a:noFill/>
        </p:spPr>
        <p:txBody>
          <a:bodyPr wrap="square" rtlCol="0">
            <a:spAutoFit/>
          </a:bodyPr>
          <a:lstStyle/>
          <a:p>
            <a:r>
              <a:rPr lang="en-GB" sz="2400" dirty="0"/>
              <a:t>Slip the string off the first nail, take the long end of string then tie another knot on the free nail as shown</a:t>
            </a:r>
            <a:r>
              <a:rPr lang="en-GB" sz="1100" dirty="0"/>
              <a:t>.</a:t>
            </a:r>
            <a:endParaRPr lang="en-GB" sz="2400" dirty="0"/>
          </a:p>
        </p:txBody>
      </p:sp>
      <p:pic>
        <p:nvPicPr>
          <p:cNvPr id="6" name="Picture 5">
            <a:extLst>
              <a:ext uri="{FF2B5EF4-FFF2-40B4-BE49-F238E27FC236}">
                <a16:creationId xmlns:a16="http://schemas.microsoft.com/office/drawing/2014/main" id="{F5AE0CBF-2ED9-4A3C-89DB-F4B809719B7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04349" y="2899609"/>
            <a:ext cx="3898233" cy="2923675"/>
          </a:xfrm>
          <a:prstGeom prst="rect">
            <a:avLst/>
          </a:prstGeom>
        </p:spPr>
      </p:pic>
      <p:pic>
        <p:nvPicPr>
          <p:cNvPr id="8" name="Picture 7">
            <a:extLst>
              <a:ext uri="{FF2B5EF4-FFF2-40B4-BE49-F238E27FC236}">
                <a16:creationId xmlns:a16="http://schemas.microsoft.com/office/drawing/2014/main" id="{6AA4963A-4C9E-4B1B-AEB3-917A93957F3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3279" y="2899610"/>
            <a:ext cx="3898232" cy="2923674"/>
          </a:xfrm>
          <a:prstGeom prst="rect">
            <a:avLst/>
          </a:prstGeom>
        </p:spPr>
      </p:pic>
      <p:sp>
        <p:nvSpPr>
          <p:cNvPr id="3" name="Arrow: Curved Right 2">
            <a:extLst>
              <a:ext uri="{FF2B5EF4-FFF2-40B4-BE49-F238E27FC236}">
                <a16:creationId xmlns:a16="http://schemas.microsoft.com/office/drawing/2014/main" id="{2EDB38F7-E2EC-454E-8232-189D2BC90703}"/>
              </a:ext>
            </a:extLst>
          </p:cNvPr>
          <p:cNvSpPr/>
          <p:nvPr/>
        </p:nvSpPr>
        <p:spPr>
          <a:xfrm>
            <a:off x="2249905" y="4337384"/>
            <a:ext cx="745958" cy="649705"/>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4" name="TextBox 3">
            <a:extLst>
              <a:ext uri="{FF2B5EF4-FFF2-40B4-BE49-F238E27FC236}">
                <a16:creationId xmlns:a16="http://schemas.microsoft.com/office/drawing/2014/main" id="{7366042C-9BCD-4F02-A4B0-1DBB1BDF263F}"/>
              </a:ext>
            </a:extLst>
          </p:cNvPr>
          <p:cNvSpPr txBox="1"/>
          <p:nvPr/>
        </p:nvSpPr>
        <p:spPr>
          <a:xfrm>
            <a:off x="3114137" y="4135945"/>
            <a:ext cx="1225182" cy="1200329"/>
          </a:xfrm>
          <a:prstGeom prst="rect">
            <a:avLst/>
          </a:prstGeom>
          <a:solidFill>
            <a:schemeClr val="bg1"/>
          </a:solidFill>
        </p:spPr>
        <p:txBody>
          <a:bodyPr wrap="square" rtlCol="0">
            <a:spAutoFit/>
          </a:bodyPr>
          <a:lstStyle/>
          <a:p>
            <a:r>
              <a:rPr lang="en-GB" sz="2400" dirty="0"/>
              <a:t>Take off and rotate</a:t>
            </a:r>
          </a:p>
        </p:txBody>
      </p:sp>
      <p:sp>
        <p:nvSpPr>
          <p:cNvPr id="7" name="TextBox 6">
            <a:extLst>
              <a:ext uri="{FF2B5EF4-FFF2-40B4-BE49-F238E27FC236}">
                <a16:creationId xmlns:a16="http://schemas.microsoft.com/office/drawing/2014/main" id="{58DC4800-6B36-49B7-BC12-E63F64651182}"/>
              </a:ext>
            </a:extLst>
          </p:cNvPr>
          <p:cNvSpPr txBox="1"/>
          <p:nvPr/>
        </p:nvSpPr>
        <p:spPr>
          <a:xfrm>
            <a:off x="5026789" y="4492882"/>
            <a:ext cx="916811" cy="830997"/>
          </a:xfrm>
          <a:prstGeom prst="rect">
            <a:avLst/>
          </a:prstGeom>
          <a:solidFill>
            <a:schemeClr val="bg1"/>
          </a:solidFill>
        </p:spPr>
        <p:txBody>
          <a:bodyPr wrap="square" rtlCol="0">
            <a:spAutoFit/>
          </a:bodyPr>
          <a:lstStyle/>
          <a:p>
            <a:r>
              <a:rPr lang="en-GB" sz="2400" dirty="0"/>
              <a:t>First knot</a:t>
            </a:r>
          </a:p>
        </p:txBody>
      </p:sp>
      <p:sp>
        <p:nvSpPr>
          <p:cNvPr id="9" name="TextBox 8">
            <a:extLst>
              <a:ext uri="{FF2B5EF4-FFF2-40B4-BE49-F238E27FC236}">
                <a16:creationId xmlns:a16="http://schemas.microsoft.com/office/drawing/2014/main" id="{803D781E-3AFE-40E6-AD4D-4D6251FD726D}"/>
              </a:ext>
            </a:extLst>
          </p:cNvPr>
          <p:cNvSpPr txBox="1"/>
          <p:nvPr/>
        </p:nvSpPr>
        <p:spPr>
          <a:xfrm>
            <a:off x="3508956" y="2847974"/>
            <a:ext cx="916811" cy="830997"/>
          </a:xfrm>
          <a:prstGeom prst="rect">
            <a:avLst/>
          </a:prstGeom>
          <a:solidFill>
            <a:schemeClr val="bg1"/>
          </a:solidFill>
        </p:spPr>
        <p:txBody>
          <a:bodyPr wrap="square" rtlCol="0">
            <a:spAutoFit/>
          </a:bodyPr>
          <a:lstStyle/>
          <a:p>
            <a:r>
              <a:rPr lang="en-GB" sz="2400" dirty="0"/>
              <a:t>First knot</a:t>
            </a:r>
          </a:p>
        </p:txBody>
      </p:sp>
      <p:cxnSp>
        <p:nvCxnSpPr>
          <p:cNvPr id="10" name="Straight Arrow Connector 9">
            <a:extLst>
              <a:ext uri="{FF2B5EF4-FFF2-40B4-BE49-F238E27FC236}">
                <a16:creationId xmlns:a16="http://schemas.microsoft.com/office/drawing/2014/main" id="{DC5967D5-FA1F-4F21-9947-D869A16EF774}"/>
              </a:ext>
            </a:extLst>
          </p:cNvPr>
          <p:cNvCxnSpPr>
            <a:cxnSpLocks/>
            <a:stCxn id="9" idx="1"/>
          </p:cNvCxnSpPr>
          <p:nvPr/>
        </p:nvCxnSpPr>
        <p:spPr>
          <a:xfrm flipH="1">
            <a:off x="2995863" y="3263473"/>
            <a:ext cx="513093" cy="50241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CD7D4C1-41B5-45C6-915E-FC46F8F39DC5}"/>
              </a:ext>
            </a:extLst>
          </p:cNvPr>
          <p:cNvCxnSpPr>
            <a:cxnSpLocks/>
          </p:cNvCxnSpPr>
          <p:nvPr/>
        </p:nvCxnSpPr>
        <p:spPr>
          <a:xfrm flipV="1">
            <a:off x="5739063" y="4220168"/>
            <a:ext cx="96252" cy="51594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02BB0EE7-6F1A-4C89-AA52-03A04651C212}"/>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Step 3</a:t>
            </a:r>
          </a:p>
        </p:txBody>
      </p:sp>
    </p:spTree>
    <p:extLst>
      <p:ext uri="{BB962C8B-B14F-4D97-AF65-F5344CB8AC3E}">
        <p14:creationId xmlns:p14="http://schemas.microsoft.com/office/powerpoint/2010/main" val="26171584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498559F77D6649971E4AAB1E284C23" ma:contentTypeVersion="15" ma:contentTypeDescription="Create a new document." ma:contentTypeScope="" ma:versionID="aa8a9e935025f43c1f9c41065c9bbed2">
  <xsd:schema xmlns:xsd="http://www.w3.org/2001/XMLSchema" xmlns:xs="http://www.w3.org/2001/XMLSchema" xmlns:p="http://schemas.microsoft.com/office/2006/metadata/properties" xmlns:ns1="http://schemas.microsoft.com/sharepoint/v3" xmlns:ns3="accd350c-b984-42cf-bbe1-f539aeb1d405" xmlns:ns4="7ef59ffa-03b4-4cf8-9ac4-3e911814cc06" targetNamespace="http://schemas.microsoft.com/office/2006/metadata/properties" ma:root="true" ma:fieldsID="cdefe1194683fedc009d948913198f6f" ns1:_="" ns3:_="" ns4:_="">
    <xsd:import namespace="http://schemas.microsoft.com/sharepoint/v3"/>
    <xsd:import namespace="accd350c-b984-42cf-bbe1-f539aeb1d405"/>
    <xsd:import namespace="7ef59ffa-03b4-4cf8-9ac4-3e911814cc0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description="" ma:hidden="true" ma:internalName="_ip_UnifiedCompliancePolicyProperties">
      <xsd:simpleType>
        <xsd:restriction base="dms:Note"/>
      </xsd:simpleType>
    </xsd:element>
    <xsd:element name="_ip_UnifiedCompliancePolicyUIAction" ma:index="14"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cd350c-b984-42cf-bbe1-f539aeb1d4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f59ffa-03b4-4cf8-9ac4-3e911814cc0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2FF26B-C69A-45F1-88CE-B122BF1840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ccd350c-b984-42cf-bbe1-f539aeb1d405"/>
    <ds:schemaRef ds:uri="7ef59ffa-03b4-4cf8-9ac4-3e911814cc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0B3CC5-1708-47C6-B324-63788AA6AA4A}">
  <ds:schemaRefs>
    <ds:schemaRef ds:uri="http://purl.org/dc/terms/"/>
    <ds:schemaRef ds:uri="http://schemas.microsoft.com/sharepoint/v3"/>
    <ds:schemaRef ds:uri="7ef59ffa-03b4-4cf8-9ac4-3e911814cc06"/>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accd350c-b984-42cf-bbe1-f539aeb1d405"/>
    <ds:schemaRef ds:uri="http://www.w3.org/XML/1998/namespace"/>
  </ds:schemaRefs>
</ds:datastoreItem>
</file>

<file path=customXml/itemProps3.xml><?xml version="1.0" encoding="utf-8"?>
<ds:datastoreItem xmlns:ds="http://schemas.openxmlformats.org/officeDocument/2006/customXml" ds:itemID="{981072FA-5E2F-4055-9682-027D25FC84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1868</TotalTime>
  <Words>578</Words>
  <Application>Microsoft Office PowerPoint</Application>
  <PresentationFormat>On-screen Show (4:3)</PresentationFormat>
  <Paragraphs>82</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ReithSans</vt:lpstr>
      <vt:lpstr>Segoe UI Emoji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Pythagoras theorem to measure objects Presentation</dc:title>
  <dc:subject>Discover how to use Pythagoras theorem to create a string triangle that can be used to measure everyday objects</dc:subject>
  <dc:creator>Microsoft Office User</dc:creator>
  <cp:keywords>pythagoras theorem, ancient greece, maths, history, activities for kids, resources, facts about ancient greece</cp:keywords>
  <cp:lastModifiedBy>Kala Raju</cp:lastModifiedBy>
  <cp:revision>17</cp:revision>
  <dcterms:created xsi:type="dcterms:W3CDTF">2017-06-28T15:11:57Z</dcterms:created>
  <dcterms:modified xsi:type="dcterms:W3CDTF">2022-08-04T08:24:42Z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0x01010076498559F77D6649971E4AAB1E284C23</vt:lpwstr>
  </property>
</Properties>
</file>