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1" r:id="rId5"/>
    <p:sldId id="257" r:id="rId6"/>
    <p:sldId id="263" r:id="rId7"/>
    <p:sldId id="278" r:id="rId8"/>
    <p:sldId id="285" r:id="rId9"/>
    <p:sldId id="284" r:id="rId10"/>
    <p:sldId id="283" r:id="rId11"/>
    <p:sldId id="286"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4674"/>
  </p:normalViewPr>
  <p:slideViewPr>
    <p:cSldViewPr snapToGrid="0" snapToObjects="1">
      <p:cViewPr varScale="1">
        <p:scale>
          <a:sx n="88" d="100"/>
          <a:sy n="88" d="100"/>
        </p:scale>
        <p:origin x="55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635" y="1181435"/>
            <a:ext cx="8826797" cy="830997"/>
          </a:xfrm>
          <a:prstGeom prst="rect">
            <a:avLst/>
          </a:prstGeom>
          <a:noFill/>
        </p:spPr>
        <p:txBody>
          <a:bodyPr wrap="square" rtlCol="0">
            <a:spAutoFit/>
          </a:bodyPr>
          <a:lstStyle/>
          <a:p>
            <a:pPr algn="ctr"/>
            <a:r>
              <a:rPr lang="en-GB" sz="4800" b="1" dirty="0">
                <a:solidFill>
                  <a:srgbClr val="0093D3"/>
                </a:solidFill>
                <a:latin typeface="Arial"/>
                <a:cs typeface="Arial"/>
              </a:rPr>
              <a:t>Using time to record</a:t>
            </a:r>
          </a:p>
        </p:txBody>
      </p:sp>
      <p:sp>
        <p:nvSpPr>
          <p:cNvPr id="4" name="TextBox 3">
            <a:extLst>
              <a:ext uri="{FF2B5EF4-FFF2-40B4-BE49-F238E27FC236}">
                <a16:creationId xmlns:a16="http://schemas.microsoft.com/office/drawing/2014/main" id="{D7D83397-CCC0-4BFA-B43F-C32B14DC99B0}"/>
              </a:ext>
            </a:extLst>
          </p:cNvPr>
          <p:cNvSpPr txBox="1"/>
          <p:nvPr/>
        </p:nvSpPr>
        <p:spPr>
          <a:xfrm>
            <a:off x="1" y="5445732"/>
            <a:ext cx="9144000"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Using timing to record the time taken to complete a set distance</a:t>
            </a:r>
          </a:p>
        </p:txBody>
      </p:sp>
      <p:pic>
        <p:nvPicPr>
          <p:cNvPr id="5" name="Picture 4">
            <a:extLst>
              <a:ext uri="{FF2B5EF4-FFF2-40B4-BE49-F238E27FC236}">
                <a16:creationId xmlns:a16="http://schemas.microsoft.com/office/drawing/2014/main" id="{FE821744-B277-4557-BD30-67D8E24C77AF}"/>
              </a:ext>
            </a:extLst>
          </p:cNvPr>
          <p:cNvPicPr>
            <a:picLocks noChangeAspect="1"/>
          </p:cNvPicPr>
          <p:nvPr/>
        </p:nvPicPr>
        <p:blipFill>
          <a:blip r:embed="rId3"/>
          <a:stretch>
            <a:fillRect/>
          </a:stretch>
        </p:blipFill>
        <p:spPr>
          <a:xfrm>
            <a:off x="2157412" y="2012432"/>
            <a:ext cx="4829175" cy="3238500"/>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899592" y="1196961"/>
            <a:ext cx="734481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ea typeface="Times New Roman" panose="02020603050405020304" pitchFamily="18" charset="0"/>
              </a:rPr>
              <a:t> </a:t>
            </a:r>
          </a:p>
          <a:p>
            <a:pPr marL="342900" lvl="0" indent="-342900">
              <a:buFont typeface="Symbol" panose="05050102010706020507" pitchFamily="18" charset="2"/>
              <a:buChar char=""/>
            </a:pPr>
            <a:r>
              <a:rPr lang="en-GB" sz="2000" dirty="0">
                <a:effectLst/>
                <a:ea typeface="Times New Roman" panose="02020603050405020304" pitchFamily="18" charset="0"/>
              </a:rPr>
              <a:t>ensuring that any equipment used for this activity is in good working condition</a:t>
            </a:r>
          </a:p>
          <a:p>
            <a:pPr marL="342900" lvl="0" indent="-342900">
              <a:buFont typeface="Symbol" panose="05050102010706020507" pitchFamily="18" charset="2"/>
              <a:buChar char=""/>
            </a:pPr>
            <a:r>
              <a:rPr lang="en-GB" sz="2000" dirty="0">
                <a:effectLst/>
                <a:ea typeface="Times New Roman" panose="02020603050405020304" pitchFamily="18" charset="0"/>
              </a:rPr>
              <a:t>behaving sensibly and following any safety instructions so as not to hurt or injure yourself or others </a:t>
            </a:r>
          </a:p>
          <a:p>
            <a:pPr fontAlgn="base"/>
            <a:r>
              <a:rPr lang="en-US" sz="2000" dirty="0">
                <a:effectLst/>
                <a:ea typeface="Times New Roman" panose="02020603050405020304" pitchFamily="18" charset="0"/>
              </a:rPr>
              <a:t> </a:t>
            </a:r>
            <a:endParaRPr lang="en-GB" sz="2000" dirty="0">
              <a:effectLst/>
              <a:ea typeface="Times New Roman" panose="02020603050405020304" pitchFamily="18" charset="0"/>
            </a:endParaRPr>
          </a:p>
          <a:p>
            <a:pPr fontAlgn="base"/>
            <a:r>
              <a:rPr lang="en-GB" sz="2000" dirty="0">
                <a:effectLst/>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a:t>
            </a:r>
            <a:r>
              <a:rPr lang="en-GB" sz="2000" dirty="0">
                <a:effectLst/>
                <a:latin typeface="Arial" panose="020B0604020202020204" pitchFamily="34" charset="0"/>
                <a:ea typeface="Times New Roman" panose="02020603050405020304" pitchFamily="18" charset="0"/>
              </a:rPr>
              <a:t> </a:t>
            </a:r>
            <a:r>
              <a:rPr lang="en-GB" sz="2000" dirty="0">
                <a:effectLst/>
                <a:highlight>
                  <a:srgbClr val="FFFF00"/>
                </a:highligh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What is timing?</a:t>
            </a:r>
          </a:p>
        </p:txBody>
      </p:sp>
      <p:sp>
        <p:nvSpPr>
          <p:cNvPr id="4" name="Rectangle 3">
            <a:extLst>
              <a:ext uri="{FF2B5EF4-FFF2-40B4-BE49-F238E27FC236}">
                <a16:creationId xmlns:a16="http://schemas.microsoft.com/office/drawing/2014/main" id="{52916D42-A07F-413B-B7BD-ADCE30635A58}"/>
              </a:ext>
            </a:extLst>
          </p:cNvPr>
          <p:cNvSpPr/>
          <p:nvPr/>
        </p:nvSpPr>
        <p:spPr>
          <a:xfrm>
            <a:off x="192171" y="1961883"/>
            <a:ext cx="4819587" cy="1938992"/>
          </a:xfrm>
          <a:prstGeom prst="rect">
            <a:avLst/>
          </a:prstGeom>
        </p:spPr>
        <p:txBody>
          <a:bodyPr wrap="square">
            <a:spAutoFit/>
          </a:bodyPr>
          <a:lstStyle/>
          <a:p>
            <a:pPr marL="342900" indent="-342900">
              <a:buFont typeface="Arial" panose="020B0604020202020204" pitchFamily="34" charset="0"/>
              <a:buChar char="•"/>
            </a:pPr>
            <a:r>
              <a:rPr lang="en-US" sz="2400" dirty="0"/>
              <a:t>We use timing to see who or what is the fastest …</a:t>
            </a:r>
          </a:p>
          <a:p>
            <a:pPr marL="342900" indent="-342900">
              <a:buFont typeface="Arial" panose="020B0604020202020204" pitchFamily="34" charset="0"/>
              <a:buChar char="•"/>
            </a:pPr>
            <a:r>
              <a:rPr lang="en-US" sz="2400" dirty="0"/>
              <a:t>… or how long something takes</a:t>
            </a:r>
          </a:p>
          <a:p>
            <a:pPr marL="342900" indent="-342900">
              <a:buFont typeface="Arial" panose="020B0604020202020204" pitchFamily="34" charset="0"/>
              <a:buChar char="•"/>
            </a:pPr>
            <a:r>
              <a:rPr lang="en-US" sz="2400" dirty="0"/>
              <a:t>Often used in a running race at the Olympics</a:t>
            </a:r>
            <a:endParaRPr lang="en-GB" sz="4800" dirty="0"/>
          </a:p>
        </p:txBody>
      </p:sp>
      <p:pic>
        <p:nvPicPr>
          <p:cNvPr id="9" name="Picture 8">
            <a:extLst>
              <a:ext uri="{FF2B5EF4-FFF2-40B4-BE49-F238E27FC236}">
                <a16:creationId xmlns:a16="http://schemas.microsoft.com/office/drawing/2014/main" id="{2524ECD1-6F3C-466A-96E3-BE65CB86648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rot="21428812">
            <a:off x="1082601" y="3881808"/>
            <a:ext cx="2953382" cy="2102434"/>
          </a:xfrm>
          <a:prstGeom prst="rect">
            <a:avLst/>
          </a:prstGeom>
          <a:noFill/>
          <a:ln>
            <a:noFill/>
          </a:ln>
        </p:spPr>
      </p:pic>
      <p:sp>
        <p:nvSpPr>
          <p:cNvPr id="10" name="TextBox 9">
            <a:extLst>
              <a:ext uri="{FF2B5EF4-FFF2-40B4-BE49-F238E27FC236}">
                <a16:creationId xmlns:a16="http://schemas.microsoft.com/office/drawing/2014/main" id="{C6B3638A-3980-41AF-A7E4-EAF7AF5652F7}"/>
              </a:ext>
            </a:extLst>
          </p:cNvPr>
          <p:cNvSpPr txBox="1"/>
          <p:nvPr/>
        </p:nvSpPr>
        <p:spPr>
          <a:xfrm rot="21183566">
            <a:off x="1305029" y="4450764"/>
            <a:ext cx="2451958" cy="1200329"/>
          </a:xfrm>
          <a:prstGeom prst="rect">
            <a:avLst/>
          </a:prstGeom>
          <a:noFill/>
        </p:spPr>
        <p:txBody>
          <a:bodyPr wrap="square" rtlCol="0">
            <a:spAutoFit/>
          </a:bodyPr>
          <a:lstStyle>
            <a:defPPr>
              <a:defRPr lang="en-US"/>
            </a:defPPr>
            <a:lvl1pPr algn="ctr">
              <a:defRPr sz="2400">
                <a:latin typeface="+mj-lt"/>
              </a:defRPr>
            </a:lvl1pPr>
          </a:lstStyle>
          <a:p>
            <a:r>
              <a:rPr lang="en-GB" dirty="0"/>
              <a:t>The World Record for running 100m is 9.58 seconds</a:t>
            </a:r>
          </a:p>
        </p:txBody>
      </p:sp>
      <p:pic>
        <p:nvPicPr>
          <p:cNvPr id="3" name="Picture 2">
            <a:extLst>
              <a:ext uri="{FF2B5EF4-FFF2-40B4-BE49-F238E27FC236}">
                <a16:creationId xmlns:a16="http://schemas.microsoft.com/office/drawing/2014/main" id="{909E30A6-418F-436C-8C50-DE454F087384}"/>
              </a:ext>
            </a:extLst>
          </p:cNvPr>
          <p:cNvPicPr>
            <a:picLocks noChangeAspect="1"/>
          </p:cNvPicPr>
          <p:nvPr/>
        </p:nvPicPr>
        <p:blipFill>
          <a:blip r:embed="rId4"/>
          <a:stretch>
            <a:fillRect/>
          </a:stretch>
        </p:blipFill>
        <p:spPr>
          <a:xfrm>
            <a:off x="4993410" y="2931379"/>
            <a:ext cx="3958419" cy="2968815"/>
          </a:xfrm>
          <a:prstGeom prst="rect">
            <a:avLst/>
          </a:prstGeom>
        </p:spPr>
      </p:pic>
    </p:spTree>
    <p:extLst>
      <p:ext uri="{BB962C8B-B14F-4D97-AF65-F5344CB8AC3E}">
        <p14:creationId xmlns:p14="http://schemas.microsoft.com/office/powerpoint/2010/main" val="269336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03346A-2093-405C-B8BF-707AAA5142A1}"/>
              </a:ext>
            </a:extLst>
          </p:cNvPr>
          <p:cNvSpPr/>
          <p:nvPr/>
        </p:nvSpPr>
        <p:spPr>
          <a:xfrm>
            <a:off x="272461" y="1787043"/>
            <a:ext cx="5216155" cy="4154984"/>
          </a:xfrm>
          <a:prstGeom prst="rect">
            <a:avLst/>
          </a:prstGeom>
        </p:spPr>
        <p:txBody>
          <a:bodyPr wrap="square">
            <a:spAutoFit/>
          </a:bodyPr>
          <a:lstStyle/>
          <a:p>
            <a:pPr marL="342900" indent="-342900">
              <a:buFont typeface="Arial" panose="020B0604020202020204" pitchFamily="34" charset="0"/>
              <a:buChar char="•"/>
            </a:pPr>
            <a:r>
              <a:rPr lang="en-US" sz="2400" dirty="0"/>
              <a:t>Usain Bolt is the fastest human ever (28 mph)</a:t>
            </a:r>
          </a:p>
          <a:p>
            <a:pPr marL="342900" indent="-342900">
              <a:buFont typeface="Arial" panose="020B0604020202020204" pitchFamily="34" charset="0"/>
              <a:buChar char="•"/>
            </a:pPr>
            <a:r>
              <a:rPr lang="en-US" sz="2400" dirty="0"/>
              <a:t>The Cheetah is the fastest land animal (75mph)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Peregrine Falcon is the fastest bird (242mph)</a:t>
            </a:r>
            <a:endParaRPr lang="en-GB" sz="3200" dirty="0"/>
          </a:p>
        </p:txBody>
      </p:sp>
      <p:sp>
        <p:nvSpPr>
          <p:cNvPr id="4" name="Title 1">
            <a:extLst>
              <a:ext uri="{FF2B5EF4-FFF2-40B4-BE49-F238E27FC236}">
                <a16:creationId xmlns:a16="http://schemas.microsoft.com/office/drawing/2014/main" id="{B063F965-8DFE-486C-84D7-AD886372F623}"/>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Who is the fastest?</a:t>
            </a:r>
          </a:p>
        </p:txBody>
      </p:sp>
      <p:pic>
        <p:nvPicPr>
          <p:cNvPr id="5" name="Picture 4">
            <a:extLst>
              <a:ext uri="{FF2B5EF4-FFF2-40B4-BE49-F238E27FC236}">
                <a16:creationId xmlns:a16="http://schemas.microsoft.com/office/drawing/2014/main" id="{14ACFCB6-EB82-4B45-8BC5-134079DE96B2}"/>
              </a:ext>
            </a:extLst>
          </p:cNvPr>
          <p:cNvPicPr>
            <a:picLocks noChangeAspect="1"/>
          </p:cNvPicPr>
          <p:nvPr/>
        </p:nvPicPr>
        <p:blipFill rotWithShape="1">
          <a:blip r:embed="rId3"/>
          <a:srcRect l="8121" t="25416" r="15513" b="28525"/>
          <a:stretch/>
        </p:blipFill>
        <p:spPr>
          <a:xfrm>
            <a:off x="656054" y="3375335"/>
            <a:ext cx="4078587" cy="1639944"/>
          </a:xfrm>
          <a:prstGeom prst="rect">
            <a:avLst/>
          </a:prstGeom>
        </p:spPr>
      </p:pic>
      <p:pic>
        <p:nvPicPr>
          <p:cNvPr id="3" name="Picture 2" descr="A picture containing outdoor, standing, bird of prey&#10;&#10;Description automatically generated">
            <a:extLst>
              <a:ext uri="{FF2B5EF4-FFF2-40B4-BE49-F238E27FC236}">
                <a16:creationId xmlns:a16="http://schemas.microsoft.com/office/drawing/2014/main" id="{25DEB349-576C-4F03-8533-58374876517A}"/>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32000"/>
                    </a14:imgEffect>
                    <a14:imgEffect>
                      <a14:brightnessContrast bright="36000" contrast="-40000"/>
                    </a14:imgEffect>
                  </a14:imgLayer>
                </a14:imgProps>
              </a:ext>
            </a:extLst>
          </a:blip>
          <a:srcRect l="26449" r="4985"/>
          <a:stretch/>
        </p:blipFill>
        <p:spPr>
          <a:xfrm>
            <a:off x="5488617" y="3523701"/>
            <a:ext cx="2858495" cy="2579575"/>
          </a:xfrm>
          <a:prstGeom prst="rect">
            <a:avLst/>
          </a:prstGeom>
        </p:spPr>
      </p:pic>
      <p:pic>
        <p:nvPicPr>
          <p:cNvPr id="9" name="Picture 8">
            <a:extLst>
              <a:ext uri="{FF2B5EF4-FFF2-40B4-BE49-F238E27FC236}">
                <a16:creationId xmlns:a16="http://schemas.microsoft.com/office/drawing/2014/main" id="{F5A2C60B-A852-4291-AE97-99D31E1BCF3E}"/>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rot="21428812">
            <a:off x="5831585" y="1177216"/>
            <a:ext cx="3105096" cy="2270613"/>
          </a:xfrm>
          <a:prstGeom prst="rect">
            <a:avLst/>
          </a:prstGeom>
          <a:noFill/>
          <a:ln>
            <a:noFill/>
          </a:ln>
        </p:spPr>
      </p:pic>
      <p:sp>
        <p:nvSpPr>
          <p:cNvPr id="10" name="TextBox 9">
            <a:extLst>
              <a:ext uri="{FF2B5EF4-FFF2-40B4-BE49-F238E27FC236}">
                <a16:creationId xmlns:a16="http://schemas.microsoft.com/office/drawing/2014/main" id="{4AA8D7B4-D15C-43AA-A240-B09144CC688B}"/>
              </a:ext>
            </a:extLst>
          </p:cNvPr>
          <p:cNvSpPr txBox="1"/>
          <p:nvPr/>
        </p:nvSpPr>
        <p:spPr>
          <a:xfrm rot="21183566">
            <a:off x="6113873" y="1675893"/>
            <a:ext cx="2540517" cy="1569660"/>
          </a:xfrm>
          <a:prstGeom prst="rect">
            <a:avLst/>
          </a:prstGeom>
          <a:noFill/>
        </p:spPr>
        <p:txBody>
          <a:bodyPr wrap="square" rtlCol="0">
            <a:spAutoFit/>
          </a:bodyPr>
          <a:lstStyle/>
          <a:p>
            <a:pPr algn="ctr"/>
            <a:r>
              <a:rPr lang="en-GB" sz="2400" dirty="0">
                <a:latin typeface="+mj-lt"/>
              </a:rPr>
              <a:t>MPH means miles per hour and is one  way of measuring speed</a:t>
            </a:r>
            <a:endParaRPr lang="en-GB" sz="2000" dirty="0"/>
          </a:p>
        </p:txBody>
      </p:sp>
    </p:spTree>
    <p:extLst>
      <p:ext uri="{BB962C8B-B14F-4D97-AF65-F5344CB8AC3E}">
        <p14:creationId xmlns:p14="http://schemas.microsoft.com/office/powerpoint/2010/main" val="28277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B2313D4-256D-4EED-AAC5-FD77115CB619}"/>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How do we measure distance?</a:t>
            </a:r>
          </a:p>
        </p:txBody>
      </p:sp>
      <p:pic>
        <p:nvPicPr>
          <p:cNvPr id="2" name="Picture 1">
            <a:extLst>
              <a:ext uri="{FF2B5EF4-FFF2-40B4-BE49-F238E27FC236}">
                <a16:creationId xmlns:a16="http://schemas.microsoft.com/office/drawing/2014/main" id="{EC3CDAF3-EFCF-4BF5-9FB3-2B88C414A899}"/>
              </a:ext>
            </a:extLst>
          </p:cNvPr>
          <p:cNvPicPr>
            <a:picLocks noChangeAspect="1"/>
          </p:cNvPicPr>
          <p:nvPr/>
        </p:nvPicPr>
        <p:blipFill rotWithShape="1">
          <a:blip r:embed="rId3"/>
          <a:srcRect r="4659"/>
          <a:stretch/>
        </p:blipFill>
        <p:spPr>
          <a:xfrm>
            <a:off x="5697526" y="1752392"/>
            <a:ext cx="2397735" cy="1676608"/>
          </a:xfrm>
          <a:prstGeom prst="rect">
            <a:avLst/>
          </a:prstGeom>
        </p:spPr>
      </p:pic>
      <p:sp>
        <p:nvSpPr>
          <p:cNvPr id="10" name="Rectangle 9">
            <a:extLst>
              <a:ext uri="{FF2B5EF4-FFF2-40B4-BE49-F238E27FC236}">
                <a16:creationId xmlns:a16="http://schemas.microsoft.com/office/drawing/2014/main" id="{DAE9193C-BDDF-4D7D-98A0-1F864D9F02AD}"/>
              </a:ext>
            </a:extLst>
          </p:cNvPr>
          <p:cNvSpPr/>
          <p:nvPr/>
        </p:nvSpPr>
        <p:spPr>
          <a:xfrm>
            <a:off x="272461" y="2274838"/>
            <a:ext cx="5134425" cy="2308324"/>
          </a:xfrm>
          <a:prstGeom prst="rect">
            <a:avLst/>
          </a:prstGeom>
        </p:spPr>
        <p:txBody>
          <a:bodyPr wrap="square">
            <a:spAutoFit/>
          </a:bodyPr>
          <a:lstStyle/>
          <a:p>
            <a:pPr marL="342900" indent="-342900">
              <a:buFont typeface="Arial" panose="020B0604020202020204" pitchFamily="34" charset="0"/>
              <a:buChar char="•"/>
            </a:pPr>
            <a:r>
              <a:rPr lang="en-US" sz="2400" dirty="0"/>
              <a:t>There are lots of ways to measure distance</a:t>
            </a:r>
          </a:p>
          <a:p>
            <a:pPr marL="342900" indent="-342900">
              <a:buFont typeface="Arial" panose="020B0604020202020204" pitchFamily="34" charset="0"/>
              <a:buChar char="•"/>
            </a:pPr>
            <a:r>
              <a:rPr lang="en-US" sz="2400" dirty="0"/>
              <a:t>You could use a tape measure for shorter distances (up to 10m)</a:t>
            </a:r>
          </a:p>
          <a:p>
            <a:pPr marL="342900" indent="-342900">
              <a:buFont typeface="Arial" panose="020B0604020202020204" pitchFamily="34" charset="0"/>
              <a:buChar char="•"/>
            </a:pPr>
            <a:r>
              <a:rPr lang="en-US" sz="2400" dirty="0"/>
              <a:t>An odometer wheel is used for longer distances</a:t>
            </a:r>
            <a:endParaRPr lang="en-GB" sz="3200" dirty="0"/>
          </a:p>
        </p:txBody>
      </p:sp>
      <p:pic>
        <p:nvPicPr>
          <p:cNvPr id="3" name="Picture 2">
            <a:extLst>
              <a:ext uri="{FF2B5EF4-FFF2-40B4-BE49-F238E27FC236}">
                <a16:creationId xmlns:a16="http://schemas.microsoft.com/office/drawing/2014/main" id="{1561860C-0285-4CBF-AEEA-0A10244667BC}"/>
              </a:ext>
            </a:extLst>
          </p:cNvPr>
          <p:cNvPicPr>
            <a:picLocks noChangeAspect="1"/>
          </p:cNvPicPr>
          <p:nvPr/>
        </p:nvPicPr>
        <p:blipFill rotWithShape="1">
          <a:blip r:embed="rId4"/>
          <a:srcRect t="4732" r="31995" b="11995"/>
          <a:stretch/>
        </p:blipFill>
        <p:spPr>
          <a:xfrm>
            <a:off x="5710983" y="3817514"/>
            <a:ext cx="2384278" cy="1946398"/>
          </a:xfrm>
          <a:prstGeom prst="rect">
            <a:avLst/>
          </a:prstGeom>
        </p:spPr>
      </p:pic>
      <p:sp>
        <p:nvSpPr>
          <p:cNvPr id="11" name="TextBox 10">
            <a:extLst>
              <a:ext uri="{FF2B5EF4-FFF2-40B4-BE49-F238E27FC236}">
                <a16:creationId xmlns:a16="http://schemas.microsoft.com/office/drawing/2014/main" id="{1D314558-87E5-48E7-A8D1-D165B7CB516C}"/>
              </a:ext>
            </a:extLst>
          </p:cNvPr>
          <p:cNvSpPr txBox="1"/>
          <p:nvPr/>
        </p:nvSpPr>
        <p:spPr>
          <a:xfrm>
            <a:off x="6042991" y="3442917"/>
            <a:ext cx="1630018" cy="369332"/>
          </a:xfrm>
          <a:prstGeom prst="rect">
            <a:avLst/>
          </a:prstGeom>
          <a:noFill/>
        </p:spPr>
        <p:txBody>
          <a:bodyPr wrap="square" rtlCol="0">
            <a:spAutoFit/>
          </a:bodyPr>
          <a:lstStyle/>
          <a:p>
            <a:r>
              <a:rPr lang="en-GB" dirty="0"/>
              <a:t>Tape measure</a:t>
            </a:r>
          </a:p>
        </p:txBody>
      </p:sp>
      <p:sp>
        <p:nvSpPr>
          <p:cNvPr id="12" name="TextBox 11">
            <a:extLst>
              <a:ext uri="{FF2B5EF4-FFF2-40B4-BE49-F238E27FC236}">
                <a16:creationId xmlns:a16="http://schemas.microsoft.com/office/drawing/2014/main" id="{E0E8C99B-EAF0-4066-B1CB-08FFC8E3A9AB}"/>
              </a:ext>
            </a:extLst>
          </p:cNvPr>
          <p:cNvSpPr txBox="1"/>
          <p:nvPr/>
        </p:nvSpPr>
        <p:spPr>
          <a:xfrm>
            <a:off x="6335824" y="5740755"/>
            <a:ext cx="1630018" cy="369332"/>
          </a:xfrm>
          <a:prstGeom prst="rect">
            <a:avLst/>
          </a:prstGeom>
          <a:noFill/>
        </p:spPr>
        <p:txBody>
          <a:bodyPr wrap="square" rtlCol="0">
            <a:spAutoFit/>
          </a:bodyPr>
          <a:lstStyle/>
          <a:p>
            <a:r>
              <a:rPr lang="en-GB" dirty="0"/>
              <a:t>Odometer</a:t>
            </a:r>
          </a:p>
        </p:txBody>
      </p:sp>
    </p:spTree>
    <p:extLst>
      <p:ext uri="{BB962C8B-B14F-4D97-AF65-F5344CB8AC3E}">
        <p14:creationId xmlns:p14="http://schemas.microsoft.com/office/powerpoint/2010/main" val="352552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6" name="Rectangle 102">
            <a:extLst>
              <a:ext uri="{FF2B5EF4-FFF2-40B4-BE49-F238E27FC236}">
                <a16:creationId xmlns:a16="http://schemas.microsoft.com/office/drawing/2014/main" id="{7DDBCAC8-F3FF-462B-91A5-E3D81909A2CF}"/>
              </a:ext>
            </a:extLst>
          </p:cNvPr>
          <p:cNvSpPr/>
          <p:nvPr/>
        </p:nvSpPr>
        <p:spPr>
          <a:xfrm>
            <a:off x="2386828" y="1827340"/>
            <a:ext cx="4188717" cy="3993012"/>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928D1D07-BA93-4D41-99C5-6FE78B1AF077}"/>
              </a:ext>
            </a:extLst>
          </p:cNvPr>
          <p:cNvCxnSpPr>
            <a:cxnSpLocks/>
          </p:cNvCxnSpPr>
          <p:nvPr/>
        </p:nvCxnSpPr>
        <p:spPr>
          <a:xfrm>
            <a:off x="2844892" y="1993665"/>
            <a:ext cx="0" cy="38266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E7D53A6-7B1B-40D1-AF5F-26AEEF0190CC}"/>
              </a:ext>
            </a:extLst>
          </p:cNvPr>
          <p:cNvCxnSpPr>
            <a:cxnSpLocks/>
          </p:cNvCxnSpPr>
          <p:nvPr/>
        </p:nvCxnSpPr>
        <p:spPr>
          <a:xfrm>
            <a:off x="2343933" y="2821085"/>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BA8C4C8-C29E-420A-9491-83D1DE9086A7}"/>
              </a:ext>
            </a:extLst>
          </p:cNvPr>
          <p:cNvCxnSpPr>
            <a:cxnSpLocks/>
          </p:cNvCxnSpPr>
          <p:nvPr/>
        </p:nvCxnSpPr>
        <p:spPr>
          <a:xfrm>
            <a:off x="2406343" y="3297626"/>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472D91B-F814-4AD0-9037-FD6CF08E10CA}"/>
              </a:ext>
            </a:extLst>
          </p:cNvPr>
          <p:cNvCxnSpPr>
            <a:cxnSpLocks/>
          </p:cNvCxnSpPr>
          <p:nvPr/>
        </p:nvCxnSpPr>
        <p:spPr>
          <a:xfrm>
            <a:off x="2406343" y="3797159"/>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C8687E6-C8A2-4D99-A412-8ADF413F1C5C}"/>
              </a:ext>
            </a:extLst>
          </p:cNvPr>
          <p:cNvCxnSpPr>
            <a:cxnSpLocks/>
          </p:cNvCxnSpPr>
          <p:nvPr/>
        </p:nvCxnSpPr>
        <p:spPr>
          <a:xfrm>
            <a:off x="2406343" y="4296692"/>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62C70E3-15D2-49FB-A88B-9AE50DBA745B}"/>
              </a:ext>
            </a:extLst>
          </p:cNvPr>
          <p:cNvCxnSpPr>
            <a:cxnSpLocks/>
          </p:cNvCxnSpPr>
          <p:nvPr/>
        </p:nvCxnSpPr>
        <p:spPr>
          <a:xfrm>
            <a:off x="2406343" y="4796225"/>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02071F-5F78-4DE6-8B7F-457FF318274A}"/>
              </a:ext>
            </a:extLst>
          </p:cNvPr>
          <p:cNvSpPr txBox="1"/>
          <p:nvPr/>
        </p:nvSpPr>
        <p:spPr>
          <a:xfrm>
            <a:off x="2844892" y="2257966"/>
            <a:ext cx="4375052" cy="523220"/>
          </a:xfrm>
          <a:prstGeom prst="rect">
            <a:avLst/>
          </a:prstGeom>
          <a:noFill/>
        </p:spPr>
        <p:txBody>
          <a:bodyPr wrap="square" rtlCol="0">
            <a:spAutoFit/>
          </a:bodyPr>
          <a:lstStyle/>
          <a:p>
            <a:r>
              <a:rPr lang="en-GB" sz="2800" dirty="0"/>
              <a:t>You will need:</a:t>
            </a:r>
          </a:p>
        </p:txBody>
      </p:sp>
      <p:sp>
        <p:nvSpPr>
          <p:cNvPr id="127" name="TextBox 126">
            <a:extLst>
              <a:ext uri="{FF2B5EF4-FFF2-40B4-BE49-F238E27FC236}">
                <a16:creationId xmlns:a16="http://schemas.microsoft.com/office/drawing/2014/main" id="{19F40D2D-4981-40D9-B682-B4F3FA680BD2}"/>
              </a:ext>
            </a:extLst>
          </p:cNvPr>
          <p:cNvSpPr txBox="1"/>
          <p:nvPr/>
        </p:nvSpPr>
        <p:spPr>
          <a:xfrm>
            <a:off x="3002654" y="2876940"/>
            <a:ext cx="2652661" cy="461665"/>
          </a:xfrm>
          <a:prstGeom prst="rect">
            <a:avLst/>
          </a:prstGeom>
          <a:noFill/>
        </p:spPr>
        <p:txBody>
          <a:bodyPr wrap="square" rtlCol="0">
            <a:spAutoFit/>
          </a:bodyPr>
          <a:lstStyle/>
          <a:p>
            <a:r>
              <a:rPr lang="en-GB" sz="2400" dirty="0"/>
              <a:t>Paper</a:t>
            </a:r>
          </a:p>
        </p:txBody>
      </p:sp>
      <p:sp>
        <p:nvSpPr>
          <p:cNvPr id="128" name="TextBox 127">
            <a:extLst>
              <a:ext uri="{FF2B5EF4-FFF2-40B4-BE49-F238E27FC236}">
                <a16:creationId xmlns:a16="http://schemas.microsoft.com/office/drawing/2014/main" id="{19332B8C-6EDD-4D4D-834A-949EA8292C60}"/>
              </a:ext>
            </a:extLst>
          </p:cNvPr>
          <p:cNvSpPr txBox="1"/>
          <p:nvPr/>
        </p:nvSpPr>
        <p:spPr>
          <a:xfrm>
            <a:off x="3002653" y="3381205"/>
            <a:ext cx="3253016" cy="461665"/>
          </a:xfrm>
          <a:prstGeom prst="rect">
            <a:avLst/>
          </a:prstGeom>
          <a:noFill/>
        </p:spPr>
        <p:txBody>
          <a:bodyPr wrap="square" rtlCol="0">
            <a:spAutoFit/>
          </a:bodyPr>
          <a:lstStyle/>
          <a:p>
            <a:r>
              <a:rPr lang="en-GB" sz="2400" dirty="0"/>
              <a:t>Pencil</a:t>
            </a:r>
          </a:p>
        </p:txBody>
      </p:sp>
      <p:sp>
        <p:nvSpPr>
          <p:cNvPr id="17" name="Title 1">
            <a:extLst>
              <a:ext uri="{FF2B5EF4-FFF2-40B4-BE49-F238E27FC236}">
                <a16:creationId xmlns:a16="http://schemas.microsoft.com/office/drawing/2014/main" id="{7340D14F-362A-40CD-86FC-93349F9C3157}"/>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Equipment and Resources</a:t>
            </a:r>
          </a:p>
        </p:txBody>
      </p:sp>
      <p:sp>
        <p:nvSpPr>
          <p:cNvPr id="20" name="TextBox 19">
            <a:extLst>
              <a:ext uri="{FF2B5EF4-FFF2-40B4-BE49-F238E27FC236}">
                <a16:creationId xmlns:a16="http://schemas.microsoft.com/office/drawing/2014/main" id="{CA626D08-7EAC-4F49-8681-402D83CFEE29}"/>
              </a:ext>
            </a:extLst>
          </p:cNvPr>
          <p:cNvSpPr txBox="1"/>
          <p:nvPr/>
        </p:nvSpPr>
        <p:spPr>
          <a:xfrm>
            <a:off x="3002654" y="3908470"/>
            <a:ext cx="3644749" cy="461665"/>
          </a:xfrm>
          <a:prstGeom prst="rect">
            <a:avLst/>
          </a:prstGeom>
          <a:noFill/>
        </p:spPr>
        <p:txBody>
          <a:bodyPr wrap="square" rtlCol="0">
            <a:spAutoFit/>
          </a:bodyPr>
          <a:lstStyle/>
          <a:p>
            <a:r>
              <a:rPr lang="en-GB" sz="2400" dirty="0"/>
              <a:t>Stop watch or phone timer</a:t>
            </a:r>
          </a:p>
        </p:txBody>
      </p:sp>
      <p:sp>
        <p:nvSpPr>
          <p:cNvPr id="21" name="TextBox 20">
            <a:extLst>
              <a:ext uri="{FF2B5EF4-FFF2-40B4-BE49-F238E27FC236}">
                <a16:creationId xmlns:a16="http://schemas.microsoft.com/office/drawing/2014/main" id="{7E24AD0F-B4CA-480B-A344-24D3281EF81E}"/>
              </a:ext>
            </a:extLst>
          </p:cNvPr>
          <p:cNvSpPr txBox="1"/>
          <p:nvPr/>
        </p:nvSpPr>
        <p:spPr>
          <a:xfrm>
            <a:off x="3002653" y="4379360"/>
            <a:ext cx="3253016" cy="461665"/>
          </a:xfrm>
          <a:prstGeom prst="rect">
            <a:avLst/>
          </a:prstGeom>
          <a:noFill/>
        </p:spPr>
        <p:txBody>
          <a:bodyPr wrap="square" rtlCol="0">
            <a:spAutoFit/>
          </a:bodyPr>
          <a:lstStyle/>
          <a:p>
            <a:r>
              <a:rPr lang="en-GB" sz="2400" dirty="0"/>
              <a:t> </a:t>
            </a:r>
          </a:p>
        </p:txBody>
      </p:sp>
      <p:sp>
        <p:nvSpPr>
          <p:cNvPr id="15" name="TextBox 14">
            <a:extLst>
              <a:ext uri="{FF2B5EF4-FFF2-40B4-BE49-F238E27FC236}">
                <a16:creationId xmlns:a16="http://schemas.microsoft.com/office/drawing/2014/main" id="{3ACC52AE-7CFD-4CBA-9D1F-A6B17F916A9F}"/>
              </a:ext>
            </a:extLst>
          </p:cNvPr>
          <p:cNvSpPr txBox="1"/>
          <p:nvPr/>
        </p:nvSpPr>
        <p:spPr>
          <a:xfrm>
            <a:off x="3010675" y="4409788"/>
            <a:ext cx="3644749" cy="461665"/>
          </a:xfrm>
          <a:prstGeom prst="rect">
            <a:avLst/>
          </a:prstGeom>
          <a:noFill/>
        </p:spPr>
        <p:txBody>
          <a:bodyPr wrap="square" rtlCol="0">
            <a:spAutoFit/>
          </a:bodyPr>
          <a:lstStyle/>
          <a:p>
            <a:r>
              <a:rPr lang="en-GB" sz="2400" dirty="0"/>
              <a:t>Timing worksheet</a:t>
            </a:r>
          </a:p>
        </p:txBody>
      </p:sp>
      <p:cxnSp>
        <p:nvCxnSpPr>
          <p:cNvPr id="18" name="Straight Connector 17">
            <a:extLst>
              <a:ext uri="{FF2B5EF4-FFF2-40B4-BE49-F238E27FC236}">
                <a16:creationId xmlns:a16="http://schemas.microsoft.com/office/drawing/2014/main" id="{9E06CBA2-8A5D-40B6-9E24-9B4B3510CA3E}"/>
              </a:ext>
            </a:extLst>
          </p:cNvPr>
          <p:cNvCxnSpPr>
            <a:cxnSpLocks/>
          </p:cNvCxnSpPr>
          <p:nvPr/>
        </p:nvCxnSpPr>
        <p:spPr>
          <a:xfrm>
            <a:off x="2406343" y="5307833"/>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5BEF960-2F2B-410E-A398-7B97CE701BC8}"/>
              </a:ext>
            </a:extLst>
          </p:cNvPr>
          <p:cNvSpPr txBox="1"/>
          <p:nvPr/>
        </p:nvSpPr>
        <p:spPr>
          <a:xfrm>
            <a:off x="3002654" y="4887101"/>
            <a:ext cx="3644749" cy="461665"/>
          </a:xfrm>
          <a:prstGeom prst="rect">
            <a:avLst/>
          </a:prstGeom>
          <a:noFill/>
        </p:spPr>
        <p:txBody>
          <a:bodyPr wrap="square" rtlCol="0">
            <a:spAutoFit/>
          </a:bodyPr>
          <a:lstStyle/>
          <a:p>
            <a:r>
              <a:rPr lang="en-GB" sz="2400" dirty="0"/>
              <a:t>Measuring device</a:t>
            </a:r>
          </a:p>
        </p:txBody>
      </p:sp>
    </p:spTree>
    <p:extLst>
      <p:ext uri="{BB962C8B-B14F-4D97-AF65-F5344CB8AC3E}">
        <p14:creationId xmlns:p14="http://schemas.microsoft.com/office/powerpoint/2010/main" val="405452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63F965-8DFE-486C-84D7-AD886372F623}"/>
              </a:ext>
            </a:extLst>
          </p:cNvPr>
          <p:cNvSpPr txBox="1">
            <a:spLocks/>
          </p:cNvSpPr>
          <p:nvPr/>
        </p:nvSpPr>
        <p:spPr>
          <a:xfrm>
            <a:off x="346873" y="1137439"/>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Race time!!!</a:t>
            </a:r>
          </a:p>
        </p:txBody>
      </p:sp>
      <p:sp>
        <p:nvSpPr>
          <p:cNvPr id="18" name="TextBox 17">
            <a:extLst>
              <a:ext uri="{FF2B5EF4-FFF2-40B4-BE49-F238E27FC236}">
                <a16:creationId xmlns:a16="http://schemas.microsoft.com/office/drawing/2014/main" id="{73473EAA-7A43-4C57-BABB-90D76C1D1781}"/>
              </a:ext>
            </a:extLst>
          </p:cNvPr>
          <p:cNvSpPr txBox="1"/>
          <p:nvPr/>
        </p:nvSpPr>
        <p:spPr>
          <a:xfrm>
            <a:off x="5306450" y="2828835"/>
            <a:ext cx="3609891"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You need a space to race</a:t>
            </a:r>
          </a:p>
          <a:p>
            <a:pPr marL="285750" indent="-285750">
              <a:buFont typeface="Arial" panose="020B0604020202020204" pitchFamily="34" charset="0"/>
              <a:buChar char="•"/>
            </a:pPr>
            <a:r>
              <a:rPr lang="en-GB" sz="2400" dirty="0"/>
              <a:t>Make a start and a finish line – 10m apart</a:t>
            </a:r>
          </a:p>
        </p:txBody>
      </p:sp>
      <p:pic>
        <p:nvPicPr>
          <p:cNvPr id="5" name="Picture 4" descr="A group of people running on a track&#10;&#10;Description automatically generated with medium confidence">
            <a:extLst>
              <a:ext uri="{FF2B5EF4-FFF2-40B4-BE49-F238E27FC236}">
                <a16:creationId xmlns:a16="http://schemas.microsoft.com/office/drawing/2014/main" id="{831419DB-51BC-4C1B-8AAB-A4C22FCA8B38}"/>
              </a:ext>
            </a:extLst>
          </p:cNvPr>
          <p:cNvPicPr>
            <a:picLocks noChangeAspect="1"/>
          </p:cNvPicPr>
          <p:nvPr/>
        </p:nvPicPr>
        <p:blipFill rotWithShape="1">
          <a:blip r:embed="rId3"/>
          <a:srcRect l="38838" t="22377" r="9281" b="19587"/>
          <a:stretch/>
        </p:blipFill>
        <p:spPr>
          <a:xfrm>
            <a:off x="346873" y="2053140"/>
            <a:ext cx="4683656" cy="3492895"/>
          </a:xfrm>
          <a:prstGeom prst="rect">
            <a:avLst/>
          </a:prstGeom>
        </p:spPr>
      </p:pic>
    </p:spTree>
    <p:extLst>
      <p:ext uri="{BB962C8B-B14F-4D97-AF65-F5344CB8AC3E}">
        <p14:creationId xmlns:p14="http://schemas.microsoft.com/office/powerpoint/2010/main" val="360645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74757-D5B7-46EF-A7EC-174030B09E04}"/>
              </a:ext>
            </a:extLst>
          </p:cNvPr>
          <p:cNvPicPr>
            <a:picLocks noChangeAspect="1"/>
          </p:cNvPicPr>
          <p:nvPr/>
        </p:nvPicPr>
        <p:blipFill>
          <a:blip r:embed="rId3"/>
          <a:stretch>
            <a:fillRect/>
          </a:stretch>
        </p:blipFill>
        <p:spPr>
          <a:xfrm>
            <a:off x="3776412" y="2233111"/>
            <a:ext cx="5080334" cy="3195962"/>
          </a:xfrm>
          <a:prstGeom prst="rect">
            <a:avLst/>
          </a:prstGeom>
        </p:spPr>
      </p:pic>
      <p:cxnSp>
        <p:nvCxnSpPr>
          <p:cNvPr id="6" name="Straight Arrow Connector 5">
            <a:extLst>
              <a:ext uri="{FF2B5EF4-FFF2-40B4-BE49-F238E27FC236}">
                <a16:creationId xmlns:a16="http://schemas.microsoft.com/office/drawing/2014/main" id="{A4517FDD-018B-48B0-BC3D-E701A1A204CA}"/>
              </a:ext>
            </a:extLst>
          </p:cNvPr>
          <p:cNvCxnSpPr/>
          <p:nvPr/>
        </p:nvCxnSpPr>
        <p:spPr>
          <a:xfrm>
            <a:off x="3776412" y="1961147"/>
            <a:ext cx="4032083"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EA86206-1C8A-43AD-B684-54F326CA00C1}"/>
              </a:ext>
            </a:extLst>
          </p:cNvPr>
          <p:cNvSpPr txBox="1"/>
          <p:nvPr/>
        </p:nvSpPr>
        <p:spPr>
          <a:xfrm>
            <a:off x="4981074" y="1371596"/>
            <a:ext cx="2286000" cy="584775"/>
          </a:xfrm>
          <a:prstGeom prst="rect">
            <a:avLst/>
          </a:prstGeom>
          <a:noFill/>
        </p:spPr>
        <p:txBody>
          <a:bodyPr wrap="square" rtlCol="0">
            <a:spAutoFit/>
          </a:bodyPr>
          <a:lstStyle/>
          <a:p>
            <a:r>
              <a:rPr lang="en-GB" sz="3200" dirty="0"/>
              <a:t>10 metres</a:t>
            </a:r>
          </a:p>
        </p:txBody>
      </p:sp>
      <p:sp>
        <p:nvSpPr>
          <p:cNvPr id="9" name="Title 1">
            <a:extLst>
              <a:ext uri="{FF2B5EF4-FFF2-40B4-BE49-F238E27FC236}">
                <a16:creationId xmlns:a16="http://schemas.microsoft.com/office/drawing/2014/main" id="{092B0F5F-6260-4ADA-A197-7AE54BA19533}"/>
              </a:ext>
            </a:extLst>
          </p:cNvPr>
          <p:cNvSpPr txBox="1">
            <a:spLocks/>
          </p:cNvSpPr>
          <p:nvPr/>
        </p:nvSpPr>
        <p:spPr>
          <a:xfrm>
            <a:off x="346873" y="1137439"/>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What to do…</a:t>
            </a:r>
          </a:p>
        </p:txBody>
      </p:sp>
      <p:sp>
        <p:nvSpPr>
          <p:cNvPr id="8" name="TextBox 7">
            <a:extLst>
              <a:ext uri="{FF2B5EF4-FFF2-40B4-BE49-F238E27FC236}">
                <a16:creationId xmlns:a16="http://schemas.microsoft.com/office/drawing/2014/main" id="{05574EEF-0B38-412D-83AF-56373DC2C4CD}"/>
              </a:ext>
            </a:extLst>
          </p:cNvPr>
          <p:cNvSpPr txBox="1"/>
          <p:nvPr/>
        </p:nvSpPr>
        <p:spPr>
          <a:xfrm>
            <a:off x="192504" y="2233111"/>
            <a:ext cx="3583908" cy="2677656"/>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stStyle>
          <a:p>
            <a:r>
              <a:rPr lang="en-GB" dirty="0"/>
              <a:t>Run 1 – run 10 m and back (20 m)</a:t>
            </a:r>
          </a:p>
          <a:p>
            <a:r>
              <a:rPr lang="en-GB" dirty="0"/>
              <a:t>Run 2 – run 40 m (there and back twice)</a:t>
            </a:r>
          </a:p>
          <a:p>
            <a:r>
              <a:rPr lang="en-GB" dirty="0"/>
              <a:t>Run 3 – run 60 m</a:t>
            </a:r>
          </a:p>
          <a:p>
            <a:r>
              <a:rPr lang="en-GB" dirty="0"/>
              <a:t>Run 4 – run 80 m</a:t>
            </a:r>
          </a:p>
          <a:p>
            <a:r>
              <a:rPr lang="en-GB" dirty="0"/>
              <a:t>Run 5 – run 100 m</a:t>
            </a:r>
          </a:p>
        </p:txBody>
      </p:sp>
    </p:spTree>
    <p:extLst>
      <p:ext uri="{BB962C8B-B14F-4D97-AF65-F5344CB8AC3E}">
        <p14:creationId xmlns:p14="http://schemas.microsoft.com/office/powerpoint/2010/main" val="244118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340D14F-362A-40CD-86FC-93349F9C3157}"/>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Now do this…</a:t>
            </a:r>
          </a:p>
        </p:txBody>
      </p:sp>
      <p:sp>
        <p:nvSpPr>
          <p:cNvPr id="5" name="TextBox 4">
            <a:extLst>
              <a:ext uri="{FF2B5EF4-FFF2-40B4-BE49-F238E27FC236}">
                <a16:creationId xmlns:a16="http://schemas.microsoft.com/office/drawing/2014/main" id="{C243CB3C-2580-4770-92BA-E42DE654B609}"/>
              </a:ext>
            </a:extLst>
          </p:cNvPr>
          <p:cNvSpPr txBox="1"/>
          <p:nvPr/>
        </p:nvSpPr>
        <p:spPr>
          <a:xfrm>
            <a:off x="190459" y="1883060"/>
            <a:ext cx="4540568" cy="230832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a:lvl1pPr>
          </a:lstStyle>
          <a:p>
            <a:r>
              <a:rPr lang="en-GB" dirty="0"/>
              <a:t>Record each run in seconds</a:t>
            </a:r>
          </a:p>
          <a:p>
            <a:r>
              <a:rPr lang="en-GB" dirty="0"/>
              <a:t>Plot onto a line graph</a:t>
            </a:r>
          </a:p>
          <a:p>
            <a:r>
              <a:rPr lang="en-GB" dirty="0"/>
              <a:t>Are your times a straight line? </a:t>
            </a:r>
          </a:p>
          <a:p>
            <a:r>
              <a:rPr lang="en-GB" dirty="0"/>
              <a:t>Are you getting faster or slower for each extra 20 m?</a:t>
            </a:r>
          </a:p>
          <a:p>
            <a:r>
              <a:rPr lang="en-GB" dirty="0"/>
              <a:t>Why?</a:t>
            </a:r>
          </a:p>
        </p:txBody>
      </p:sp>
      <p:pic>
        <p:nvPicPr>
          <p:cNvPr id="7" name="Picture 6" descr="Two people running on a field&#10;&#10;Description automatically generated with medium confidence">
            <a:extLst>
              <a:ext uri="{FF2B5EF4-FFF2-40B4-BE49-F238E27FC236}">
                <a16:creationId xmlns:a16="http://schemas.microsoft.com/office/drawing/2014/main" id="{E7F2F850-A330-4BA3-BE89-2208CF0BB76F}"/>
              </a:ext>
            </a:extLst>
          </p:cNvPr>
          <p:cNvPicPr>
            <a:picLocks noChangeAspect="1"/>
          </p:cNvPicPr>
          <p:nvPr/>
        </p:nvPicPr>
        <p:blipFill rotWithShape="1">
          <a:blip r:embed="rId3"/>
          <a:srcRect t="23745" r="14782"/>
          <a:stretch/>
        </p:blipFill>
        <p:spPr>
          <a:xfrm>
            <a:off x="4731028" y="3280036"/>
            <a:ext cx="4141858" cy="2476621"/>
          </a:xfrm>
          <a:prstGeom prst="rect">
            <a:avLst/>
          </a:prstGeom>
        </p:spPr>
      </p:pic>
      <p:grpSp>
        <p:nvGrpSpPr>
          <p:cNvPr id="13" name="Group 12">
            <a:extLst>
              <a:ext uri="{FF2B5EF4-FFF2-40B4-BE49-F238E27FC236}">
                <a16:creationId xmlns:a16="http://schemas.microsoft.com/office/drawing/2014/main" id="{B26BBD6C-10CD-419D-B942-96DFC44A66B0}"/>
              </a:ext>
            </a:extLst>
          </p:cNvPr>
          <p:cNvGrpSpPr/>
          <p:nvPr/>
        </p:nvGrpSpPr>
        <p:grpSpPr>
          <a:xfrm>
            <a:off x="1870254" y="4191385"/>
            <a:ext cx="2701747" cy="1580204"/>
            <a:chOff x="1870254" y="4191385"/>
            <a:chExt cx="2701747" cy="1580204"/>
          </a:xfrm>
        </p:grpSpPr>
        <p:pic>
          <p:nvPicPr>
            <p:cNvPr id="11" name="Picture 10">
              <a:extLst>
                <a:ext uri="{FF2B5EF4-FFF2-40B4-BE49-F238E27FC236}">
                  <a16:creationId xmlns:a16="http://schemas.microsoft.com/office/drawing/2014/main" id="{1A9C3AE3-BE5A-4C6D-8E1D-9F52EBF67B24}"/>
                </a:ext>
              </a:extLst>
            </p:cNvPr>
            <p:cNvPicPr>
              <a:picLocks noChangeAspect="1"/>
            </p:cNvPicPr>
            <p:nvPr/>
          </p:nvPicPr>
          <p:blipFill>
            <a:blip r:embed="rId4"/>
            <a:stretch>
              <a:fillRect/>
            </a:stretch>
          </p:blipFill>
          <p:spPr>
            <a:xfrm>
              <a:off x="2057716" y="4191385"/>
              <a:ext cx="2355258" cy="1429260"/>
            </a:xfrm>
            <a:prstGeom prst="rect">
              <a:avLst/>
            </a:prstGeom>
          </p:spPr>
        </p:pic>
        <p:sp>
          <p:nvSpPr>
            <p:cNvPr id="12" name="TextBox 11">
              <a:extLst>
                <a:ext uri="{FF2B5EF4-FFF2-40B4-BE49-F238E27FC236}">
                  <a16:creationId xmlns:a16="http://schemas.microsoft.com/office/drawing/2014/main" id="{905DD789-4E67-40F4-BA95-303F4962B33F}"/>
                </a:ext>
              </a:extLst>
            </p:cNvPr>
            <p:cNvSpPr txBox="1"/>
            <p:nvPr/>
          </p:nvSpPr>
          <p:spPr>
            <a:xfrm>
              <a:off x="2768601" y="5540757"/>
              <a:ext cx="1803400" cy="230832"/>
            </a:xfrm>
            <a:prstGeom prst="rect">
              <a:avLst/>
            </a:prstGeom>
            <a:noFill/>
          </p:spPr>
          <p:txBody>
            <a:bodyPr wrap="square" rtlCol="0">
              <a:spAutoFit/>
            </a:bodyPr>
            <a:lstStyle/>
            <a:p>
              <a:r>
                <a:rPr lang="en-GB" sz="900" dirty="0"/>
                <a:t>Distance, metres</a:t>
              </a:r>
            </a:p>
          </p:txBody>
        </p:sp>
        <p:sp>
          <p:nvSpPr>
            <p:cNvPr id="14" name="TextBox 13">
              <a:extLst>
                <a:ext uri="{FF2B5EF4-FFF2-40B4-BE49-F238E27FC236}">
                  <a16:creationId xmlns:a16="http://schemas.microsoft.com/office/drawing/2014/main" id="{6B784AC6-037F-4433-958F-BDCD24710161}"/>
                </a:ext>
              </a:extLst>
            </p:cNvPr>
            <p:cNvSpPr txBox="1"/>
            <p:nvPr/>
          </p:nvSpPr>
          <p:spPr>
            <a:xfrm rot="16200000">
              <a:off x="1484858" y="4703395"/>
              <a:ext cx="1001623" cy="230832"/>
            </a:xfrm>
            <a:prstGeom prst="rect">
              <a:avLst/>
            </a:prstGeom>
            <a:noFill/>
          </p:spPr>
          <p:txBody>
            <a:bodyPr wrap="square" rtlCol="0">
              <a:spAutoFit/>
            </a:bodyPr>
            <a:lstStyle/>
            <a:p>
              <a:r>
                <a:rPr lang="en-GB" sz="900" dirty="0"/>
                <a:t>Time, seconds</a:t>
              </a:r>
            </a:p>
          </p:txBody>
        </p:sp>
      </p:grpSp>
    </p:spTree>
    <p:extLst>
      <p:ext uri="{BB962C8B-B14F-4D97-AF65-F5344CB8AC3E}">
        <p14:creationId xmlns:p14="http://schemas.microsoft.com/office/powerpoint/2010/main" val="1249815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498559F77D6649971E4AAB1E284C23" ma:contentTypeVersion="15" ma:contentTypeDescription="Create a new document." ma:contentTypeScope="" ma:versionID="aa8a9e935025f43c1f9c41065c9bbed2">
  <xsd:schema xmlns:xsd="http://www.w3.org/2001/XMLSchema" xmlns:xs="http://www.w3.org/2001/XMLSchema" xmlns:p="http://schemas.microsoft.com/office/2006/metadata/properties" xmlns:ns1="http://schemas.microsoft.com/sharepoint/v3" xmlns:ns3="accd350c-b984-42cf-bbe1-f539aeb1d405" xmlns:ns4="7ef59ffa-03b4-4cf8-9ac4-3e911814cc06" targetNamespace="http://schemas.microsoft.com/office/2006/metadata/properties" ma:root="true" ma:fieldsID="cdefe1194683fedc009d948913198f6f" ns1:_="" ns3:_="" ns4:_="">
    <xsd:import namespace="http://schemas.microsoft.com/sharepoint/v3"/>
    <xsd:import namespace="accd350c-b984-42cf-bbe1-f539aeb1d405"/>
    <xsd:import namespace="7ef59ffa-03b4-4cf8-9ac4-3e911814c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d350c-b984-42cf-bbe1-f539aeb1d4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f59ffa-03b4-4cf8-9ac4-3e911814c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072FA-5E2F-4055-9682-027D25FC8486}">
  <ds:schemaRefs>
    <ds:schemaRef ds:uri="http://schemas.microsoft.com/sharepoint/v3/contenttype/forms"/>
  </ds:schemaRefs>
</ds:datastoreItem>
</file>

<file path=customXml/itemProps2.xml><?xml version="1.0" encoding="utf-8"?>
<ds:datastoreItem xmlns:ds="http://schemas.openxmlformats.org/officeDocument/2006/customXml" ds:itemID="{180B3CC5-1708-47C6-B324-63788AA6AA4A}">
  <ds:schemaRefs>
    <ds:schemaRef ds:uri="http://purl.org/dc/elements/1.1/"/>
    <ds:schemaRef ds:uri="http://schemas.openxmlformats.org/package/2006/metadata/core-properties"/>
    <ds:schemaRef ds:uri="http://purl.org/dc/dcmitype/"/>
    <ds:schemaRef ds:uri="http://schemas.microsoft.com/office/2006/documentManagement/types"/>
    <ds:schemaRef ds:uri="7ef59ffa-03b4-4cf8-9ac4-3e911814cc06"/>
    <ds:schemaRef ds:uri="http://schemas.microsoft.com/office/2006/metadata/properties"/>
    <ds:schemaRef ds:uri="http://purl.org/dc/terms/"/>
    <ds:schemaRef ds:uri="http://schemas.microsoft.com/office/infopath/2007/PartnerControls"/>
    <ds:schemaRef ds:uri="accd350c-b984-42cf-bbe1-f539aeb1d405"/>
    <ds:schemaRef ds:uri="http://schemas.microsoft.com/sharepoint/v3"/>
    <ds:schemaRef ds:uri="http://www.w3.org/XML/1998/namespace"/>
  </ds:schemaRefs>
</ds:datastoreItem>
</file>

<file path=customXml/itemProps3.xml><?xml version="1.0" encoding="utf-8"?>
<ds:datastoreItem xmlns:ds="http://schemas.openxmlformats.org/officeDocument/2006/customXml" ds:itemID="{632FF26B-C69A-45F1-88CE-B122BF184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cd350c-b984-42cf-bbe1-f539aeb1d405"/>
    <ds:schemaRef ds:uri="7ef59ffa-03b4-4cf8-9ac4-3e911814c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2420</TotalTime>
  <Words>386</Words>
  <Application>Microsoft Office PowerPoint</Application>
  <PresentationFormat>On-screen Show (4:3)</PresentationFormat>
  <Paragraphs>57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timing to record the time taken to complete a set distance Presentation</dc:title>
  <dc:subject>Discover how to measure and record the time taken for an activity</dc:subject>
  <dc:creator>Attainment in Eduction Ltd</dc:creator>
  <cp:keywords>ancient greece, activities for kids, primary school, resources, ancient greece</cp:keywords>
  <cp:lastModifiedBy>Marie Neighbour</cp:lastModifiedBy>
  <cp:revision>23</cp:revision>
  <dcterms:created xsi:type="dcterms:W3CDTF">2017-06-28T15:11:57Z</dcterms:created>
  <dcterms:modified xsi:type="dcterms:W3CDTF">2022-08-04T13:27:09Z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