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7" r:id="rId2"/>
    <p:sldId id="261" r:id="rId3"/>
    <p:sldId id="271" r:id="rId4"/>
    <p:sldId id="274" r:id="rId5"/>
    <p:sldId id="262" r:id="rId6"/>
    <p:sldId id="269" r:id="rId7"/>
    <p:sldId id="270" r:id="rId8"/>
    <p:sldId id="263" r:id="rId9"/>
    <p:sldId id="264" r:id="rId10"/>
    <p:sldId id="266" r:id="rId11"/>
    <p:sldId id="272"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90315" autoAdjust="0"/>
  </p:normalViewPr>
  <p:slideViewPr>
    <p:cSldViewPr snapToGrid="0" snapToObjects="1">
      <p:cViewPr varScale="1">
        <p:scale>
          <a:sx n="110" d="100"/>
          <a:sy n="110" d="100"/>
        </p:scale>
        <p:origin x="70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E557B-07F4-4514-B778-A4E0F0A661A0}" type="datetimeFigureOut">
              <a:rPr lang="en-GB" smtClean="0"/>
              <a:t>09/08/2022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D9750-3ABD-43EA-AF4F-F34A522147EE}" type="slidenum">
              <a:rPr lang="en-GB" smtClean="0"/>
              <a:t>‹#›</a:t>
            </a:fld>
            <a:endParaRPr lang="en-GB"/>
          </a:p>
        </p:txBody>
      </p:sp>
    </p:spTree>
    <p:extLst>
      <p:ext uri="{BB962C8B-B14F-4D97-AF65-F5344CB8AC3E}">
        <p14:creationId xmlns:p14="http://schemas.microsoft.com/office/powerpoint/2010/main" val="357767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Instead of a block connector the wires could be soldered to the LED legs if soldering equipment is available. Wires should be cut to an appropriate size either by the learners, or by teachers in advance. Many modern hi-bright LEDs do not require a protective resistor, but some do. This must be checked before assembling the prototype.</a:t>
            </a:r>
          </a:p>
        </p:txBody>
      </p:sp>
      <p:sp>
        <p:nvSpPr>
          <p:cNvPr id="4" name="Slide Number Placeholder 3"/>
          <p:cNvSpPr>
            <a:spLocks noGrp="1"/>
          </p:cNvSpPr>
          <p:nvPr>
            <p:ph type="sldNum" sz="quarter" idx="5"/>
          </p:nvPr>
        </p:nvSpPr>
        <p:spPr/>
        <p:txBody>
          <a:bodyPr/>
          <a:lstStyle/>
          <a:p>
            <a:fld id="{E20D9750-3ABD-43EA-AF4F-F34A522147EE}" type="slidenum">
              <a:rPr lang="en-GB" smtClean="0"/>
              <a:t>5</a:t>
            </a:fld>
            <a:endParaRPr lang="en-GB"/>
          </a:p>
        </p:txBody>
      </p:sp>
    </p:spTree>
    <p:extLst>
      <p:ext uri="{BB962C8B-B14F-4D97-AF65-F5344CB8AC3E}">
        <p14:creationId xmlns:p14="http://schemas.microsoft.com/office/powerpoint/2010/main" val="1513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Wires can be soldered to the legs of the generator or wrapped around the legs, with insulation tape used to secure them. </a:t>
            </a:r>
          </a:p>
          <a:p>
            <a:pPr marL="0" indent="0">
              <a:buFont typeface="Arial" panose="020B0604020202020204" pitchFamily="34" charset="0"/>
              <a:buNone/>
            </a:pPr>
            <a:r>
              <a:rPr lang="en-GB" dirty="0"/>
              <a:t>Always be careful working with electrical wires. </a:t>
            </a:r>
          </a:p>
        </p:txBody>
      </p:sp>
      <p:sp>
        <p:nvSpPr>
          <p:cNvPr id="4" name="Slide Number Placeholder 3"/>
          <p:cNvSpPr>
            <a:spLocks noGrp="1"/>
          </p:cNvSpPr>
          <p:nvPr>
            <p:ph type="sldNum" sz="quarter" idx="5"/>
          </p:nvPr>
        </p:nvSpPr>
        <p:spPr/>
        <p:txBody>
          <a:bodyPr/>
          <a:lstStyle/>
          <a:p>
            <a:fld id="{E20D9750-3ABD-43EA-AF4F-F34A522147EE}" type="slidenum">
              <a:rPr lang="en-GB" smtClean="0"/>
              <a:t>6</a:t>
            </a:fld>
            <a:endParaRPr lang="en-GB"/>
          </a:p>
        </p:txBody>
      </p:sp>
    </p:spTree>
    <p:extLst>
      <p:ext uri="{BB962C8B-B14F-4D97-AF65-F5344CB8AC3E}">
        <p14:creationId xmlns:p14="http://schemas.microsoft.com/office/powerpoint/2010/main" val="137643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Blades could be pre-produced in advance by the teacher (for example, using a 3D printer, or by cutting quarters from a polymer pipe and attaching to a solid cylinder with an interference-fit hole to push onto the generator), or kits can be purchased from Amazon or Rapid Electronics. The LED should light up when the blades rotate.</a:t>
            </a:r>
          </a:p>
        </p:txBody>
      </p:sp>
      <p:sp>
        <p:nvSpPr>
          <p:cNvPr id="4" name="Slide Number Placeholder 3"/>
          <p:cNvSpPr>
            <a:spLocks noGrp="1"/>
          </p:cNvSpPr>
          <p:nvPr>
            <p:ph type="sldNum" sz="quarter" idx="5"/>
          </p:nvPr>
        </p:nvSpPr>
        <p:spPr/>
        <p:txBody>
          <a:bodyPr/>
          <a:lstStyle/>
          <a:p>
            <a:fld id="{E20D9750-3ABD-43EA-AF4F-F34A522147EE}" type="slidenum">
              <a:rPr lang="en-GB" smtClean="0"/>
              <a:t>7</a:t>
            </a:fld>
            <a:endParaRPr lang="en-GB"/>
          </a:p>
        </p:txBody>
      </p:sp>
    </p:spTree>
    <p:extLst>
      <p:ext uri="{BB962C8B-B14F-4D97-AF65-F5344CB8AC3E}">
        <p14:creationId xmlns:p14="http://schemas.microsoft.com/office/powerpoint/2010/main" val="128199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the adhesive pad, any water resistant adhesive suitable for joining plastics will work for this. E.g. super glue or a glue gun. </a:t>
            </a:r>
          </a:p>
          <a:p>
            <a:r>
              <a:rPr lang="en-GB" dirty="0"/>
              <a:t>Take care when using adhesives not to inhale or spill.</a:t>
            </a:r>
          </a:p>
        </p:txBody>
      </p:sp>
      <p:sp>
        <p:nvSpPr>
          <p:cNvPr id="4" name="Slide Number Placeholder 3"/>
          <p:cNvSpPr>
            <a:spLocks noGrp="1"/>
          </p:cNvSpPr>
          <p:nvPr>
            <p:ph type="sldNum" sz="quarter" idx="5"/>
          </p:nvPr>
        </p:nvSpPr>
        <p:spPr/>
        <p:txBody>
          <a:bodyPr/>
          <a:lstStyle/>
          <a:p>
            <a:fld id="{E20D9750-3ABD-43EA-AF4F-F34A522147EE}" type="slidenum">
              <a:rPr lang="en-GB" smtClean="0"/>
              <a:t>8</a:t>
            </a:fld>
            <a:endParaRPr lang="en-GB"/>
          </a:p>
        </p:txBody>
      </p:sp>
    </p:spTree>
    <p:extLst>
      <p:ext uri="{BB962C8B-B14F-4D97-AF65-F5344CB8AC3E}">
        <p14:creationId xmlns:p14="http://schemas.microsoft.com/office/powerpoint/2010/main" val="116277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0D9750-3ABD-43EA-AF4F-F34A522147EE}" type="slidenum">
              <a:rPr lang="en-GB" smtClean="0"/>
              <a:t>9</a:t>
            </a:fld>
            <a:endParaRPr lang="en-GB"/>
          </a:p>
        </p:txBody>
      </p:sp>
    </p:spTree>
    <p:extLst>
      <p:ext uri="{BB962C8B-B14F-4D97-AF65-F5344CB8AC3E}">
        <p14:creationId xmlns:p14="http://schemas.microsoft.com/office/powerpoint/2010/main" val="86449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care when using water around electricity and electrical circuits! The current produced is less than a small battery and not sufficient to cause a significant shock.</a:t>
            </a:r>
          </a:p>
        </p:txBody>
      </p:sp>
      <p:sp>
        <p:nvSpPr>
          <p:cNvPr id="4" name="Slide Number Placeholder 3"/>
          <p:cNvSpPr>
            <a:spLocks noGrp="1"/>
          </p:cNvSpPr>
          <p:nvPr>
            <p:ph type="sldNum" sz="quarter" idx="5"/>
          </p:nvPr>
        </p:nvSpPr>
        <p:spPr/>
        <p:txBody>
          <a:bodyPr/>
          <a:lstStyle/>
          <a:p>
            <a:fld id="{E20D9750-3ABD-43EA-AF4F-F34A522147EE}" type="slidenum">
              <a:rPr lang="en-GB" smtClean="0"/>
              <a:t>10</a:t>
            </a:fld>
            <a:endParaRPr lang="en-GB"/>
          </a:p>
        </p:txBody>
      </p:sp>
    </p:spTree>
    <p:extLst>
      <p:ext uri="{BB962C8B-B14F-4D97-AF65-F5344CB8AC3E}">
        <p14:creationId xmlns:p14="http://schemas.microsoft.com/office/powerpoint/2010/main" val="152255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care when using water around electricity and electrical circuits!</a:t>
            </a:r>
          </a:p>
        </p:txBody>
      </p:sp>
      <p:sp>
        <p:nvSpPr>
          <p:cNvPr id="4" name="Slide Number Placeholder 3"/>
          <p:cNvSpPr>
            <a:spLocks noGrp="1"/>
          </p:cNvSpPr>
          <p:nvPr>
            <p:ph type="sldNum" sz="quarter" idx="5"/>
          </p:nvPr>
        </p:nvSpPr>
        <p:spPr/>
        <p:txBody>
          <a:bodyPr/>
          <a:lstStyle/>
          <a:p>
            <a:fld id="{E20D9750-3ABD-43EA-AF4F-F34A522147EE}" type="slidenum">
              <a:rPr lang="en-GB" smtClean="0"/>
              <a:t>11</a:t>
            </a:fld>
            <a:endParaRPr lang="en-GB"/>
          </a:p>
        </p:txBody>
      </p:sp>
    </p:spTree>
    <p:extLst>
      <p:ext uri="{BB962C8B-B14F-4D97-AF65-F5344CB8AC3E}">
        <p14:creationId xmlns:p14="http://schemas.microsoft.com/office/powerpoint/2010/main" val="236400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bottle could be topped up periodically to maintain a constant flow at the outlet</a:t>
            </a:r>
          </a:p>
        </p:txBody>
      </p:sp>
      <p:sp>
        <p:nvSpPr>
          <p:cNvPr id="4" name="Slide Number Placeholder 3"/>
          <p:cNvSpPr>
            <a:spLocks noGrp="1"/>
          </p:cNvSpPr>
          <p:nvPr>
            <p:ph type="sldNum" sz="quarter" idx="5"/>
          </p:nvPr>
        </p:nvSpPr>
        <p:spPr/>
        <p:txBody>
          <a:bodyPr/>
          <a:lstStyle/>
          <a:p>
            <a:fld id="{E20D9750-3ABD-43EA-AF4F-F34A522147EE}" type="slidenum">
              <a:rPr lang="en-GB" smtClean="0"/>
              <a:t>12</a:t>
            </a:fld>
            <a:endParaRPr lang="en-GB"/>
          </a:p>
        </p:txBody>
      </p:sp>
    </p:spTree>
    <p:extLst>
      <p:ext uri="{BB962C8B-B14F-4D97-AF65-F5344CB8AC3E}">
        <p14:creationId xmlns:p14="http://schemas.microsoft.com/office/powerpoint/2010/main" val="182600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8/9/2022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6B33F-7117-4E47-8922-604AA7F86DC1}"/>
              </a:ext>
            </a:extLst>
          </p:cNvPr>
          <p:cNvSpPr txBox="1"/>
          <p:nvPr/>
        </p:nvSpPr>
        <p:spPr>
          <a:xfrm>
            <a:off x="158496" y="981664"/>
            <a:ext cx="8827008" cy="677108"/>
          </a:xfrm>
          <a:prstGeom prst="rect">
            <a:avLst/>
          </a:prstGeom>
          <a:noFill/>
        </p:spPr>
        <p:txBody>
          <a:bodyPr wrap="square">
            <a:spAutoFit/>
          </a:bodyPr>
          <a:lstStyle/>
          <a:p>
            <a:pPr algn="ctr" fontAlgn="base"/>
            <a:r>
              <a:rPr lang="en-GB" sz="3500" b="1" dirty="0">
                <a:ea typeface="Times New Roman" panose="02020603050405020304" pitchFamily="18" charset="0"/>
              </a:rPr>
              <a:t>Make a water mill that generates </a:t>
            </a:r>
            <a:r>
              <a:rPr lang="en-GB" sz="3800" b="1" dirty="0">
                <a:ea typeface="Times New Roman" panose="02020603050405020304" pitchFamily="18" charset="0"/>
              </a:rPr>
              <a:t>electricity</a:t>
            </a:r>
            <a:endParaRPr lang="en-GB" sz="3800" b="1" dirty="0">
              <a:effectLst/>
              <a:ea typeface="Times New Roman" panose="02020603050405020304" pitchFamily="18" charset="0"/>
            </a:endParaRPr>
          </a:p>
        </p:txBody>
      </p:sp>
      <p:sp>
        <p:nvSpPr>
          <p:cNvPr id="4" name="TextBox 3">
            <a:extLst>
              <a:ext uri="{FF2B5EF4-FFF2-40B4-BE49-F238E27FC236}">
                <a16:creationId xmlns:a16="http://schemas.microsoft.com/office/drawing/2014/main" id="{C804F94F-11DE-4865-97B5-4FFF8D52DCA3}"/>
              </a:ext>
            </a:extLst>
          </p:cNvPr>
          <p:cNvSpPr txBox="1"/>
          <p:nvPr/>
        </p:nvSpPr>
        <p:spPr>
          <a:xfrm>
            <a:off x="158496" y="5512993"/>
            <a:ext cx="8827008" cy="461665"/>
          </a:xfrm>
          <a:prstGeom prst="rect">
            <a:avLst/>
          </a:prstGeom>
          <a:noFill/>
        </p:spPr>
        <p:txBody>
          <a:bodyPr wrap="square">
            <a:spAutoFit/>
          </a:bodyPr>
          <a:lstStyle/>
          <a:p>
            <a:pPr algn="ctr" fontAlgn="base"/>
            <a:r>
              <a:rPr lang="en-GB" sz="2400" dirty="0">
                <a:ea typeface="Times New Roman" panose="02020603050405020304" pitchFamily="18" charset="0"/>
              </a:rPr>
              <a:t>Making a water mill to produce electricity and power an LED</a:t>
            </a:r>
            <a:endParaRPr lang="en-GB" sz="2400" dirty="0">
              <a:effectLst/>
              <a:ea typeface="Times New Roman" panose="02020603050405020304" pitchFamily="18" charset="0"/>
            </a:endParaRPr>
          </a:p>
        </p:txBody>
      </p:sp>
      <p:pic>
        <p:nvPicPr>
          <p:cNvPr id="12" name="Picture 11" descr="A close-up of a liquid being poured into a glass&#10;&#10;Description automatically generated with low confidence">
            <a:extLst>
              <a:ext uri="{FF2B5EF4-FFF2-40B4-BE49-F238E27FC236}">
                <a16:creationId xmlns:a16="http://schemas.microsoft.com/office/drawing/2014/main" id="{E316E586-5BCE-D8D1-B6C0-CCD42BD2B7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4558" y="1812662"/>
            <a:ext cx="4834884" cy="3626164"/>
          </a:xfrm>
          <a:prstGeom prst="rect">
            <a:avLst/>
          </a:prstGeom>
        </p:spPr>
      </p:pic>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1343"/>
            <a:ext cx="53721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Testing</a:t>
            </a:r>
          </a:p>
        </p:txBody>
      </p:sp>
      <p:sp>
        <p:nvSpPr>
          <p:cNvPr id="5" name="TextBox 4">
            <a:extLst>
              <a:ext uri="{FF2B5EF4-FFF2-40B4-BE49-F238E27FC236}">
                <a16:creationId xmlns:a16="http://schemas.microsoft.com/office/drawing/2014/main" id="{7B562446-7DDC-4000-8333-52AF935FE89E}"/>
              </a:ext>
            </a:extLst>
          </p:cNvPr>
          <p:cNvSpPr txBox="1"/>
          <p:nvPr/>
        </p:nvSpPr>
        <p:spPr>
          <a:xfrm>
            <a:off x="226421" y="2090172"/>
            <a:ext cx="3341727"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Use a tap or other source of running water to test the water mill</a:t>
            </a:r>
          </a:p>
          <a:p>
            <a:endParaRPr lang="en-GB" sz="2400" dirty="0"/>
          </a:p>
          <a:p>
            <a:pPr marL="342900" indent="-342900">
              <a:buFont typeface="Arial" panose="020B0604020202020204" pitchFamily="34" charset="0"/>
              <a:buChar char="•"/>
            </a:pPr>
            <a:r>
              <a:rPr lang="en-GB" sz="2400" dirty="0"/>
              <a:t>The LED should light up as the wheel turns</a:t>
            </a:r>
            <a:endParaRPr lang="en-GB" dirty="0"/>
          </a:p>
        </p:txBody>
      </p:sp>
      <p:sp>
        <p:nvSpPr>
          <p:cNvPr id="6" name="TextBox 5">
            <a:extLst>
              <a:ext uri="{FF2B5EF4-FFF2-40B4-BE49-F238E27FC236}">
                <a16:creationId xmlns:a16="http://schemas.microsoft.com/office/drawing/2014/main" id="{62010AD9-D6E5-4BE7-A57B-4FAB87B00488}"/>
              </a:ext>
            </a:extLst>
          </p:cNvPr>
          <p:cNvSpPr txBox="1"/>
          <p:nvPr/>
        </p:nvSpPr>
        <p:spPr>
          <a:xfrm>
            <a:off x="1708060" y="1152421"/>
            <a:ext cx="614855" cy="646331"/>
          </a:xfrm>
          <a:prstGeom prst="rect">
            <a:avLst/>
          </a:prstGeom>
          <a:noFill/>
        </p:spPr>
        <p:txBody>
          <a:bodyPr wrap="square">
            <a:spAutoFit/>
          </a:bodyPr>
          <a:lstStyle/>
          <a:p>
            <a:r>
              <a:rPr lang="en-GB" sz="3600" dirty="0">
                <a:effectLst/>
                <a:ea typeface="Times New Roman" panose="02020603050405020304" pitchFamily="18" charset="0"/>
                <a:cs typeface="Segoe UI Emoji" panose="020B0502040204020203" pitchFamily="34" charset="0"/>
              </a:rPr>
              <a:t>⚠</a:t>
            </a:r>
            <a:endParaRPr lang="en-GB" sz="3600" dirty="0"/>
          </a:p>
        </p:txBody>
      </p:sp>
      <p:pic>
        <p:nvPicPr>
          <p:cNvPr id="14" name="Picture 13" descr="A close-up of a liquid being poured into a glass&#10;&#10;Description automatically generated with low confidence">
            <a:extLst>
              <a:ext uri="{FF2B5EF4-FFF2-40B4-BE49-F238E27FC236}">
                <a16:creationId xmlns:a16="http://schemas.microsoft.com/office/drawing/2014/main" id="{A4C47E30-D0A0-3F23-62AD-0E58A8F0FE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4123" y="1824757"/>
            <a:ext cx="4723164" cy="3542373"/>
          </a:xfrm>
          <a:prstGeom prst="rect">
            <a:avLst/>
          </a:prstGeom>
        </p:spPr>
      </p:pic>
    </p:spTree>
    <p:extLst>
      <p:ext uri="{BB962C8B-B14F-4D97-AF65-F5344CB8AC3E}">
        <p14:creationId xmlns:p14="http://schemas.microsoft.com/office/powerpoint/2010/main" val="2543308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1343"/>
            <a:ext cx="6707298"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Working water wheel video</a:t>
            </a:r>
          </a:p>
        </p:txBody>
      </p:sp>
      <p:pic>
        <p:nvPicPr>
          <p:cNvPr id="3" name="Video 01-05-2022, 13 32 03">
            <a:hlinkClick r:id="" action="ppaction://media"/>
            <a:extLst>
              <a:ext uri="{FF2B5EF4-FFF2-40B4-BE49-F238E27FC236}">
                <a16:creationId xmlns:a16="http://schemas.microsoft.com/office/drawing/2014/main" id="{D69CCD56-F6E8-1F4D-5452-BB893E67CC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9706" y="1955855"/>
            <a:ext cx="6707298" cy="3800802"/>
          </a:xfrm>
          <a:prstGeom prst="rect">
            <a:avLst/>
          </a:prstGeom>
        </p:spPr>
      </p:pic>
    </p:spTree>
    <p:extLst>
      <p:ext uri="{BB962C8B-B14F-4D97-AF65-F5344CB8AC3E}">
        <p14:creationId xmlns:p14="http://schemas.microsoft.com/office/powerpoint/2010/main" val="6090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5846"/>
            <a:ext cx="6737115"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Extension – water supply</a:t>
            </a:r>
          </a:p>
        </p:txBody>
      </p:sp>
      <p:sp>
        <p:nvSpPr>
          <p:cNvPr id="5" name="TextBox 4">
            <a:extLst>
              <a:ext uri="{FF2B5EF4-FFF2-40B4-BE49-F238E27FC236}">
                <a16:creationId xmlns:a16="http://schemas.microsoft.com/office/drawing/2014/main" id="{7B562446-7DDC-4000-8333-52AF935FE89E}"/>
              </a:ext>
            </a:extLst>
          </p:cNvPr>
          <p:cNvSpPr txBox="1"/>
          <p:nvPr/>
        </p:nvSpPr>
        <p:spPr>
          <a:xfrm>
            <a:off x="226421" y="1765763"/>
            <a:ext cx="8589588"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t>Make a hole towards the bottom of a water bottle</a:t>
            </a:r>
          </a:p>
          <a:p>
            <a:pPr marL="342900" indent="-342900">
              <a:buFont typeface="Arial" panose="020B0604020202020204" pitchFamily="34" charset="0"/>
              <a:buChar char="•"/>
            </a:pPr>
            <a:r>
              <a:rPr lang="en-GB" sz="2400" dirty="0"/>
              <a:t>Fill it up with water and use it to drive the wheel </a:t>
            </a:r>
          </a:p>
          <a:p>
            <a:pPr marL="342900" indent="-342900">
              <a:buFont typeface="Arial" panose="020B0604020202020204" pitchFamily="34" charset="0"/>
              <a:buChar char="•"/>
            </a:pPr>
            <a:r>
              <a:rPr lang="en-GB" sz="2400" dirty="0"/>
              <a:t>You could also make a stand for this</a:t>
            </a:r>
          </a:p>
        </p:txBody>
      </p:sp>
      <p:pic>
        <p:nvPicPr>
          <p:cNvPr id="8" name="Picture 7" descr="A picture containing plastic&#10;&#10;Description automatically generated">
            <a:extLst>
              <a:ext uri="{FF2B5EF4-FFF2-40B4-BE49-F238E27FC236}">
                <a16:creationId xmlns:a16="http://schemas.microsoft.com/office/drawing/2014/main" id="{4B40F1AA-E2F6-58D7-6895-1208C96DAA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998" y="3121187"/>
            <a:ext cx="3693455" cy="2770091"/>
          </a:xfrm>
          <a:prstGeom prst="rect">
            <a:avLst/>
          </a:prstGeom>
        </p:spPr>
      </p:pic>
      <p:pic>
        <p:nvPicPr>
          <p:cNvPr id="10" name="Picture 9" descr="A picture containing tube&#10;&#10;Description automatically generated">
            <a:extLst>
              <a:ext uri="{FF2B5EF4-FFF2-40B4-BE49-F238E27FC236}">
                <a16:creationId xmlns:a16="http://schemas.microsoft.com/office/drawing/2014/main" id="{99779FE0-FF95-563B-1B5F-3252E9F5D5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4825548" y="3121186"/>
            <a:ext cx="3693456" cy="2770092"/>
          </a:xfrm>
          <a:prstGeom prst="rect">
            <a:avLst/>
          </a:prstGeom>
        </p:spPr>
      </p:pic>
    </p:spTree>
    <p:extLst>
      <p:ext uri="{BB962C8B-B14F-4D97-AF65-F5344CB8AC3E}">
        <p14:creationId xmlns:p14="http://schemas.microsoft.com/office/powerpoint/2010/main" val="276439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274A5-17AB-4DBC-ABC5-6302D699F807}"/>
              </a:ext>
            </a:extLst>
          </p:cNvPr>
          <p:cNvSpPr txBox="1"/>
          <p:nvPr/>
        </p:nvSpPr>
        <p:spPr>
          <a:xfrm>
            <a:off x="539248" y="1148548"/>
            <a:ext cx="8065503"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0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119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23A9C-16F5-9D4F-BE8C-3F57FA6DBB9E}"/>
              </a:ext>
            </a:extLst>
          </p:cNvPr>
          <p:cNvSpPr>
            <a:spLocks noGrp="1"/>
          </p:cNvSpPr>
          <p:nvPr>
            <p:ph idx="1"/>
          </p:nvPr>
        </p:nvSpPr>
        <p:spPr>
          <a:xfrm>
            <a:off x="259641" y="2009793"/>
            <a:ext cx="5106724" cy="3696928"/>
          </a:xfrm>
        </p:spPr>
        <p:txBody>
          <a:bodyPr>
            <a:normAutofit/>
          </a:bodyPr>
          <a:lstStyle/>
          <a:p>
            <a:r>
              <a:rPr lang="en-GB" sz="2600" dirty="0"/>
              <a:t>The ancient Greeks used water mills to grind grain</a:t>
            </a:r>
          </a:p>
          <a:p>
            <a:r>
              <a:rPr lang="en-GB" sz="2600" dirty="0"/>
              <a:t>These days we can use the power of the water to make clean, green electricity!</a:t>
            </a:r>
          </a:p>
          <a:p>
            <a:r>
              <a:rPr lang="en-GB" sz="2600" dirty="0"/>
              <a:t>We are going to make a water wheel that creates enough electricity to make an LED light up when it turns</a:t>
            </a:r>
          </a:p>
          <a:p>
            <a:endParaRPr lang="en-GB" sz="2400" dirty="0"/>
          </a:p>
        </p:txBody>
      </p:sp>
      <p:sp>
        <p:nvSpPr>
          <p:cNvPr id="11" name="Title 1">
            <a:extLst>
              <a:ext uri="{FF2B5EF4-FFF2-40B4-BE49-F238E27FC236}">
                <a16:creationId xmlns:a16="http://schemas.microsoft.com/office/drawing/2014/main" id="{E4022357-1625-5629-B5D5-DCCC04C61687}"/>
              </a:ext>
            </a:extLst>
          </p:cNvPr>
          <p:cNvSpPr txBox="1">
            <a:spLocks/>
          </p:cNvSpPr>
          <p:nvPr/>
        </p:nvSpPr>
        <p:spPr>
          <a:xfrm>
            <a:off x="190459" y="1101343"/>
            <a:ext cx="581029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Brief</a:t>
            </a:r>
          </a:p>
        </p:txBody>
      </p:sp>
      <p:pic>
        <p:nvPicPr>
          <p:cNvPr id="1028" name="Picture 4" descr="Water Wheel, Traditional, Technology, Conversion">
            <a:extLst>
              <a:ext uri="{FF2B5EF4-FFF2-40B4-BE49-F238E27FC236}">
                <a16:creationId xmlns:a16="http://schemas.microsoft.com/office/drawing/2014/main" id="{D4A1E5E6-E8DC-E671-EB2C-AF588BD05B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79623" y="2009793"/>
            <a:ext cx="3476140" cy="369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6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23A9C-16F5-9D4F-BE8C-3F57FA6DBB9E}"/>
              </a:ext>
            </a:extLst>
          </p:cNvPr>
          <p:cNvSpPr>
            <a:spLocks noGrp="1"/>
          </p:cNvSpPr>
          <p:nvPr>
            <p:ph idx="1"/>
          </p:nvPr>
        </p:nvSpPr>
        <p:spPr>
          <a:xfrm>
            <a:off x="259640" y="1824758"/>
            <a:ext cx="8244279" cy="4179802"/>
          </a:xfrm>
        </p:spPr>
        <p:txBody>
          <a:bodyPr>
            <a:noAutofit/>
          </a:bodyPr>
          <a:lstStyle/>
          <a:p>
            <a:pPr>
              <a:spcBef>
                <a:spcPts val="400"/>
              </a:spcBef>
            </a:pPr>
            <a:r>
              <a:rPr lang="en-GB" sz="2400" dirty="0"/>
              <a:t>Hi-bright light emitting diodes (LEDs)</a:t>
            </a:r>
          </a:p>
          <a:p>
            <a:pPr>
              <a:spcBef>
                <a:spcPts val="400"/>
              </a:spcBef>
            </a:pPr>
            <a:r>
              <a:rPr lang="en-GB" sz="2400" dirty="0"/>
              <a:t>Block connectors with two pin connections at either end, or solder and soldering equipment</a:t>
            </a:r>
          </a:p>
          <a:p>
            <a:pPr>
              <a:spcBef>
                <a:spcPts val="400"/>
              </a:spcBef>
            </a:pPr>
            <a:r>
              <a:rPr lang="en-GB" sz="2400" dirty="0"/>
              <a:t>Insulation tape</a:t>
            </a:r>
          </a:p>
          <a:p>
            <a:pPr>
              <a:spcBef>
                <a:spcPts val="400"/>
              </a:spcBef>
            </a:pPr>
            <a:r>
              <a:rPr lang="en-GB" sz="2400" dirty="0"/>
              <a:t>Red and black wires or crocodile clips</a:t>
            </a:r>
          </a:p>
          <a:p>
            <a:pPr>
              <a:spcBef>
                <a:spcPts val="400"/>
              </a:spcBef>
            </a:pPr>
            <a:r>
              <a:rPr lang="en-GB" sz="2400" dirty="0"/>
              <a:t>Small DC generator/motor </a:t>
            </a:r>
          </a:p>
          <a:p>
            <a:pPr>
              <a:spcBef>
                <a:spcPts val="400"/>
              </a:spcBef>
            </a:pPr>
            <a:r>
              <a:rPr lang="en-GB" sz="2400" dirty="0"/>
              <a:t>Pre-made or purchased turbine blades to attach to the generator</a:t>
            </a:r>
          </a:p>
          <a:p>
            <a:pPr>
              <a:spcBef>
                <a:spcPts val="400"/>
              </a:spcBef>
            </a:pPr>
            <a:r>
              <a:rPr lang="en-GB" sz="2400" dirty="0"/>
              <a:t>Motor clip/holder</a:t>
            </a:r>
          </a:p>
          <a:p>
            <a:pPr>
              <a:spcBef>
                <a:spcPts val="400"/>
              </a:spcBef>
            </a:pPr>
            <a:r>
              <a:rPr lang="en-GB" sz="2400" dirty="0"/>
              <a:t>Plastic container</a:t>
            </a:r>
          </a:p>
          <a:p>
            <a:pPr>
              <a:spcBef>
                <a:spcPts val="400"/>
              </a:spcBef>
            </a:pPr>
            <a:r>
              <a:rPr lang="en-GB" sz="2400" dirty="0"/>
              <a:t>Source of moving water e.g. tap</a:t>
            </a:r>
          </a:p>
        </p:txBody>
      </p:sp>
      <p:sp>
        <p:nvSpPr>
          <p:cNvPr id="11" name="Title 1">
            <a:extLst>
              <a:ext uri="{FF2B5EF4-FFF2-40B4-BE49-F238E27FC236}">
                <a16:creationId xmlns:a16="http://schemas.microsoft.com/office/drawing/2014/main" id="{E4022357-1625-5629-B5D5-DCCC04C61687}"/>
              </a:ext>
            </a:extLst>
          </p:cNvPr>
          <p:cNvSpPr txBox="1">
            <a:spLocks/>
          </p:cNvSpPr>
          <p:nvPr/>
        </p:nvSpPr>
        <p:spPr>
          <a:xfrm>
            <a:off x="190459" y="1101343"/>
            <a:ext cx="581029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Equipment and resources</a:t>
            </a:r>
          </a:p>
        </p:txBody>
      </p:sp>
    </p:spTree>
    <p:extLst>
      <p:ext uri="{BB962C8B-B14F-4D97-AF65-F5344CB8AC3E}">
        <p14:creationId xmlns:p14="http://schemas.microsoft.com/office/powerpoint/2010/main" val="61325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1343"/>
            <a:ext cx="581029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Step 1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latin typeface="+mn-lt"/>
              <a:cs typeface="Arial" panose="020B0604020202020204" pitchFamily="34" charset="0"/>
            </a:endParaRPr>
          </a:p>
        </p:txBody>
      </p:sp>
      <p:sp>
        <p:nvSpPr>
          <p:cNvPr id="9" name="Content Placeholder 2">
            <a:extLst>
              <a:ext uri="{FF2B5EF4-FFF2-40B4-BE49-F238E27FC236}">
                <a16:creationId xmlns:a16="http://schemas.microsoft.com/office/drawing/2014/main" id="{278327C6-B21A-D66E-655E-87167A8AFFB9}"/>
              </a:ext>
            </a:extLst>
          </p:cNvPr>
          <p:cNvSpPr>
            <a:spLocks noGrp="1"/>
          </p:cNvSpPr>
          <p:nvPr>
            <p:ph idx="1"/>
          </p:nvPr>
        </p:nvSpPr>
        <p:spPr>
          <a:xfrm>
            <a:off x="303047" y="2033031"/>
            <a:ext cx="3531301" cy="3299849"/>
          </a:xfrm>
        </p:spPr>
        <p:txBody>
          <a:bodyPr>
            <a:noAutofit/>
          </a:bodyPr>
          <a:lstStyle/>
          <a:p>
            <a:r>
              <a:rPr lang="en-GB" sz="2400" dirty="0"/>
              <a:t>Push both legs of the LED into one end of the block connector</a:t>
            </a:r>
          </a:p>
          <a:p>
            <a:endParaRPr lang="en-GB" sz="1100" dirty="0"/>
          </a:p>
          <a:p>
            <a:r>
              <a:rPr lang="en-GB" sz="2400" dirty="0"/>
              <a:t>Connect a red wire to the long leg of the LED and a black wire to the short leg of the LED through the other end of the block connector</a:t>
            </a:r>
          </a:p>
        </p:txBody>
      </p:sp>
      <p:pic>
        <p:nvPicPr>
          <p:cNvPr id="10" name="Picture 9">
            <a:extLst>
              <a:ext uri="{FF2B5EF4-FFF2-40B4-BE49-F238E27FC236}">
                <a16:creationId xmlns:a16="http://schemas.microsoft.com/office/drawing/2014/main" id="{DF5C28A4-12D7-A9A2-2DCB-021D424F17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12494" y="2659989"/>
            <a:ext cx="4211011" cy="1987666"/>
          </a:xfrm>
          <a:prstGeom prst="rect">
            <a:avLst/>
          </a:prstGeom>
        </p:spPr>
      </p:pic>
      <p:sp>
        <p:nvSpPr>
          <p:cNvPr id="11" name="TextBox 10">
            <a:extLst>
              <a:ext uri="{FF2B5EF4-FFF2-40B4-BE49-F238E27FC236}">
                <a16:creationId xmlns:a16="http://schemas.microsoft.com/office/drawing/2014/main" id="{0D76AE17-3E7A-5FBE-51DE-4D6DB47B74AD}"/>
              </a:ext>
            </a:extLst>
          </p:cNvPr>
          <p:cNvSpPr txBox="1"/>
          <p:nvPr/>
        </p:nvSpPr>
        <p:spPr>
          <a:xfrm>
            <a:off x="4431688" y="5227559"/>
            <a:ext cx="1134757"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LED</a:t>
            </a:r>
          </a:p>
        </p:txBody>
      </p:sp>
      <p:cxnSp>
        <p:nvCxnSpPr>
          <p:cNvPr id="12" name="Straight Connector 11">
            <a:extLst>
              <a:ext uri="{FF2B5EF4-FFF2-40B4-BE49-F238E27FC236}">
                <a16:creationId xmlns:a16="http://schemas.microsoft.com/office/drawing/2014/main" id="{5BC18697-7E51-0480-9697-0F674A653ED2}"/>
              </a:ext>
            </a:extLst>
          </p:cNvPr>
          <p:cNvCxnSpPr>
            <a:cxnSpLocks/>
            <a:stCxn id="11" idx="0"/>
          </p:cNvCxnSpPr>
          <p:nvPr/>
        </p:nvCxnSpPr>
        <p:spPr>
          <a:xfrm flipV="1">
            <a:off x="4999067" y="4196305"/>
            <a:ext cx="283689" cy="103125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1A3C5A91-DDFA-5182-4A69-43EBB557FF49}"/>
              </a:ext>
            </a:extLst>
          </p:cNvPr>
          <p:cNvCxnSpPr>
            <a:cxnSpLocks/>
          </p:cNvCxnSpPr>
          <p:nvPr/>
        </p:nvCxnSpPr>
        <p:spPr>
          <a:xfrm>
            <a:off x="5140911" y="2079232"/>
            <a:ext cx="684814" cy="1348915"/>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2064DB73-D9D4-EF8B-4A7E-A485B70BFB69}"/>
              </a:ext>
            </a:extLst>
          </p:cNvPr>
          <p:cNvSpPr txBox="1"/>
          <p:nvPr/>
        </p:nvSpPr>
        <p:spPr>
          <a:xfrm>
            <a:off x="3834348" y="1560013"/>
            <a:ext cx="2613125" cy="461665"/>
          </a:xfrm>
          <a:prstGeom prst="rect">
            <a:avLst/>
          </a:prstGeom>
          <a:noFill/>
        </p:spPr>
        <p:txBody>
          <a:bodyPr wrap="square" rtlCol="0">
            <a:spAutoFit/>
          </a:bodyPr>
          <a:lstStyle/>
          <a:p>
            <a:pPr algn="ctr"/>
            <a:r>
              <a:rPr lang="en-GB" sz="2400" dirty="0">
                <a:cs typeface="Arial" panose="020B0604020202020204" pitchFamily="34" charset="0"/>
              </a:rPr>
              <a:t>Block connector</a:t>
            </a:r>
          </a:p>
        </p:txBody>
      </p:sp>
      <p:cxnSp>
        <p:nvCxnSpPr>
          <p:cNvPr id="15" name="Straight Connector 14">
            <a:extLst>
              <a:ext uri="{FF2B5EF4-FFF2-40B4-BE49-F238E27FC236}">
                <a16:creationId xmlns:a16="http://schemas.microsoft.com/office/drawing/2014/main" id="{5A113B7F-C54B-FDF2-05A6-58446CF5BF83}"/>
              </a:ext>
            </a:extLst>
          </p:cNvPr>
          <p:cNvCxnSpPr>
            <a:cxnSpLocks/>
          </p:cNvCxnSpPr>
          <p:nvPr/>
        </p:nvCxnSpPr>
        <p:spPr>
          <a:xfrm flipH="1">
            <a:off x="7135322" y="2079232"/>
            <a:ext cx="484678" cy="1142493"/>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9282577D-5A57-EA6E-EA00-23F23B5D6A30}"/>
              </a:ext>
            </a:extLst>
          </p:cNvPr>
          <p:cNvSpPr txBox="1"/>
          <p:nvPr/>
        </p:nvSpPr>
        <p:spPr>
          <a:xfrm>
            <a:off x="6785386" y="1561851"/>
            <a:ext cx="1669228"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Red wire</a:t>
            </a:r>
          </a:p>
        </p:txBody>
      </p:sp>
      <p:sp>
        <p:nvSpPr>
          <p:cNvPr id="17" name="TextBox 16">
            <a:extLst>
              <a:ext uri="{FF2B5EF4-FFF2-40B4-BE49-F238E27FC236}">
                <a16:creationId xmlns:a16="http://schemas.microsoft.com/office/drawing/2014/main" id="{F541F393-C928-F9D9-2BD3-32B370F35160}"/>
              </a:ext>
            </a:extLst>
          </p:cNvPr>
          <p:cNvSpPr txBox="1"/>
          <p:nvPr/>
        </p:nvSpPr>
        <p:spPr>
          <a:xfrm>
            <a:off x="6785386" y="5227558"/>
            <a:ext cx="1669228"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Black wire</a:t>
            </a:r>
          </a:p>
        </p:txBody>
      </p:sp>
      <p:cxnSp>
        <p:nvCxnSpPr>
          <p:cNvPr id="19" name="Straight Connector 18">
            <a:extLst>
              <a:ext uri="{FF2B5EF4-FFF2-40B4-BE49-F238E27FC236}">
                <a16:creationId xmlns:a16="http://schemas.microsoft.com/office/drawing/2014/main" id="{953E40DD-F928-2827-A4CF-6A794E8C95C7}"/>
              </a:ext>
            </a:extLst>
          </p:cNvPr>
          <p:cNvCxnSpPr>
            <a:cxnSpLocks/>
            <a:stCxn id="17" idx="0"/>
          </p:cNvCxnSpPr>
          <p:nvPr/>
        </p:nvCxnSpPr>
        <p:spPr>
          <a:xfrm flipH="1" flipV="1">
            <a:off x="7207045" y="3805084"/>
            <a:ext cx="412955" cy="142247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79779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1343"/>
            <a:ext cx="581029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Step 2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latin typeface="+mn-lt"/>
              <a:cs typeface="Arial" panose="020B0604020202020204" pitchFamily="34" charset="0"/>
            </a:endParaRPr>
          </a:p>
        </p:txBody>
      </p:sp>
      <p:pic>
        <p:nvPicPr>
          <p:cNvPr id="7" name="Picture 6">
            <a:extLst>
              <a:ext uri="{FF2B5EF4-FFF2-40B4-BE49-F238E27FC236}">
                <a16:creationId xmlns:a16="http://schemas.microsoft.com/office/drawing/2014/main" id="{78CE8681-2EA6-1517-7C47-9EF3356F1A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9512" y="2131227"/>
            <a:ext cx="3460727" cy="2595545"/>
          </a:xfrm>
          <a:prstGeom prst="rect">
            <a:avLst/>
          </a:prstGeom>
        </p:spPr>
      </p:pic>
      <p:sp>
        <p:nvSpPr>
          <p:cNvPr id="10" name="Content Placeholder 2">
            <a:extLst>
              <a:ext uri="{FF2B5EF4-FFF2-40B4-BE49-F238E27FC236}">
                <a16:creationId xmlns:a16="http://schemas.microsoft.com/office/drawing/2014/main" id="{CEC56F7D-AE0D-E05D-8A8D-CC78C130A675}"/>
              </a:ext>
            </a:extLst>
          </p:cNvPr>
          <p:cNvSpPr>
            <a:spLocks noGrp="1"/>
          </p:cNvSpPr>
          <p:nvPr>
            <p:ph idx="1"/>
          </p:nvPr>
        </p:nvSpPr>
        <p:spPr>
          <a:xfrm>
            <a:off x="382993" y="2131227"/>
            <a:ext cx="3245261" cy="2595545"/>
          </a:xfrm>
        </p:spPr>
        <p:txBody>
          <a:bodyPr>
            <a:noAutofit/>
          </a:bodyPr>
          <a:lstStyle/>
          <a:p>
            <a:r>
              <a:rPr lang="en-GB" sz="2400" dirty="0"/>
              <a:t>Connect the black wire to the negative leg of the generator</a:t>
            </a:r>
          </a:p>
          <a:p>
            <a:endParaRPr lang="en-GB" sz="1100" dirty="0"/>
          </a:p>
          <a:p>
            <a:r>
              <a:rPr lang="en-GB" sz="2400" dirty="0"/>
              <a:t>Connect the red wire to the positive leg of the generator</a:t>
            </a:r>
          </a:p>
        </p:txBody>
      </p:sp>
      <p:sp>
        <p:nvSpPr>
          <p:cNvPr id="11" name="TextBox 10">
            <a:extLst>
              <a:ext uri="{FF2B5EF4-FFF2-40B4-BE49-F238E27FC236}">
                <a16:creationId xmlns:a16="http://schemas.microsoft.com/office/drawing/2014/main" id="{951CF1B4-C6BA-31E5-D62D-66A5114B9E01}"/>
              </a:ext>
            </a:extLst>
          </p:cNvPr>
          <p:cNvSpPr txBox="1"/>
          <p:nvPr/>
        </p:nvSpPr>
        <p:spPr>
          <a:xfrm>
            <a:off x="4520726" y="4991382"/>
            <a:ext cx="1519084" cy="461665"/>
          </a:xfrm>
          <a:prstGeom prst="rect">
            <a:avLst/>
          </a:prstGeom>
          <a:noFill/>
        </p:spPr>
        <p:txBody>
          <a:bodyPr wrap="square" rtlCol="0">
            <a:spAutoFit/>
          </a:bodyPr>
          <a:lstStyle/>
          <a:p>
            <a:pPr algn="ctr"/>
            <a:r>
              <a:rPr lang="en-GB" sz="2400" dirty="0">
                <a:cs typeface="Arial" panose="020B0604020202020204" pitchFamily="34" charset="0"/>
              </a:rPr>
              <a:t>Red wire</a:t>
            </a:r>
          </a:p>
        </p:txBody>
      </p:sp>
      <p:cxnSp>
        <p:nvCxnSpPr>
          <p:cNvPr id="12" name="Straight Connector 11">
            <a:extLst>
              <a:ext uri="{FF2B5EF4-FFF2-40B4-BE49-F238E27FC236}">
                <a16:creationId xmlns:a16="http://schemas.microsoft.com/office/drawing/2014/main" id="{D5184FDB-7FBE-D588-1974-5896C34DFEF1}"/>
              </a:ext>
            </a:extLst>
          </p:cNvPr>
          <p:cNvCxnSpPr>
            <a:cxnSpLocks/>
            <a:stCxn id="11" idx="0"/>
          </p:cNvCxnSpPr>
          <p:nvPr/>
        </p:nvCxnSpPr>
        <p:spPr>
          <a:xfrm flipV="1">
            <a:off x="5280268" y="3819856"/>
            <a:ext cx="139345" cy="1171526"/>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20FE9435-ED07-AC0D-BB01-07D227332EEF}"/>
              </a:ext>
            </a:extLst>
          </p:cNvPr>
          <p:cNvCxnSpPr>
            <a:cxnSpLocks/>
          </p:cNvCxnSpPr>
          <p:nvPr/>
        </p:nvCxnSpPr>
        <p:spPr>
          <a:xfrm>
            <a:off x="5138423" y="1612223"/>
            <a:ext cx="453644" cy="1348915"/>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0E86EEE9-673A-B879-52E7-0C68EBF4006E}"/>
              </a:ext>
            </a:extLst>
          </p:cNvPr>
          <p:cNvSpPr txBox="1"/>
          <p:nvPr/>
        </p:nvSpPr>
        <p:spPr>
          <a:xfrm>
            <a:off x="3831860" y="1093004"/>
            <a:ext cx="2613125" cy="461665"/>
          </a:xfrm>
          <a:prstGeom prst="rect">
            <a:avLst/>
          </a:prstGeom>
          <a:noFill/>
        </p:spPr>
        <p:txBody>
          <a:bodyPr wrap="square" rtlCol="0">
            <a:spAutoFit/>
          </a:bodyPr>
          <a:lstStyle/>
          <a:p>
            <a:pPr algn="ctr"/>
            <a:r>
              <a:rPr lang="en-GB" sz="2400" dirty="0">
                <a:cs typeface="Arial" panose="020B0604020202020204" pitchFamily="34" charset="0"/>
              </a:rPr>
              <a:t>Black wire</a:t>
            </a:r>
          </a:p>
        </p:txBody>
      </p:sp>
      <p:sp>
        <p:nvSpPr>
          <p:cNvPr id="15" name="TextBox 14">
            <a:extLst>
              <a:ext uri="{FF2B5EF4-FFF2-40B4-BE49-F238E27FC236}">
                <a16:creationId xmlns:a16="http://schemas.microsoft.com/office/drawing/2014/main" id="{5791712E-6C84-46C5-B5AC-6A627DF3032F}"/>
              </a:ext>
            </a:extLst>
          </p:cNvPr>
          <p:cNvSpPr txBox="1"/>
          <p:nvPr/>
        </p:nvSpPr>
        <p:spPr>
          <a:xfrm>
            <a:off x="6782898" y="4945871"/>
            <a:ext cx="1669228" cy="461665"/>
          </a:xfrm>
          <a:prstGeom prst="rect">
            <a:avLst/>
          </a:prstGeom>
          <a:noFill/>
        </p:spPr>
        <p:txBody>
          <a:bodyPr wrap="square" rtlCol="0">
            <a:spAutoFit/>
          </a:bodyPr>
          <a:lstStyle/>
          <a:p>
            <a:pPr algn="ctr"/>
            <a:r>
              <a:rPr lang="en-GB" sz="2400" dirty="0">
                <a:cs typeface="Arial" panose="020B0604020202020204" pitchFamily="34" charset="0"/>
              </a:rPr>
              <a:t>Generator</a:t>
            </a:r>
          </a:p>
        </p:txBody>
      </p:sp>
      <p:cxnSp>
        <p:nvCxnSpPr>
          <p:cNvPr id="16" name="Straight Connector 15">
            <a:extLst>
              <a:ext uri="{FF2B5EF4-FFF2-40B4-BE49-F238E27FC236}">
                <a16:creationId xmlns:a16="http://schemas.microsoft.com/office/drawing/2014/main" id="{65467E7F-69AB-5915-3BFF-CE235435E980}"/>
              </a:ext>
            </a:extLst>
          </p:cNvPr>
          <p:cNvCxnSpPr>
            <a:cxnSpLocks/>
            <a:stCxn id="15" idx="0"/>
          </p:cNvCxnSpPr>
          <p:nvPr/>
        </p:nvCxnSpPr>
        <p:spPr>
          <a:xfrm flipH="1" flipV="1">
            <a:off x="7204557" y="3523397"/>
            <a:ext cx="412955" cy="142247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6478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9" y="1101343"/>
            <a:ext cx="581029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Step 3</a:t>
            </a:r>
          </a:p>
        </p:txBody>
      </p:sp>
      <p:sp>
        <p:nvSpPr>
          <p:cNvPr id="9" name="Content Placeholder 2">
            <a:extLst>
              <a:ext uri="{FF2B5EF4-FFF2-40B4-BE49-F238E27FC236}">
                <a16:creationId xmlns:a16="http://schemas.microsoft.com/office/drawing/2014/main" id="{EEC792F1-D7B1-1ACF-0F1B-44CD9AA7E115}"/>
              </a:ext>
            </a:extLst>
          </p:cNvPr>
          <p:cNvSpPr>
            <a:spLocks noGrp="1"/>
          </p:cNvSpPr>
          <p:nvPr>
            <p:ph idx="1"/>
          </p:nvPr>
        </p:nvSpPr>
        <p:spPr>
          <a:xfrm>
            <a:off x="380171" y="1997624"/>
            <a:ext cx="4440307" cy="2862752"/>
          </a:xfrm>
        </p:spPr>
        <p:txBody>
          <a:bodyPr>
            <a:normAutofit/>
          </a:bodyPr>
          <a:lstStyle/>
          <a:p>
            <a:r>
              <a:rPr lang="en-GB" sz="2400" dirty="0"/>
              <a:t>Attach the water wheel blades to the generator</a:t>
            </a:r>
          </a:p>
          <a:p>
            <a:endParaRPr lang="en-GB" sz="2400" dirty="0"/>
          </a:p>
          <a:p>
            <a:r>
              <a:rPr lang="en-GB" sz="2400" dirty="0"/>
              <a:t>Make sure these are secured firmly in place</a:t>
            </a:r>
          </a:p>
          <a:p>
            <a:pPr marL="0" indent="0">
              <a:buNone/>
            </a:pPr>
            <a:endParaRPr lang="en-GB" sz="2400" dirty="0"/>
          </a:p>
        </p:txBody>
      </p:sp>
      <p:pic>
        <p:nvPicPr>
          <p:cNvPr id="10" name="Picture 9">
            <a:extLst>
              <a:ext uri="{FF2B5EF4-FFF2-40B4-BE49-F238E27FC236}">
                <a16:creationId xmlns:a16="http://schemas.microsoft.com/office/drawing/2014/main" id="{B4B2162B-E06C-E221-E881-A64D99D4BE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1931" y="1338000"/>
            <a:ext cx="2828841" cy="2080418"/>
          </a:xfrm>
          <a:prstGeom prst="rect">
            <a:avLst/>
          </a:prstGeom>
        </p:spPr>
      </p:pic>
      <p:pic>
        <p:nvPicPr>
          <p:cNvPr id="11" name="Picture 10">
            <a:extLst>
              <a:ext uri="{FF2B5EF4-FFF2-40B4-BE49-F238E27FC236}">
                <a16:creationId xmlns:a16="http://schemas.microsoft.com/office/drawing/2014/main" id="{4686734F-A993-00BC-1090-52946406CE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31930" y="3740394"/>
            <a:ext cx="2828841" cy="2123570"/>
          </a:xfrm>
          <a:prstGeom prst="rect">
            <a:avLst/>
          </a:prstGeom>
        </p:spPr>
      </p:pic>
    </p:spTree>
    <p:extLst>
      <p:ext uri="{BB962C8B-B14F-4D97-AF65-F5344CB8AC3E}">
        <p14:creationId xmlns:p14="http://schemas.microsoft.com/office/powerpoint/2010/main" val="289569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BCF1-D07A-4D8C-89C0-A41C3A62EA62}"/>
              </a:ext>
            </a:extLst>
          </p:cNvPr>
          <p:cNvSpPr txBox="1">
            <a:spLocks/>
          </p:cNvSpPr>
          <p:nvPr/>
        </p:nvSpPr>
        <p:spPr>
          <a:xfrm>
            <a:off x="190458" y="1101343"/>
            <a:ext cx="76962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Step 4</a:t>
            </a:r>
          </a:p>
        </p:txBody>
      </p:sp>
      <p:sp>
        <p:nvSpPr>
          <p:cNvPr id="5" name="TextBox 4">
            <a:extLst>
              <a:ext uri="{FF2B5EF4-FFF2-40B4-BE49-F238E27FC236}">
                <a16:creationId xmlns:a16="http://schemas.microsoft.com/office/drawing/2014/main" id="{7B562446-7DDC-4000-8333-52AF935FE89E}"/>
              </a:ext>
            </a:extLst>
          </p:cNvPr>
          <p:cNvSpPr txBox="1"/>
          <p:nvPr/>
        </p:nvSpPr>
        <p:spPr>
          <a:xfrm>
            <a:off x="226421" y="1755816"/>
            <a:ext cx="8050803"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t>Turn the plastic container upside down to create the base</a:t>
            </a:r>
          </a:p>
          <a:p>
            <a:pPr marL="342900" indent="-342900">
              <a:buFont typeface="Arial" panose="020B0604020202020204" pitchFamily="34" charset="0"/>
              <a:buChar char="•"/>
            </a:pPr>
            <a:r>
              <a:rPr lang="en-GB" sz="2400" dirty="0"/>
              <a:t>Using the adhesive pad, attach the motor clip as shown</a:t>
            </a:r>
          </a:p>
        </p:txBody>
      </p:sp>
      <p:pic>
        <p:nvPicPr>
          <p:cNvPr id="4" name="Picture 3" descr="A roll of toilet paper&#10;&#10;Description automatically generated with medium confidence">
            <a:extLst>
              <a:ext uri="{FF2B5EF4-FFF2-40B4-BE49-F238E27FC236}">
                <a16:creationId xmlns:a16="http://schemas.microsoft.com/office/drawing/2014/main" id="{72BAD5EA-29EC-C401-F8EC-6B8EA318B2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873" y="2763854"/>
            <a:ext cx="3927475" cy="2945607"/>
          </a:xfrm>
          <a:prstGeom prst="rect">
            <a:avLst/>
          </a:prstGeom>
        </p:spPr>
      </p:pic>
      <p:pic>
        <p:nvPicPr>
          <p:cNvPr id="8" name="Picture 7" descr="A picture containing cat, indoor, butter dish, dishware&#10;&#10;Description automatically generated">
            <a:extLst>
              <a:ext uri="{FF2B5EF4-FFF2-40B4-BE49-F238E27FC236}">
                <a16:creationId xmlns:a16="http://schemas.microsoft.com/office/drawing/2014/main" id="{B9AD7E96-BF94-2800-F509-8D473E4323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52" y="2763854"/>
            <a:ext cx="3927475" cy="2945606"/>
          </a:xfrm>
          <a:prstGeom prst="rect">
            <a:avLst/>
          </a:prstGeom>
        </p:spPr>
      </p:pic>
    </p:spTree>
    <p:extLst>
      <p:ext uri="{BB962C8B-B14F-4D97-AF65-F5344CB8AC3E}">
        <p14:creationId xmlns:p14="http://schemas.microsoft.com/office/powerpoint/2010/main" val="234698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562446-7DDC-4000-8333-52AF935FE89E}"/>
              </a:ext>
            </a:extLst>
          </p:cNvPr>
          <p:cNvSpPr txBox="1"/>
          <p:nvPr/>
        </p:nvSpPr>
        <p:spPr>
          <a:xfrm>
            <a:off x="226421" y="1766653"/>
            <a:ext cx="8727121"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t>Fit the motor to the clip with the water wheel facing outwards from the base </a:t>
            </a:r>
            <a:endParaRPr lang="en-GB" dirty="0"/>
          </a:p>
        </p:txBody>
      </p:sp>
      <p:sp>
        <p:nvSpPr>
          <p:cNvPr id="12" name="Title 1">
            <a:extLst>
              <a:ext uri="{FF2B5EF4-FFF2-40B4-BE49-F238E27FC236}">
                <a16:creationId xmlns:a16="http://schemas.microsoft.com/office/drawing/2014/main" id="{026B40DF-E3CB-4A98-A01B-E660533BD067}"/>
              </a:ext>
            </a:extLst>
          </p:cNvPr>
          <p:cNvSpPr txBox="1">
            <a:spLocks/>
          </p:cNvSpPr>
          <p:nvPr/>
        </p:nvSpPr>
        <p:spPr>
          <a:xfrm>
            <a:off x="190458" y="1101343"/>
            <a:ext cx="7696241"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Step 5</a:t>
            </a:r>
          </a:p>
        </p:txBody>
      </p:sp>
      <p:pic>
        <p:nvPicPr>
          <p:cNvPr id="6" name="Picture 5" descr="A picture containing indoor, container, plastic&#10;&#10;Description automatically generated">
            <a:extLst>
              <a:ext uri="{FF2B5EF4-FFF2-40B4-BE49-F238E27FC236}">
                <a16:creationId xmlns:a16="http://schemas.microsoft.com/office/drawing/2014/main" id="{6A12C681-2C1E-B0E6-06B3-CEB84CD7C6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113" y="2716464"/>
            <a:ext cx="4117030" cy="3087773"/>
          </a:xfrm>
          <a:prstGeom prst="rect">
            <a:avLst/>
          </a:prstGeom>
        </p:spPr>
      </p:pic>
      <p:pic>
        <p:nvPicPr>
          <p:cNvPr id="8" name="Picture 7" descr="A picture containing indoor, toilet, sink&#10;&#10;Description automatically generated">
            <a:extLst>
              <a:ext uri="{FF2B5EF4-FFF2-40B4-BE49-F238E27FC236}">
                <a16:creationId xmlns:a16="http://schemas.microsoft.com/office/drawing/2014/main" id="{EBBD5B52-43BB-7257-8E1F-EECE9FAFEE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82859" y="2716464"/>
            <a:ext cx="4117030" cy="3087773"/>
          </a:xfrm>
          <a:prstGeom prst="rect">
            <a:avLst/>
          </a:prstGeom>
        </p:spPr>
      </p:pic>
    </p:spTree>
    <p:extLst>
      <p:ext uri="{BB962C8B-B14F-4D97-AF65-F5344CB8AC3E}">
        <p14:creationId xmlns:p14="http://schemas.microsoft.com/office/powerpoint/2010/main" val="12722996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1216</TotalTime>
  <Words>712</Words>
  <Application>Microsoft Office PowerPoint</Application>
  <PresentationFormat>On-screen Show (4:3)</PresentationFormat>
  <Paragraphs>75</Paragraphs>
  <Slides>12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 water mill that generates electricity presentation</dc:title>
  <dc:subject>Create a water mill to produce electricity and power an LED</dc:subject>
  <dc:creator>Attainment in Education</dc:creator>
  <cp:keywords>electrical power, generators/motors, hydroelectricity, light emitting diodes (LEDs), renewable energy water mill, watermill, wires</cp:keywords>
  <cp:lastModifiedBy>Marie Neighbour</cp:lastModifiedBy>
  <cp:revision>67</cp:revision>
  <dcterms:created xsi:type="dcterms:W3CDTF">2017-06-28T15:11:57Z</dcterms:created>
  <dcterms:modified xsi:type="dcterms:W3CDTF">2022-08-09T11:06:16Z</dcterms:modified>
</cp:coreProperties>
</file>