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76" r:id="rId4"/>
    <p:sldId id="277" r:id="rId5"/>
    <p:sldId id="265" r:id="rId6"/>
    <p:sldId id="270" r:id="rId7"/>
    <p:sldId id="266" r:id="rId8"/>
    <p:sldId id="272" r:id="rId9"/>
    <p:sldId id="273" r:id="rId10"/>
    <p:sldId id="274" r:id="rId11"/>
    <p:sldId id="27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/>
    <p:restoredTop sz="80355" autoAdjust="0"/>
  </p:normalViewPr>
  <p:slideViewPr>
    <p:cSldViewPr snapToGrid="0" snapToObjects="1">
      <p:cViewPr varScale="1">
        <p:scale>
          <a:sx n="98" d="100"/>
          <a:sy n="98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05488-DF37-4A9D-B268-5DE18963597D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439C-B1DC-4D10-A571-E154F660C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1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in top left is Archimedes. The tale of Archimedes and the crown is based on popular rendition and may not necessarily have happened exactly as described!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439C-B1DC-4D10-A571-E154F660CA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E15E-0B6C-CC4C-982A-B7508C19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454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93D3"/>
                </a:solidFill>
                <a:latin typeface="Arial"/>
                <a:cs typeface="Arial"/>
              </a:rPr>
              <a:t>Density using Archimedes principle!</a:t>
            </a:r>
            <a:br>
              <a:rPr lang="en-GB" sz="4400" b="1" dirty="0">
                <a:solidFill>
                  <a:srgbClr val="0093D3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A0B-589A-AD47-B7FF-866CEEAE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9" y="5172661"/>
            <a:ext cx="7059561" cy="743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Working out the density of materials</a:t>
            </a:r>
          </a:p>
          <a:p>
            <a:endParaRPr lang="en-US" dirty="0"/>
          </a:p>
        </p:txBody>
      </p:sp>
      <p:pic>
        <p:nvPicPr>
          <p:cNvPr id="7" name="Picture 6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8D25E63D-675B-49F4-B6B1-BC836B4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714" y="1775091"/>
            <a:ext cx="3720569" cy="33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37E-CE6D-40E2-8754-FCBA437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3 – Measure the water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F58-4433-4610-9B45-80DA34A3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1" y="2022565"/>
            <a:ext cx="4682259" cy="3496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Carefully take the bowl from the tray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Pour the water on the tray into a jug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Write down how much water has been collected in </a:t>
            </a:r>
            <a:r>
              <a:rPr lang="en-GB" sz="2400" b="1" dirty="0">
                <a:solidFill>
                  <a:srgbClr val="231F20"/>
                </a:solidFill>
              </a:rPr>
              <a:t>ml</a:t>
            </a:r>
            <a:endParaRPr lang="en-GB" sz="2400" dirty="0">
              <a:solidFill>
                <a:srgbClr val="231F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Remember 1 ml = 1 cm</a:t>
            </a:r>
            <a:r>
              <a:rPr lang="en-GB" sz="2400" baseline="30000" dirty="0">
                <a:solidFill>
                  <a:srgbClr val="231F20"/>
                </a:solidFill>
              </a:rPr>
              <a:t>3</a:t>
            </a:r>
          </a:p>
          <a:p>
            <a:pPr marL="0" indent="0">
              <a:buNone/>
            </a:pPr>
            <a:endParaRPr lang="en-GB" sz="2400" dirty="0">
              <a:solidFill>
                <a:srgbClr val="231F2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231F2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E22C3-B35E-45AA-A97C-71C8EE2D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51" y="1903556"/>
            <a:ext cx="3897745" cy="250079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F515314E-B213-47A0-A3D5-A63D4BDC748D}"/>
              </a:ext>
            </a:extLst>
          </p:cNvPr>
          <p:cNvSpPr/>
          <p:nvPr/>
        </p:nvSpPr>
        <p:spPr>
          <a:xfrm rot="18126723">
            <a:off x="6323225" y="3899532"/>
            <a:ext cx="1091532" cy="394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71DF4-758F-48BA-8FFE-935D5E3F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64" y="4591429"/>
            <a:ext cx="1833828" cy="14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37E-CE6D-40E2-8754-FCBA4370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83455"/>
            <a:ext cx="8432223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4 – Work out the density</a:t>
            </a:r>
            <a:endParaRPr lang="en-GB" sz="3600" dirty="0"/>
          </a:p>
        </p:txBody>
      </p:sp>
      <p:pic>
        <p:nvPicPr>
          <p:cNvPr id="7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F418E9A4-26C3-49FA-84E2-1E94B412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9" y="1897282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DD4A5-9E58-482C-8E9A-AE42A1B9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4" y="3088515"/>
            <a:ext cx="659874" cy="8045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817C9B-920B-4A74-BA4C-2CBC947FEF21}"/>
              </a:ext>
            </a:extLst>
          </p:cNvPr>
          <p:cNvSpPr/>
          <p:nvPr/>
        </p:nvSpPr>
        <p:spPr>
          <a:xfrm>
            <a:off x="1626429" y="3254209"/>
            <a:ext cx="6814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 Weight = 9 grams</a:t>
            </a:r>
            <a:endParaRPr lang="en-GB" sz="2000" dirty="0">
              <a:solidFill>
                <a:srgbClr val="231F2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6416FB-86DB-4B9E-8171-038068AFD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91" y="3996150"/>
            <a:ext cx="1021516" cy="8166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F2C380-0D2C-4F2D-B7DC-1F86BBE07893}"/>
              </a:ext>
            </a:extLst>
          </p:cNvPr>
          <p:cNvSpPr/>
          <p:nvPr/>
        </p:nvSpPr>
        <p:spPr>
          <a:xfrm>
            <a:off x="1626429" y="4091457"/>
            <a:ext cx="6814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 Volume of water = 4.5 ml = 4.5</a:t>
            </a:r>
            <a:r>
              <a:rPr lang="en-GB" sz="2400" b="1" dirty="0">
                <a:solidFill>
                  <a:srgbClr val="231F20"/>
                </a:solidFill>
              </a:rPr>
              <a:t> </a:t>
            </a:r>
            <a:r>
              <a:rPr lang="en-GB" sz="2400" dirty="0">
                <a:solidFill>
                  <a:srgbClr val="231F20"/>
                </a:solidFill>
              </a:rPr>
              <a:t>cm³ </a:t>
            </a:r>
            <a:endParaRPr lang="en-GB" sz="2000" dirty="0">
              <a:solidFill>
                <a:srgbClr val="231F2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84DE0-004F-40D5-B794-70C851E4FD14}"/>
              </a:ext>
            </a:extLst>
          </p:cNvPr>
          <p:cNvGrpSpPr/>
          <p:nvPr/>
        </p:nvGrpSpPr>
        <p:grpSpPr>
          <a:xfrm>
            <a:off x="2606620" y="4812794"/>
            <a:ext cx="4295704" cy="877164"/>
            <a:chOff x="3190761" y="4562415"/>
            <a:chExt cx="4295704" cy="877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40BDF6-E007-4BB9-BFD8-E55D95446A69}"/>
                    </a:ext>
                  </a:extLst>
                </p:cNvPr>
                <p:cNvSpPr txBox="1"/>
                <p:nvPr/>
              </p:nvSpPr>
              <p:spPr>
                <a:xfrm>
                  <a:off x="3190761" y="4762471"/>
                  <a:ext cx="151063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2400" dirty="0"/>
                    <a:t>Density </a:t>
                  </a:r>
                  <a14:m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40BDF6-E007-4BB9-BFD8-E55D95446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761" y="4762471"/>
                  <a:ext cx="151063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551" t="-24590" b="-491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361C4-2658-46DC-B65B-D3A73224DBE0}"/>
                </a:ext>
              </a:extLst>
            </p:cNvPr>
            <p:cNvSpPr txBox="1"/>
            <p:nvPr/>
          </p:nvSpPr>
          <p:spPr>
            <a:xfrm>
              <a:off x="4878783" y="4562415"/>
              <a:ext cx="43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914BD-8F28-429B-A449-70EE89DED8D7}"/>
                </a:ext>
              </a:extLst>
            </p:cNvPr>
            <p:cNvSpPr txBox="1"/>
            <p:nvPr/>
          </p:nvSpPr>
          <p:spPr>
            <a:xfrm>
              <a:off x="4779938" y="4977914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3097FF1-2EE8-4C3A-B7F2-77503B7E899D}"/>
                    </a:ext>
                  </a:extLst>
                </p:cNvPr>
                <p:cNvSpPr/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3097FF1-2EE8-4C3A-B7F2-77503B7E8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622BA8-FF86-4A07-A6E0-067064D2473B}"/>
                </a:ext>
              </a:extLst>
            </p:cNvPr>
            <p:cNvSpPr/>
            <p:nvPr/>
          </p:nvSpPr>
          <p:spPr>
            <a:xfrm>
              <a:off x="6176555" y="4772307"/>
              <a:ext cx="1309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231F20"/>
                  </a:solidFill>
                </a:rPr>
                <a:t> 2 g/cm³</a:t>
              </a:r>
              <a:r>
                <a:rPr lang="en-GB" sz="2400" dirty="0">
                  <a:solidFill>
                    <a:srgbClr val="231F20"/>
                  </a:solidFill>
                </a:rPr>
                <a:t> </a:t>
              </a:r>
              <a:endParaRPr lang="en-GB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93EC7-5D78-4EEA-8652-65DFFF6EB453}"/>
                </a:ext>
              </a:extLst>
            </p:cNvPr>
            <p:cNvSpPr txBox="1"/>
            <p:nvPr/>
          </p:nvSpPr>
          <p:spPr>
            <a:xfrm>
              <a:off x="4683264" y="4593947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26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996E-B233-4A33-BC2D-BC7A8962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Review – Results of testing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ADC8-702A-496E-9A52-8E077815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6"/>
            <a:ext cx="7886700" cy="37548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How similar are your results?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the most dense?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Which material was the least dense?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95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100413"/>
            <a:ext cx="6766414" cy="739019"/>
          </a:xfrm>
        </p:spPr>
        <p:txBody>
          <a:bodyPr>
            <a:normAutofit/>
          </a:bodyPr>
          <a:lstStyle/>
          <a:p>
            <a:r>
              <a:rPr lang="en-GB" sz="3600" b="1" dirty="0"/>
              <a:t>Archimedes and the crown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801065"/>
            <a:ext cx="7027868" cy="121972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Archimedes was a very clever man who lived in the city of Syracuse in ancient Greece, about 2200-2300 years ago</a:t>
            </a:r>
          </a:p>
        </p:txBody>
      </p:sp>
      <p:pic>
        <p:nvPicPr>
          <p:cNvPr id="5" name="Picture 4" descr="A picture containing accessory, fabric&#10;&#10;Description automatically generated">
            <a:extLst>
              <a:ext uri="{FF2B5EF4-FFF2-40B4-BE49-F238E27FC236}">
                <a16:creationId xmlns:a16="http://schemas.microsoft.com/office/drawing/2014/main" id="{3E409314-97B9-4C28-A47F-C6B3C53E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9" t="16045" r="26172" b="16045"/>
          <a:stretch/>
        </p:blipFill>
        <p:spPr>
          <a:xfrm>
            <a:off x="7692821" y="1204279"/>
            <a:ext cx="1300948" cy="1588303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6F03465-2464-4A52-87F3-34D08EDD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93" y="3560058"/>
            <a:ext cx="2754923" cy="152094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3BF64A-E676-4FB0-A522-85E3BE6AD0B6}"/>
              </a:ext>
            </a:extLst>
          </p:cNvPr>
          <p:cNvSpPr txBox="1">
            <a:spLocks/>
          </p:cNvSpPr>
          <p:nvPr/>
        </p:nvSpPr>
        <p:spPr>
          <a:xfrm>
            <a:off x="2919016" y="3184847"/>
            <a:ext cx="6224984" cy="3012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400" dirty="0"/>
              <a:t>The king of Syracuse had a new crown</a:t>
            </a:r>
          </a:p>
          <a:p>
            <a:pPr marL="457200" indent="-457200"/>
            <a:r>
              <a:rPr lang="en-GB" sz="2400" dirty="0"/>
              <a:t>The craftsman who made it said it was gold – but the king wasn’t sure</a:t>
            </a:r>
          </a:p>
          <a:p>
            <a:pPr marL="457200" indent="-457200"/>
            <a:r>
              <a:rPr lang="en-GB" sz="2400" dirty="0"/>
              <a:t>The king asked Archimedes to examine the crown to find out – but the shape of the crown made this very difficult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640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1100413"/>
            <a:ext cx="6789861" cy="739019"/>
          </a:xfrm>
        </p:spPr>
        <p:txBody>
          <a:bodyPr>
            <a:normAutofit/>
          </a:bodyPr>
          <a:lstStyle/>
          <a:p>
            <a:r>
              <a:rPr lang="en-GB" sz="3600" b="1" dirty="0"/>
              <a:t>Archimedes and the crown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1935126"/>
            <a:ext cx="6494690" cy="393941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Archimedes decided to have a bath to think about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bath was full to the brim - when he got in, water spilled over the edge!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gave him an idea for how to work out if the crown was gold! He was so excited that he jumped out of the bath 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… and ran naked through the streets to see the king, shouting Eureka!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Eureka means ‘I have it’ in ancient Greek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99BD1-8FCA-4FE2-9BCF-B89648798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0" r="8809"/>
          <a:stretch/>
        </p:blipFill>
        <p:spPr>
          <a:xfrm>
            <a:off x="6809014" y="3102429"/>
            <a:ext cx="2079087" cy="2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1100413"/>
            <a:ext cx="6789861" cy="739019"/>
          </a:xfrm>
        </p:spPr>
        <p:txBody>
          <a:bodyPr>
            <a:normAutofit/>
          </a:bodyPr>
          <a:lstStyle/>
          <a:p>
            <a:r>
              <a:rPr lang="en-GB" sz="3600" b="1" dirty="0"/>
              <a:t>Archimedes idea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3" y="1935126"/>
            <a:ext cx="6086477" cy="393941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When an object is put in water, it ‘displaces’ its volume of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you weigh an object and divide it by its volume, this gives you it’s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Materials all have different densities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When they tested the crown they found it wasn’t pure gold…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You can guess what the king did to the craftsman!</a:t>
            </a:r>
          </a:p>
          <a:p>
            <a:endParaRPr lang="en-GB" sz="2400" dirty="0"/>
          </a:p>
        </p:txBody>
      </p:sp>
      <p:pic>
        <p:nvPicPr>
          <p:cNvPr id="7" name="Picture 6" descr="A picture containing cup, tableware, coffee cup&#10;&#10;Description automatically generated">
            <a:extLst>
              <a:ext uri="{FF2B5EF4-FFF2-40B4-BE49-F238E27FC236}">
                <a16:creationId xmlns:a16="http://schemas.microsoft.com/office/drawing/2014/main" id="{DC38A5CF-7E58-4D5A-A4ED-E0104442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19" y="3112953"/>
            <a:ext cx="2913681" cy="303212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1D4851-B6B8-41F0-B68A-62B918E9D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6369">
            <a:off x="7276105" y="2540819"/>
            <a:ext cx="1545000" cy="11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39E0-70A2-4E7D-B10F-2B9E369A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52" y="1139468"/>
            <a:ext cx="7886700" cy="941886"/>
          </a:xfrm>
        </p:spPr>
        <p:txBody>
          <a:bodyPr>
            <a:normAutofit/>
          </a:bodyPr>
          <a:lstStyle/>
          <a:p>
            <a:r>
              <a:rPr lang="en-GB" sz="3600" b="1" dirty="0"/>
              <a:t>Material density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0BC7-2BB7-4A4D-925B-0061571B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910" y="2051279"/>
            <a:ext cx="5444783" cy="94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231F20"/>
                </a:solidFill>
              </a:rPr>
              <a:t>If two things are the same size,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231F20"/>
                </a:solidFill>
              </a:rPr>
              <a:t>the one that is more dense is heavier</a:t>
            </a:r>
          </a:p>
          <a:p>
            <a:pPr marL="0" indent="0" algn="ctr">
              <a:buNone/>
            </a:pPr>
            <a:endParaRPr lang="en-GB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EE3C0D-75EC-4EAE-8A23-F628473F030C}"/>
              </a:ext>
            </a:extLst>
          </p:cNvPr>
          <p:cNvGrpSpPr/>
          <p:nvPr/>
        </p:nvGrpSpPr>
        <p:grpSpPr>
          <a:xfrm>
            <a:off x="785006" y="3352680"/>
            <a:ext cx="7812895" cy="2327945"/>
            <a:chOff x="796147" y="3542520"/>
            <a:chExt cx="7812895" cy="23279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15C09E-EBEE-46CF-A460-9EDEDBD25135}"/>
                </a:ext>
              </a:extLst>
            </p:cNvPr>
            <p:cNvGrpSpPr/>
            <p:nvPr/>
          </p:nvGrpSpPr>
          <p:grpSpPr>
            <a:xfrm>
              <a:off x="2206603" y="3667460"/>
              <a:ext cx="4607286" cy="2203005"/>
              <a:chOff x="1058780" y="2046770"/>
              <a:chExt cx="6609306" cy="3160284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F4F3055-8FA0-40A5-818C-61B244133EB2}"/>
                  </a:ext>
                </a:extLst>
              </p:cNvPr>
              <p:cNvSpPr/>
              <p:nvPr/>
            </p:nvSpPr>
            <p:spPr>
              <a:xfrm>
                <a:off x="3830129" y="4316508"/>
                <a:ext cx="1033033" cy="890546"/>
              </a:xfrm>
              <a:prstGeom prst="triangl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44858F1-7AEB-436D-9D19-D2043600E0ED}"/>
                  </a:ext>
                </a:extLst>
              </p:cNvPr>
              <p:cNvGrpSpPr/>
              <p:nvPr/>
            </p:nvGrpSpPr>
            <p:grpSpPr>
              <a:xfrm>
                <a:off x="1058780" y="3017431"/>
                <a:ext cx="6575729" cy="1513159"/>
                <a:chOff x="1058780" y="3017431"/>
                <a:chExt cx="6575729" cy="151315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341AD2B-322F-4A10-B841-B082D4CB5923}"/>
                    </a:ext>
                  </a:extLst>
                </p:cNvPr>
                <p:cNvSpPr/>
                <p:nvPr/>
              </p:nvSpPr>
              <p:spPr>
                <a:xfrm rot="950831">
                  <a:off x="1058780" y="4054115"/>
                  <a:ext cx="6575729" cy="326003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4E28340-05AE-4676-A376-125EB46EE1B9}"/>
                    </a:ext>
                  </a:extLst>
                </p:cNvPr>
                <p:cNvSpPr/>
                <p:nvPr/>
              </p:nvSpPr>
              <p:spPr>
                <a:xfrm rot="17141935">
                  <a:off x="2605652" y="3273956"/>
                  <a:ext cx="626946" cy="113895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ABDEA34-3A95-4550-96D9-C8C223B3BA3A}"/>
                    </a:ext>
                  </a:extLst>
                </p:cNvPr>
                <p:cNvSpPr/>
                <p:nvPr/>
              </p:nvSpPr>
              <p:spPr>
                <a:xfrm rot="17141935">
                  <a:off x="5699394" y="4160169"/>
                  <a:ext cx="626946" cy="113895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6F057C-EAC3-4E9B-A318-D8FFD178AAE8}"/>
                  </a:ext>
                </a:extLst>
              </p:cNvPr>
              <p:cNvSpPr/>
              <p:nvPr/>
            </p:nvSpPr>
            <p:spPr>
              <a:xfrm rot="906831">
                <a:off x="1475916" y="2046770"/>
                <a:ext cx="1428750" cy="1371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B574E7-1337-4A7D-AC07-6856854E5350}"/>
                  </a:ext>
                </a:extLst>
              </p:cNvPr>
              <p:cNvSpPr/>
              <p:nvPr/>
            </p:nvSpPr>
            <p:spPr>
              <a:xfrm rot="906831">
                <a:off x="6239336" y="3399319"/>
                <a:ext cx="1428750" cy="1371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A31F7A-9FD5-483E-B526-8F294981BB11}"/>
                  </a:ext>
                </a:extLst>
              </p:cNvPr>
              <p:cNvSpPr/>
              <p:nvPr/>
            </p:nvSpPr>
            <p:spPr>
              <a:xfrm>
                <a:off x="1587880" y="284765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A20D97C-098A-4ADF-86AA-1618AD644159}"/>
                  </a:ext>
                </a:extLst>
              </p:cNvPr>
              <p:cNvSpPr/>
              <p:nvPr/>
            </p:nvSpPr>
            <p:spPr>
              <a:xfrm>
                <a:off x="1616455" y="238292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575A551-9FD6-4B9B-8077-6F266E87A454}"/>
                  </a:ext>
                </a:extLst>
              </p:cNvPr>
              <p:cNvSpPr/>
              <p:nvPr/>
            </p:nvSpPr>
            <p:spPr>
              <a:xfrm>
                <a:off x="2024211" y="228808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379E4FF-8DB7-41EB-BF0D-28D8CBB12370}"/>
                  </a:ext>
                </a:extLst>
              </p:cNvPr>
              <p:cNvSpPr/>
              <p:nvPr/>
            </p:nvSpPr>
            <p:spPr>
              <a:xfrm>
                <a:off x="2529036" y="247507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B6797A8-8B7F-4254-AC10-A075418DD7CC}"/>
                  </a:ext>
                </a:extLst>
              </p:cNvPr>
              <p:cNvSpPr/>
              <p:nvPr/>
            </p:nvSpPr>
            <p:spPr>
              <a:xfrm>
                <a:off x="2199500" y="296427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D571979-158C-4CC6-A26D-AB731D8461D2}"/>
                  </a:ext>
                </a:extLst>
              </p:cNvPr>
              <p:cNvSpPr/>
              <p:nvPr/>
            </p:nvSpPr>
            <p:spPr>
              <a:xfrm>
                <a:off x="6399502" y="408383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F533D2-E82C-4326-ADE4-38B2A18EACB0}"/>
                  </a:ext>
                </a:extLst>
              </p:cNvPr>
              <p:cNvSpPr/>
              <p:nvPr/>
            </p:nvSpPr>
            <p:spPr>
              <a:xfrm>
                <a:off x="6364520" y="3742936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3C1FF2-5E1C-4F66-9249-CB299670FB45}"/>
                  </a:ext>
                </a:extLst>
              </p:cNvPr>
              <p:cNvSpPr/>
              <p:nvPr/>
            </p:nvSpPr>
            <p:spPr>
              <a:xfrm>
                <a:off x="6835833" y="352426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BFA14D1-0FA8-47CC-B6A7-C18E8BBADA75}"/>
                  </a:ext>
                </a:extLst>
              </p:cNvPr>
              <p:cNvSpPr/>
              <p:nvPr/>
            </p:nvSpPr>
            <p:spPr>
              <a:xfrm>
                <a:off x="7340658" y="371125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492C4F-6E6D-45BB-B331-3DC2D3DFB954}"/>
                  </a:ext>
                </a:extLst>
              </p:cNvPr>
              <p:cNvSpPr/>
              <p:nvPr/>
            </p:nvSpPr>
            <p:spPr>
              <a:xfrm>
                <a:off x="7011122" y="420045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C03456-EF9B-4208-B5D5-51134E65C7D0}"/>
                  </a:ext>
                </a:extLst>
              </p:cNvPr>
              <p:cNvSpPr/>
              <p:nvPr/>
            </p:nvSpPr>
            <p:spPr>
              <a:xfrm>
                <a:off x="6770318" y="3960012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DF8EC1-5E48-4892-8281-F45347EE6AB0}"/>
                  </a:ext>
                </a:extLst>
              </p:cNvPr>
              <p:cNvSpPr/>
              <p:nvPr/>
            </p:nvSpPr>
            <p:spPr>
              <a:xfrm>
                <a:off x="6674429" y="4384433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229B960-60C7-43B1-99D9-D139A010A785}"/>
                  </a:ext>
                </a:extLst>
              </p:cNvPr>
              <p:cNvSpPr/>
              <p:nvPr/>
            </p:nvSpPr>
            <p:spPr>
              <a:xfrm>
                <a:off x="7316650" y="4083837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8C30286-78D7-4282-A5CC-F8F06491E37E}"/>
                  </a:ext>
                </a:extLst>
              </p:cNvPr>
              <p:cNvSpPr/>
              <p:nvPr/>
            </p:nvSpPr>
            <p:spPr>
              <a:xfrm>
                <a:off x="7055488" y="3817235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EBEA1E4-9D04-43D8-9F62-4C30C795D33F}"/>
                  </a:ext>
                </a:extLst>
              </p:cNvPr>
              <p:cNvSpPr/>
              <p:nvPr/>
            </p:nvSpPr>
            <p:spPr>
              <a:xfrm>
                <a:off x="7143043" y="4544196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DF7212-1384-4552-8CB3-7E29205B8CA1}"/>
                  </a:ext>
                </a:extLst>
              </p:cNvPr>
              <p:cNvSpPr/>
              <p:nvPr/>
            </p:nvSpPr>
            <p:spPr>
              <a:xfrm>
                <a:off x="6523327" y="3406901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819C72-AF2A-4636-AF9A-92BD9B3363DA}"/>
                  </a:ext>
                </a:extLst>
              </p:cNvPr>
              <p:cNvSpPr/>
              <p:nvPr/>
            </p:nvSpPr>
            <p:spPr>
              <a:xfrm>
                <a:off x="6268831" y="433819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9DAA172-7B31-4668-B833-7BBBBE1E95A9}"/>
                  </a:ext>
                </a:extLst>
              </p:cNvPr>
              <p:cNvSpPr/>
              <p:nvPr/>
            </p:nvSpPr>
            <p:spPr>
              <a:xfrm>
                <a:off x="6630038" y="3733673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ED9F79-AA02-489F-9979-465CF84424E9}"/>
                  </a:ext>
                </a:extLst>
              </p:cNvPr>
              <p:cNvSpPr/>
              <p:nvPr/>
            </p:nvSpPr>
            <p:spPr>
              <a:xfrm>
                <a:off x="7134863" y="3501799"/>
                <a:ext cx="247650" cy="2476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59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F88F20-A87D-4A2A-9F75-D9656AE3DC3D}"/>
                </a:ext>
              </a:extLst>
            </p:cNvPr>
            <p:cNvSpPr/>
            <p:nvPr/>
          </p:nvSpPr>
          <p:spPr>
            <a:xfrm>
              <a:off x="3951347" y="3542520"/>
              <a:ext cx="15141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231F20"/>
                  </a:solidFill>
                </a:rPr>
                <a:t>The cubes are the same size</a:t>
              </a:r>
              <a:endParaRPr lang="en-GB" sz="2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AE1AF72-B4BB-4C91-8D9D-9D364A84DC64}"/>
                </a:ext>
              </a:extLst>
            </p:cNvPr>
            <p:cNvSpPr/>
            <p:nvPr/>
          </p:nvSpPr>
          <p:spPr>
            <a:xfrm>
              <a:off x="796147" y="3950004"/>
              <a:ext cx="18656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31F20"/>
                  </a:solidFill>
                </a:rPr>
                <a:t>Low density</a:t>
              </a:r>
              <a:endParaRPr lang="en-GB" sz="2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8040ED-DE2C-4925-9546-A511F8C09152}"/>
                </a:ext>
              </a:extLst>
            </p:cNvPr>
            <p:cNvSpPr/>
            <p:nvPr/>
          </p:nvSpPr>
          <p:spPr>
            <a:xfrm>
              <a:off x="6771050" y="5166663"/>
              <a:ext cx="18379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31F20"/>
                  </a:solidFill>
                </a:rPr>
                <a:t>High density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93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37E-CE6D-40E2-8754-FCBA437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Density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F58-4433-4610-9B45-80DA34A3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6"/>
            <a:ext cx="7138834" cy="3754899"/>
          </a:xfrm>
        </p:spPr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density of an object is its </a:t>
            </a:r>
            <a:r>
              <a:rPr lang="en-GB" sz="2400" b="1" dirty="0">
                <a:solidFill>
                  <a:srgbClr val="231F20"/>
                </a:solidFill>
              </a:rPr>
              <a:t>mass</a:t>
            </a:r>
            <a:r>
              <a:rPr lang="en-GB" sz="2400" dirty="0">
                <a:solidFill>
                  <a:srgbClr val="231F20"/>
                </a:solidFill>
              </a:rPr>
              <a:t> divided by its </a:t>
            </a:r>
            <a:r>
              <a:rPr lang="en-GB" sz="2400" b="1" dirty="0">
                <a:solidFill>
                  <a:srgbClr val="231F20"/>
                </a:solidFill>
              </a:rPr>
              <a:t>volume</a:t>
            </a:r>
            <a:r>
              <a:rPr lang="en-GB" sz="2400" dirty="0">
                <a:solidFill>
                  <a:srgbClr val="231F20"/>
                </a:solidFill>
              </a:rPr>
              <a:t>: 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1F20"/>
              </a:solidFill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units of density are  </a:t>
            </a:r>
            <a:r>
              <a:rPr lang="en-GB" sz="2400" b="1" dirty="0">
                <a:solidFill>
                  <a:srgbClr val="231F20"/>
                </a:solidFill>
              </a:rPr>
              <a:t>g/cm³</a:t>
            </a:r>
            <a:r>
              <a:rPr lang="en-GB" sz="2400" dirty="0">
                <a:solidFill>
                  <a:srgbClr val="231F20"/>
                </a:solidFill>
              </a:rPr>
              <a:t> </a:t>
            </a:r>
          </a:p>
          <a:p>
            <a:endParaRPr lang="en-GB" sz="2400" dirty="0"/>
          </a:p>
        </p:txBody>
      </p:sp>
      <p:pic>
        <p:nvPicPr>
          <p:cNvPr id="4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E316B996-E155-47E4-B28D-EEBE8096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24" y="2949753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1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967D-C1E9-45A0-8CA6-EB953E18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" y="1216536"/>
            <a:ext cx="7886700" cy="86084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Measuring density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0DF1-794D-4443-8245-D0443908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8" y="2390876"/>
            <a:ext cx="3757370" cy="26192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Use the activity sheet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Follow the instructions on the next slides to measure the density of the provided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2626C-C020-4970-8561-8B0CE4175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"/>
          <a:stretch/>
        </p:blipFill>
        <p:spPr>
          <a:xfrm>
            <a:off x="4743333" y="1216536"/>
            <a:ext cx="4199189" cy="4107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15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37E-CE6D-40E2-8754-FCBA437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1 – Weigh the material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F58-4433-4610-9B45-80DA34A3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9647"/>
            <a:ext cx="8219786" cy="1309354"/>
          </a:xfrm>
        </p:spPr>
        <p:txBody>
          <a:bodyPr>
            <a:normAutofit lnSpcReduction="10000"/>
          </a:bodyPr>
          <a:lstStyle/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Use material of the same size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Weigh the material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Write down the weight in </a:t>
            </a:r>
            <a:r>
              <a:rPr lang="en-GB" sz="2400" b="1" dirty="0">
                <a:solidFill>
                  <a:srgbClr val="231F20"/>
                </a:solidFill>
              </a:rPr>
              <a:t>grams</a:t>
            </a:r>
            <a:endParaRPr lang="en-GB" sz="2400" dirty="0"/>
          </a:p>
        </p:txBody>
      </p:sp>
      <p:pic>
        <p:nvPicPr>
          <p:cNvPr id="5" name="Picture 4" descr="A picture containing cup&#10;&#10;Description automatically generated">
            <a:extLst>
              <a:ext uri="{FF2B5EF4-FFF2-40B4-BE49-F238E27FC236}">
                <a16:creationId xmlns:a16="http://schemas.microsoft.com/office/drawing/2014/main" id="{9736AEAC-D797-4395-8B12-D0DB87A6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83" y="2740351"/>
            <a:ext cx="2704244" cy="3098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E488B-B7B7-43D0-B173-F45D6B34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83" y="3059232"/>
            <a:ext cx="606586" cy="7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E37E-CE6D-40E2-8754-FCBA437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2 – Find the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F58-4433-4610-9B45-80DA34A3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1" y="2114928"/>
            <a:ext cx="5314801" cy="3496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Place a bowl on a tray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Fill the bowl to the brim with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the object in the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tray will catch all the water that overflows</a:t>
            </a:r>
          </a:p>
          <a:p>
            <a:pPr marL="176213" indent="-176213"/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8B61E-9431-464C-B823-815F9069A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47" y="3559277"/>
            <a:ext cx="3764388" cy="2415231"/>
          </a:xfrm>
          <a:prstGeom prst="rect">
            <a:avLst/>
          </a:prstGeom>
        </p:spPr>
      </p:pic>
      <p:sp>
        <p:nvSpPr>
          <p:cNvPr id="8" name="Arrow: Circular 7">
            <a:extLst>
              <a:ext uri="{FF2B5EF4-FFF2-40B4-BE49-F238E27FC236}">
                <a16:creationId xmlns:a16="http://schemas.microsoft.com/office/drawing/2014/main" id="{4F3187F0-5DCC-436A-BAD2-422065D0F2A7}"/>
              </a:ext>
            </a:extLst>
          </p:cNvPr>
          <p:cNvSpPr/>
          <p:nvPr/>
        </p:nvSpPr>
        <p:spPr>
          <a:xfrm>
            <a:off x="6302075" y="4106385"/>
            <a:ext cx="810883" cy="681084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487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Density using Archimedes principle! </vt:lpstr>
      <vt:lpstr>Archimedes and the crown</vt:lpstr>
      <vt:lpstr>Archimedes and the crown</vt:lpstr>
      <vt:lpstr>Archimedes idea</vt:lpstr>
      <vt:lpstr>Material density</vt:lpstr>
      <vt:lpstr>Density</vt:lpstr>
      <vt:lpstr>Measuring density</vt:lpstr>
      <vt:lpstr>Step 1 – Weigh the material</vt:lpstr>
      <vt:lpstr>Step 2 – Find the volume</vt:lpstr>
      <vt:lpstr>Step 3 – Measure the water</vt:lpstr>
      <vt:lpstr>Step 4 – Work out the density</vt:lpstr>
      <vt:lpstr>Review – Results of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density of materials by weighing items and immersing them in water Presentation</dc:title>
  <dc:subject>Archimedes principle for KS2</dc:subject>
  <dc:creator>Attainment in Education Ltd</dc:creator>
  <cp:keywords>compare density of materials, volume and weight in water, calculate density, measurements using SI units, mass KS2, ancient greece, mathematics and numeracy, KS2 science properties and changes of materials</cp:keywords>
  <cp:lastModifiedBy>Marie Neighbour</cp:lastModifiedBy>
  <cp:revision>69</cp:revision>
  <dcterms:created xsi:type="dcterms:W3CDTF">2017-06-28T15:11:57Z</dcterms:created>
  <dcterms:modified xsi:type="dcterms:W3CDTF">2022-08-09T14:21:04Z</dcterms:modified>
</cp:coreProperties>
</file>