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1" r:id="rId2"/>
    <p:sldId id="257" r:id="rId3"/>
    <p:sldId id="272" r:id="rId4"/>
    <p:sldId id="273" r:id="rId5"/>
    <p:sldId id="274" r:id="rId6"/>
    <p:sldId id="275" r:id="rId7"/>
    <p:sldId id="276" r:id="rId8"/>
    <p:sldId id="27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6D4AA4-764A-822C-5E12-64A461E97E4A}" name="David Hills-Taylor" initials="DHT" userId="78abecb0f368a2b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p:restoredTop sz="90950" autoAdjust="0"/>
  </p:normalViewPr>
  <p:slideViewPr>
    <p:cSldViewPr snapToGrid="0" snapToObjects="1">
      <p:cViewPr varScale="1">
        <p:scale>
          <a:sx n="144" d="100"/>
          <a:sy n="144" d="100"/>
        </p:scale>
        <p:origin x="138"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08/09/2022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776289"/>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9/8/2022</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74558"/>
            <a:ext cx="7886700" cy="716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9.wdp"/><Relationship Id="rId4" Type="http://schemas.openxmlformats.org/officeDocument/2006/relationships/image" Target="../media/image14.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png"/><Relationship Id="rId1" Type="http://schemas.openxmlformats.org/officeDocument/2006/relationships/slideLayout" Target="../slideLayouts/slideLayout2.xml"/><Relationship Id="rId5" Type="http://schemas.microsoft.com/office/2007/relationships/hdphoto" Target="../media/hdphoto1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4.wdp"/><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56EC9-F8AE-453A-98C2-5E74B8193F2C}"/>
              </a:ext>
            </a:extLst>
          </p:cNvPr>
          <p:cNvSpPr txBox="1"/>
          <p:nvPr/>
        </p:nvSpPr>
        <p:spPr>
          <a:xfrm>
            <a:off x="1007603" y="1062355"/>
            <a:ext cx="7128792" cy="646331"/>
          </a:xfrm>
          <a:prstGeom prst="rect">
            <a:avLst/>
          </a:prstGeom>
          <a:noFill/>
        </p:spPr>
        <p:txBody>
          <a:bodyPr wrap="square" rtlCol="0">
            <a:spAutoFit/>
          </a:bodyPr>
          <a:lstStyle/>
          <a:p>
            <a:pPr algn="ctr"/>
            <a:r>
              <a:rPr lang="en-GB" sz="3600" b="1" dirty="0">
                <a:solidFill>
                  <a:srgbClr val="0093D3"/>
                </a:solidFill>
                <a:latin typeface="Arial"/>
                <a:cs typeface="Arial"/>
              </a:rPr>
              <a:t>Making your own </a:t>
            </a:r>
            <a:r>
              <a:rPr lang="en-GB" sz="3600" b="1" dirty="0" err="1">
                <a:solidFill>
                  <a:srgbClr val="0093D3"/>
                </a:solidFill>
                <a:latin typeface="Arial"/>
                <a:cs typeface="Arial"/>
              </a:rPr>
              <a:t>diya</a:t>
            </a:r>
            <a:endParaRPr lang="en-GB" sz="3600" b="1" dirty="0">
              <a:solidFill>
                <a:srgbClr val="0093D3"/>
              </a:solidFill>
              <a:latin typeface="Arial"/>
              <a:cs typeface="Arial"/>
            </a:endParaRPr>
          </a:p>
        </p:txBody>
      </p:sp>
      <p:sp>
        <p:nvSpPr>
          <p:cNvPr id="4" name="TextBox 3">
            <a:extLst>
              <a:ext uri="{FF2B5EF4-FFF2-40B4-BE49-F238E27FC236}">
                <a16:creationId xmlns:a16="http://schemas.microsoft.com/office/drawing/2014/main" id="{D7D83397-CCC0-4BFA-B43F-C32B14DC99B0}"/>
              </a:ext>
            </a:extLst>
          </p:cNvPr>
          <p:cNvSpPr txBox="1"/>
          <p:nvPr/>
        </p:nvSpPr>
        <p:spPr>
          <a:xfrm>
            <a:off x="2090996" y="5445732"/>
            <a:ext cx="4962005" cy="461665"/>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Making a ghee lamp for Diwali</a:t>
            </a:r>
          </a:p>
        </p:txBody>
      </p:sp>
      <p:pic>
        <p:nvPicPr>
          <p:cNvPr id="8" name="Picture 7">
            <a:extLst>
              <a:ext uri="{FF2B5EF4-FFF2-40B4-BE49-F238E27FC236}">
                <a16:creationId xmlns:a16="http://schemas.microsoft.com/office/drawing/2014/main" id="{4F92A020-665B-1707-1A37-7EC87C77600F}"/>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p:blipFill>
        <p:spPr>
          <a:xfrm rot="5400000">
            <a:off x="3019907" y="1085901"/>
            <a:ext cx="3379806" cy="4863537"/>
          </a:xfrm>
          <a:prstGeom prst="rect">
            <a:avLst/>
          </a:prstGeom>
        </p:spPr>
      </p:pic>
    </p:spTree>
    <p:extLst>
      <p:ext uri="{BB962C8B-B14F-4D97-AF65-F5344CB8AC3E}">
        <p14:creationId xmlns:p14="http://schemas.microsoft.com/office/powerpoint/2010/main" val="356114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76A60-2BD2-465A-8974-F4ADEDAF8DEF}"/>
              </a:ext>
            </a:extLst>
          </p:cNvPr>
          <p:cNvSpPr txBox="1"/>
          <p:nvPr/>
        </p:nvSpPr>
        <p:spPr>
          <a:xfrm>
            <a:off x="554299" y="1102271"/>
            <a:ext cx="8035401" cy="4708981"/>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cs typeface="Arial" panose="020B0604020202020204" pitchFamily="34" charset="0"/>
              </a:rPr>
              <a:t>Stay safe</a:t>
            </a:r>
            <a:r>
              <a:rPr lang="en-GB" sz="2000" b="1" dirty="0">
                <a:effectLst/>
                <a:latin typeface="Arial" panose="020B0604020202020204" pitchFamily="34" charset="0"/>
                <a:ea typeface="Times New Roman" panose="02020603050405020304" pitchFamily="18" charset="0"/>
                <a:cs typeface="Arial" panose="020B0604020202020204" pitchFamily="34" charset="0"/>
              </a:rPr>
              <a:t>  </a:t>
            </a:r>
          </a:p>
          <a:p>
            <a:pPr fontAlgn="base"/>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 </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ensuring that any equipment used for this activity is in good working condition</a:t>
            </a: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behaving sensibly and following any safety instructions so as not to hurt or injure yourself or others </a:t>
            </a:r>
          </a:p>
          <a:p>
            <a:pPr fontAlgn="base"/>
            <a:r>
              <a:rPr lang="en-US" sz="2000" dirty="0">
                <a:effectLst/>
                <a:latin typeface="Arial" panose="020B0604020202020204" pitchFamily="34" charset="0"/>
                <a:ea typeface="Times New Roman" panose="02020603050405020304" pitchFamily="18" charset="0"/>
                <a:cs typeface="Arial" panose="020B0604020202020204" pitchFamily="34" charset="0"/>
              </a:rPr>
              <a:t>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GB" sz="2000" dirty="0">
                <a:effectLst/>
                <a:latin typeface="Arial" panose="020B0604020202020204" pitchFamily="34" charset="0"/>
                <a:ea typeface="Times New Roman" panose="02020603050405020304" pitchFamily="18" charset="0"/>
                <a:cs typeface="Arial" panose="020B0604020202020204" pitchFamily="34" charset="0"/>
              </a:rPr>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57350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What is a </a:t>
            </a:r>
            <a:r>
              <a:rPr lang="en-US" sz="3600" b="1" dirty="0" err="1">
                <a:latin typeface="Arial" panose="020B0604020202020204" pitchFamily="34" charset="0"/>
                <a:cs typeface="Arial" panose="020B0604020202020204" pitchFamily="34" charset="0"/>
              </a:rPr>
              <a:t>diya</a:t>
            </a:r>
            <a:r>
              <a:rPr lang="en-US" sz="3600" b="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6" y="1772043"/>
            <a:ext cx="5874797" cy="2803844"/>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A </a:t>
            </a:r>
            <a:r>
              <a:rPr lang="en-GB" sz="2400" dirty="0" err="1">
                <a:latin typeface="Arial" panose="020B0604020202020204" pitchFamily="34" charset="0"/>
                <a:cs typeface="Arial" panose="020B0604020202020204" pitchFamily="34" charset="0"/>
              </a:rPr>
              <a:t>diya</a:t>
            </a:r>
            <a:r>
              <a:rPr lang="en-GB" sz="2400" dirty="0">
                <a:latin typeface="Arial" panose="020B0604020202020204" pitchFamily="34" charset="0"/>
                <a:cs typeface="Arial" panose="020B0604020202020204" pitchFamily="34" charset="0"/>
              </a:rPr>
              <a:t> is an oil lamp</a:t>
            </a:r>
          </a:p>
          <a:p>
            <a:pPr marL="228600" indent="-228600">
              <a:lnSpc>
                <a:spcPct val="90000"/>
              </a:lnSpc>
              <a:spcBef>
                <a:spcPts val="1000"/>
              </a:spcBef>
              <a:buFont typeface="Arial" panose="020B0604020202020204" pitchFamily="34" charset="0"/>
              <a:buChar char="•"/>
            </a:pPr>
            <a:r>
              <a:rPr lang="en-GB" sz="2400" dirty="0" err="1">
                <a:latin typeface="Arial" panose="020B0604020202020204" pitchFamily="34" charset="0"/>
                <a:cs typeface="Arial" panose="020B0604020202020204" pitchFamily="34" charset="0"/>
              </a:rPr>
              <a:t>Diyas</a:t>
            </a:r>
            <a:r>
              <a:rPr lang="en-GB" sz="2400" dirty="0">
                <a:latin typeface="Arial" panose="020B0604020202020204" pitchFamily="34" charset="0"/>
                <a:cs typeface="Arial" panose="020B0604020202020204" pitchFamily="34" charset="0"/>
              </a:rPr>
              <a:t> represent the triumph of light over dark, and good over evil </a:t>
            </a:r>
            <a:endParaRPr lang="en-US" sz="2400" dirty="0">
              <a:latin typeface="Arial" panose="020B0604020202020204" pitchFamily="34" charset="0"/>
              <a:cs typeface="Arial" panose="020B0604020202020204" pitchFamily="34" charset="0"/>
            </a:endParaRP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 warm, bright glow from a </a:t>
            </a:r>
            <a:r>
              <a:rPr lang="en-GB" sz="2400" dirty="0" err="1">
                <a:latin typeface="Arial" panose="020B0604020202020204" pitchFamily="34" charset="0"/>
                <a:cs typeface="Arial" panose="020B0604020202020204" pitchFamily="34" charset="0"/>
              </a:rPr>
              <a:t>diya</a:t>
            </a:r>
            <a:r>
              <a:rPr lang="en-GB" sz="2400" dirty="0">
                <a:latin typeface="Arial" panose="020B0604020202020204" pitchFamily="34" charset="0"/>
                <a:cs typeface="Arial" panose="020B0604020202020204" pitchFamily="34" charset="0"/>
              </a:rPr>
              <a:t> is considered to bring good fortune </a:t>
            </a:r>
          </a:p>
          <a:p>
            <a:pPr marL="228600" indent="-228600">
              <a:lnSpc>
                <a:spcPct val="90000"/>
              </a:lnSpc>
              <a:spcBef>
                <a:spcPts val="1000"/>
              </a:spcBef>
              <a:buFont typeface="Arial" panose="020B0604020202020204" pitchFamily="34" charset="0"/>
              <a:buChar char="•"/>
            </a:pPr>
            <a:r>
              <a:rPr lang="en-GB" sz="2400" dirty="0">
                <a:latin typeface="Arial" panose="020B0604020202020204" pitchFamily="34" charset="0"/>
                <a:cs typeface="Arial" panose="020B0604020202020204" pitchFamily="34" charset="0"/>
              </a:rPr>
              <a:t>They are traditionally made from clay or mud, with a cotton wick dipped in ghee</a:t>
            </a:r>
          </a:p>
        </p:txBody>
      </p:sp>
      <p:pic>
        <p:nvPicPr>
          <p:cNvPr id="9" name="Picture 8" descr="A picture containing table, bowl, blur&#10;&#10;Description automatically generated">
            <a:extLst>
              <a:ext uri="{FF2B5EF4-FFF2-40B4-BE49-F238E27FC236}">
                <a16:creationId xmlns:a16="http://schemas.microsoft.com/office/drawing/2014/main" id="{23077A27-9249-B0B2-3B4F-D669FE3D78DB}"/>
              </a:ext>
            </a:extLst>
          </p:cNvPr>
          <p:cNvPicPr>
            <a:picLocks noChangeAspect="1"/>
          </p:cNvPicPr>
          <p:nvPr/>
        </p:nvPicPr>
        <p:blipFill rotWithShape="1">
          <a:blip r:embed="rId2"/>
          <a:srcRect l="3233" r="23111" b="11764"/>
          <a:stretch/>
        </p:blipFill>
        <p:spPr>
          <a:xfrm>
            <a:off x="6484539" y="1373060"/>
            <a:ext cx="2601683" cy="4364690"/>
          </a:xfrm>
          <a:prstGeom prst="rect">
            <a:avLst/>
          </a:prstGeom>
        </p:spPr>
      </p:pic>
      <p:pic>
        <p:nvPicPr>
          <p:cNvPr id="13" name="Picture 12">
            <a:extLst>
              <a:ext uri="{FF2B5EF4-FFF2-40B4-BE49-F238E27FC236}">
                <a16:creationId xmlns:a16="http://schemas.microsoft.com/office/drawing/2014/main" id="{1378595B-D872-1DE2-9059-E940F439D29C}"/>
              </a:ext>
            </a:extLst>
          </p:cNvPr>
          <p:cNvPicPr>
            <a:picLocks noChangeAspect="1"/>
          </p:cNvPicPr>
          <p:nvPr/>
        </p:nvPicPr>
        <p:blipFill rotWithShape="1">
          <a:blip r:embed="rId3"/>
          <a:srcRect t="15445" r="18496"/>
          <a:stretch/>
        </p:blipFill>
        <p:spPr>
          <a:xfrm>
            <a:off x="889059" y="4911876"/>
            <a:ext cx="1629244" cy="1125954"/>
          </a:xfrm>
          <a:prstGeom prst="rect">
            <a:avLst/>
          </a:prstGeom>
        </p:spPr>
      </p:pic>
      <p:pic>
        <p:nvPicPr>
          <p:cNvPr id="15" name="Picture 14" descr="A picture containing candle&#10;&#10;Description automatically generated">
            <a:extLst>
              <a:ext uri="{FF2B5EF4-FFF2-40B4-BE49-F238E27FC236}">
                <a16:creationId xmlns:a16="http://schemas.microsoft.com/office/drawing/2014/main" id="{82FD8370-D006-24F4-0E00-546B05875E5C}"/>
              </a:ext>
            </a:extLst>
          </p:cNvPr>
          <p:cNvPicPr>
            <a:picLocks noChangeAspect="1"/>
          </p:cNvPicPr>
          <p:nvPr/>
        </p:nvPicPr>
        <p:blipFill rotWithShape="1">
          <a:blip r:embed="rId4"/>
          <a:srcRect l="19225" t="8884" r="22433" b="26719"/>
          <a:stretch/>
        </p:blipFill>
        <p:spPr>
          <a:xfrm>
            <a:off x="2734509" y="4630693"/>
            <a:ext cx="1552807" cy="1142634"/>
          </a:xfrm>
          <a:prstGeom prst="rect">
            <a:avLst/>
          </a:prstGeom>
        </p:spPr>
      </p:pic>
      <p:pic>
        <p:nvPicPr>
          <p:cNvPr id="7" name="Picture 6" descr="A picture containing indoor, candle&#10;&#10;Description automatically generated">
            <a:extLst>
              <a:ext uri="{FF2B5EF4-FFF2-40B4-BE49-F238E27FC236}">
                <a16:creationId xmlns:a16="http://schemas.microsoft.com/office/drawing/2014/main" id="{9C21FA7E-7065-2866-C64D-CDB5E85C2ED0}"/>
              </a:ext>
            </a:extLst>
          </p:cNvPr>
          <p:cNvPicPr>
            <a:picLocks noChangeAspect="1"/>
          </p:cNvPicPr>
          <p:nvPr/>
        </p:nvPicPr>
        <p:blipFill rotWithShape="1">
          <a:blip r:embed="rId5"/>
          <a:srcRect l="11675" t="10948" r="21108" b="26452"/>
          <a:stretch/>
        </p:blipFill>
        <p:spPr>
          <a:xfrm>
            <a:off x="4503523" y="4798273"/>
            <a:ext cx="1840366" cy="1142634"/>
          </a:xfrm>
          <a:prstGeom prst="rect">
            <a:avLst/>
          </a:prstGeom>
        </p:spPr>
      </p:pic>
    </p:spTree>
    <p:extLst>
      <p:ext uri="{BB962C8B-B14F-4D97-AF65-F5344CB8AC3E}">
        <p14:creationId xmlns:p14="http://schemas.microsoft.com/office/powerpoint/2010/main" val="273641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62B979-536B-1A1B-146F-808A04160AD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r="13676" b="21805"/>
          <a:stretch/>
        </p:blipFill>
        <p:spPr>
          <a:xfrm rot="5400000">
            <a:off x="6330423" y="2403663"/>
            <a:ext cx="2148897" cy="2363169"/>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2" name="TextBox 1">
            <a:extLst>
              <a:ext uri="{FF2B5EF4-FFF2-40B4-BE49-F238E27FC236}">
                <a16:creationId xmlns:a16="http://schemas.microsoft.com/office/drawing/2014/main" id="{6E045C8C-67EC-BC9A-DFC4-2AC8010AE3E1}"/>
              </a:ext>
            </a:extLst>
          </p:cNvPr>
          <p:cNvSpPr txBox="1"/>
          <p:nvPr/>
        </p:nvSpPr>
        <p:spPr>
          <a:xfrm>
            <a:off x="393539" y="1084673"/>
            <a:ext cx="55211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Make a pinch pot</a:t>
            </a:r>
          </a:p>
        </p:txBody>
      </p:sp>
      <p:sp>
        <p:nvSpPr>
          <p:cNvPr id="3" name="TextBox 2">
            <a:extLst>
              <a:ext uri="{FF2B5EF4-FFF2-40B4-BE49-F238E27FC236}">
                <a16:creationId xmlns:a16="http://schemas.microsoft.com/office/drawing/2014/main" id="{A2F655EE-3226-FFAA-D377-924D655D479F}"/>
              </a:ext>
            </a:extLst>
          </p:cNvPr>
          <p:cNvSpPr txBox="1"/>
          <p:nvPr/>
        </p:nvSpPr>
        <p:spPr>
          <a:xfrm>
            <a:off x="393537" y="1772043"/>
            <a:ext cx="4383000" cy="2010807"/>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Break off a lump of air-drying clay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Roll into a large ball</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 your thumb to create a well in the clay </a:t>
            </a:r>
          </a:p>
        </p:txBody>
      </p:sp>
      <p:pic>
        <p:nvPicPr>
          <p:cNvPr id="5" name="Picture 4">
            <a:extLst>
              <a:ext uri="{FF2B5EF4-FFF2-40B4-BE49-F238E27FC236}">
                <a16:creationId xmlns:a16="http://schemas.microsoft.com/office/drawing/2014/main" id="{8C78591C-19ED-5270-F067-23DE70390ABC}"/>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984" t="23560" r="9785" b="17640"/>
          <a:stretch/>
        </p:blipFill>
        <p:spPr>
          <a:xfrm rot="5400000">
            <a:off x="4950986" y="1358918"/>
            <a:ext cx="1927353" cy="1709749"/>
          </a:xfrm>
          <a:prstGeom prst="rect">
            <a:avLst/>
          </a:prstGeom>
        </p:spPr>
      </p:pic>
      <p:pic>
        <p:nvPicPr>
          <p:cNvPr id="12" name="Picture 11">
            <a:extLst>
              <a:ext uri="{FF2B5EF4-FFF2-40B4-BE49-F238E27FC236}">
                <a16:creationId xmlns:a16="http://schemas.microsoft.com/office/drawing/2014/main" id="{DEB27B8E-A23A-19D7-B18E-E5DB14A02414}"/>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5400000">
            <a:off x="4061332" y="3809782"/>
            <a:ext cx="2184836" cy="2213055"/>
          </a:xfrm>
          <a:prstGeom prst="rect">
            <a:avLst/>
          </a:prstGeom>
        </p:spPr>
      </p:pic>
    </p:spTree>
    <p:extLst>
      <p:ext uri="{BB962C8B-B14F-4D97-AF65-F5344CB8AC3E}">
        <p14:creationId xmlns:p14="http://schemas.microsoft.com/office/powerpoint/2010/main" val="2454947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421185" y="1651262"/>
            <a:ext cx="8301629" cy="16784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Using your fingers, carefully shape the sides of your pot </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Create a spout, forming your pot into a tear shape</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Create a design around the top of your pot by using the tip of a paint brush or pen</a:t>
            </a:r>
          </a:p>
        </p:txBody>
      </p:sp>
      <p:pic>
        <p:nvPicPr>
          <p:cNvPr id="10" name="Picture 9">
            <a:extLst>
              <a:ext uri="{FF2B5EF4-FFF2-40B4-BE49-F238E27FC236}">
                <a16:creationId xmlns:a16="http://schemas.microsoft.com/office/drawing/2014/main" id="{6A08176E-C473-6486-46AD-14E66CC4CEC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rot="5400000">
            <a:off x="634426" y="3399589"/>
            <a:ext cx="2472661" cy="2356895"/>
          </a:xfrm>
          <a:prstGeom prst="rect">
            <a:avLst/>
          </a:prstGeom>
        </p:spPr>
      </p:pic>
      <p:pic>
        <p:nvPicPr>
          <p:cNvPr id="12" name="Picture 11">
            <a:extLst>
              <a:ext uri="{FF2B5EF4-FFF2-40B4-BE49-F238E27FC236}">
                <a16:creationId xmlns:a16="http://schemas.microsoft.com/office/drawing/2014/main" id="{8C7ED934-FE68-395B-894F-5EBECE96FFB5}"/>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rot="5400000">
            <a:off x="3271753" y="3301649"/>
            <a:ext cx="2502621" cy="2522815"/>
          </a:xfrm>
          <a:prstGeom prst="rect">
            <a:avLst/>
          </a:prstGeom>
        </p:spPr>
      </p:pic>
      <p:pic>
        <p:nvPicPr>
          <p:cNvPr id="14" name="Picture 13">
            <a:extLst>
              <a:ext uri="{FF2B5EF4-FFF2-40B4-BE49-F238E27FC236}">
                <a16:creationId xmlns:a16="http://schemas.microsoft.com/office/drawing/2014/main" id="{554714C8-57FD-DBAC-AD78-F7E16DB5FF8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rot="5400000">
            <a:off x="6139873" y="3152266"/>
            <a:ext cx="2502622" cy="2821586"/>
          </a:xfrm>
          <a:prstGeom prst="rect">
            <a:avLst/>
          </a:prstGeom>
        </p:spPr>
      </p:pic>
      <p:sp>
        <p:nvSpPr>
          <p:cNvPr id="4" name="TextBox 3">
            <a:extLst>
              <a:ext uri="{FF2B5EF4-FFF2-40B4-BE49-F238E27FC236}">
                <a16:creationId xmlns:a16="http://schemas.microsoft.com/office/drawing/2014/main" id="{72589262-CE7C-94DB-4BE9-2AABCA239FEF}"/>
              </a:ext>
            </a:extLst>
          </p:cNvPr>
          <p:cNvSpPr txBox="1"/>
          <p:nvPr/>
        </p:nvSpPr>
        <p:spPr>
          <a:xfrm>
            <a:off x="384600" y="957778"/>
            <a:ext cx="8301629"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Shape your pinch pot into a </a:t>
            </a:r>
            <a:r>
              <a:rPr lang="en-US" sz="3600" b="1" dirty="0" err="1">
                <a:latin typeface="Arial" panose="020B0604020202020204" pitchFamily="34" charset="0"/>
                <a:cs typeface="Arial" panose="020B0604020202020204" pitchFamily="34" charset="0"/>
              </a:rPr>
              <a:t>diya</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65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626F2-960A-8D39-5B2E-7AC3FE100C4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618" t="11662" r="5369"/>
          <a:stretch/>
        </p:blipFill>
        <p:spPr>
          <a:xfrm rot="5400000">
            <a:off x="6781273" y="1055480"/>
            <a:ext cx="2224145" cy="2200451"/>
          </a:xfrm>
          <a:prstGeom prst="rect">
            <a:avLst/>
          </a:prstGeom>
        </p:spPr>
      </p:pic>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11" name="Picture 10">
            <a:extLst>
              <a:ext uri="{FF2B5EF4-FFF2-40B4-BE49-F238E27FC236}">
                <a16:creationId xmlns:a16="http://schemas.microsoft.com/office/drawing/2014/main" id="{0EF918EC-0BE0-7207-CB06-7B5A4369121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9020" t="11432" r="10444"/>
          <a:stretch/>
        </p:blipFill>
        <p:spPr>
          <a:xfrm>
            <a:off x="4349832" y="3358192"/>
            <a:ext cx="2200452" cy="1511863"/>
          </a:xfrm>
          <a:prstGeom prst="rect">
            <a:avLst/>
          </a:prstGeom>
        </p:spPr>
      </p:pic>
      <p:sp>
        <p:nvSpPr>
          <p:cNvPr id="3" name="TextBox 2">
            <a:extLst>
              <a:ext uri="{FF2B5EF4-FFF2-40B4-BE49-F238E27FC236}">
                <a16:creationId xmlns:a16="http://schemas.microsoft.com/office/drawing/2014/main" id="{A2F655EE-3226-FFAA-D377-924D655D479F}"/>
              </a:ext>
            </a:extLst>
          </p:cNvPr>
          <p:cNvSpPr txBox="1"/>
          <p:nvPr/>
        </p:nvSpPr>
        <p:spPr>
          <a:xfrm>
            <a:off x="217728" y="1785507"/>
            <a:ext cx="6880904" cy="167840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Allow your pot to dry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Add </a:t>
            </a:r>
            <a:r>
              <a:rPr lang="en-US" sz="2400" dirty="0" err="1">
                <a:latin typeface="Arial" panose="020B0604020202020204" pitchFamily="34" charset="0"/>
                <a:cs typeface="Arial" panose="020B0604020202020204" pitchFamily="34" charset="0"/>
              </a:rPr>
              <a:t>colour</a:t>
            </a:r>
            <a:r>
              <a:rPr lang="en-US" sz="2400" dirty="0">
                <a:latin typeface="Arial" panose="020B0604020202020204" pitchFamily="34" charset="0"/>
                <a:cs typeface="Arial" panose="020B0604020202020204" pitchFamily="34" charset="0"/>
              </a:rPr>
              <a:t> - use bright colors that contrast dramatically</a:t>
            </a:r>
          </a:p>
          <a:p>
            <a:pPr marL="228600" indent="-228600">
              <a:lnSpc>
                <a:spcPct val="90000"/>
              </a:lnSpc>
              <a:spcBef>
                <a:spcPts val="1000"/>
              </a:spcBef>
              <a:buFont typeface="Arial" panose="020B0604020202020204" pitchFamily="34" charset="0"/>
              <a:buChar char="•"/>
            </a:pPr>
            <a:r>
              <a:rPr lang="en-US" sz="2400" dirty="0">
                <a:latin typeface="Arial" panose="020B0604020202020204" pitchFamily="34" charset="0"/>
                <a:cs typeface="Arial" panose="020B0604020202020204" pitchFamily="34" charset="0"/>
              </a:rPr>
              <a:t>Add a design to the </a:t>
            </a:r>
            <a:r>
              <a:rPr lang="en-US" sz="2400" dirty="0" err="1">
                <a:latin typeface="Arial" panose="020B0604020202020204" pitchFamily="34" charset="0"/>
                <a:cs typeface="Arial" panose="020B0604020202020204" pitchFamily="34" charset="0"/>
              </a:rPr>
              <a:t>centre</a:t>
            </a:r>
            <a:r>
              <a:rPr lang="en-US" sz="2400" dirty="0">
                <a:latin typeface="Arial" panose="020B0604020202020204" pitchFamily="34" charset="0"/>
                <a:cs typeface="Arial" panose="020B0604020202020204" pitchFamily="34" charset="0"/>
              </a:rPr>
              <a:t> of the pot with a pen</a:t>
            </a:r>
          </a:p>
        </p:txBody>
      </p:sp>
      <p:pic>
        <p:nvPicPr>
          <p:cNvPr id="7" name="Picture 6">
            <a:extLst>
              <a:ext uri="{FF2B5EF4-FFF2-40B4-BE49-F238E27FC236}">
                <a16:creationId xmlns:a16="http://schemas.microsoft.com/office/drawing/2014/main" id="{0DDA2029-4BC3-44AC-CBDC-985B5C7076E5}"/>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l="9474"/>
          <a:stretch/>
        </p:blipFill>
        <p:spPr>
          <a:xfrm rot="5400000">
            <a:off x="75184" y="3690777"/>
            <a:ext cx="1937085" cy="1966984"/>
          </a:xfrm>
          <a:prstGeom prst="rect">
            <a:avLst/>
          </a:prstGeom>
        </p:spPr>
      </p:pic>
      <p:pic>
        <p:nvPicPr>
          <p:cNvPr id="9" name="Picture 8">
            <a:extLst>
              <a:ext uri="{FF2B5EF4-FFF2-40B4-BE49-F238E27FC236}">
                <a16:creationId xmlns:a16="http://schemas.microsoft.com/office/drawing/2014/main" id="{7D566253-AC21-CC3C-13D6-1AE5F5459DB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3101" t="9076" r="8673"/>
          <a:stretch/>
        </p:blipFill>
        <p:spPr>
          <a:xfrm rot="5400000">
            <a:off x="2408297" y="4097487"/>
            <a:ext cx="1636557" cy="2161456"/>
          </a:xfrm>
          <a:prstGeom prst="rect">
            <a:avLst/>
          </a:prstGeom>
        </p:spPr>
      </p:pic>
      <p:pic>
        <p:nvPicPr>
          <p:cNvPr id="15" name="Picture 14">
            <a:extLst>
              <a:ext uri="{FF2B5EF4-FFF2-40B4-BE49-F238E27FC236}">
                <a16:creationId xmlns:a16="http://schemas.microsoft.com/office/drawing/2014/main" id="{873CAB2A-1D65-BACE-7AAA-48D6C4B77CE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a:off x="6848312" y="3908478"/>
            <a:ext cx="1712692" cy="2463341"/>
          </a:xfrm>
          <a:prstGeom prst="rect">
            <a:avLst/>
          </a:prstGeom>
        </p:spPr>
      </p:pic>
      <p:sp>
        <p:nvSpPr>
          <p:cNvPr id="5" name="TextBox 4">
            <a:extLst>
              <a:ext uri="{FF2B5EF4-FFF2-40B4-BE49-F238E27FC236}">
                <a16:creationId xmlns:a16="http://schemas.microsoft.com/office/drawing/2014/main" id="{43AC07CE-021F-F695-42A5-13F7129E7270}"/>
              </a:ext>
            </a:extLst>
          </p:cNvPr>
          <p:cNvSpPr txBox="1"/>
          <p:nvPr/>
        </p:nvSpPr>
        <p:spPr>
          <a:xfrm>
            <a:off x="318709" y="1070545"/>
            <a:ext cx="4572000" cy="646331"/>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Finish your </a:t>
            </a:r>
            <a:r>
              <a:rPr lang="en-US" sz="3600" b="1" dirty="0" err="1">
                <a:latin typeface="Arial" panose="020B0604020202020204" pitchFamily="34" charset="0"/>
                <a:cs typeface="Arial" panose="020B0604020202020204" pitchFamily="34" charset="0"/>
              </a:rPr>
              <a:t>diya</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1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pic>
        <p:nvPicPr>
          <p:cNvPr id="8" name="Picture 7">
            <a:extLst>
              <a:ext uri="{FF2B5EF4-FFF2-40B4-BE49-F238E27FC236}">
                <a16:creationId xmlns:a16="http://schemas.microsoft.com/office/drawing/2014/main" id="{3588A63B-8273-98CE-2FE7-420327B5E7C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242202" y="2771617"/>
            <a:ext cx="3830657" cy="3119135"/>
          </a:xfrm>
          <a:prstGeom prst="rect">
            <a:avLst/>
          </a:prstGeom>
        </p:spPr>
      </p:pic>
      <p:sp>
        <p:nvSpPr>
          <p:cNvPr id="3" name="TextBox 2">
            <a:extLst>
              <a:ext uri="{FF2B5EF4-FFF2-40B4-BE49-F238E27FC236}">
                <a16:creationId xmlns:a16="http://schemas.microsoft.com/office/drawing/2014/main" id="{A2F655EE-3226-FFAA-D377-924D655D479F}"/>
              </a:ext>
            </a:extLst>
          </p:cNvPr>
          <p:cNvSpPr txBox="1"/>
          <p:nvPr/>
        </p:nvSpPr>
        <p:spPr>
          <a:xfrm>
            <a:off x="242202" y="1130839"/>
            <a:ext cx="4437524"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Using your Diya </a:t>
            </a:r>
            <a:r>
              <a:rPr lang="en-GB" sz="3600"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40027E7-1B0D-8B70-86C1-A9A5BC801DB6}"/>
              </a:ext>
            </a:extLst>
          </p:cNvPr>
          <p:cNvSpPr txBox="1"/>
          <p:nvPr/>
        </p:nvSpPr>
        <p:spPr>
          <a:xfrm>
            <a:off x="242201" y="1858895"/>
            <a:ext cx="4065103" cy="830997"/>
          </a:xfrm>
          <a:prstGeom prst="rect">
            <a:avLst/>
          </a:prstGeom>
          <a:noFill/>
        </p:spPr>
        <p:txBody>
          <a:bodyPr wrap="square" rtlCol="0">
            <a:spAutoFit/>
          </a:bodyPr>
          <a:lstStyle/>
          <a:p>
            <a:r>
              <a:rPr lang="en-US" sz="2400" dirty="0"/>
              <a:t>With adult supervision - use a tea light to create your lamp </a:t>
            </a:r>
            <a:r>
              <a:rPr lang="en-GB"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p>
        </p:txBody>
      </p:sp>
      <p:sp>
        <p:nvSpPr>
          <p:cNvPr id="4" name="TextBox 3">
            <a:extLst>
              <a:ext uri="{FF2B5EF4-FFF2-40B4-BE49-F238E27FC236}">
                <a16:creationId xmlns:a16="http://schemas.microsoft.com/office/drawing/2014/main" id="{E7C77DA5-51B1-EBA9-FBD5-80888B259A24}"/>
              </a:ext>
            </a:extLst>
          </p:cNvPr>
          <p:cNvSpPr txBox="1"/>
          <p:nvPr/>
        </p:nvSpPr>
        <p:spPr>
          <a:xfrm>
            <a:off x="4679726" y="1871228"/>
            <a:ext cx="4222072" cy="1200329"/>
          </a:xfrm>
          <a:prstGeom prst="rect">
            <a:avLst/>
          </a:prstGeom>
          <a:noFill/>
        </p:spPr>
        <p:txBody>
          <a:bodyPr wrap="square" rtlCol="0">
            <a:spAutoFit/>
          </a:bodyPr>
          <a:lstStyle/>
          <a:p>
            <a:r>
              <a:rPr lang="en-US" sz="2400" dirty="0"/>
              <a:t>… or fill the </a:t>
            </a:r>
            <a:r>
              <a:rPr lang="en-US" sz="2400" dirty="0" err="1"/>
              <a:t>diya</a:t>
            </a:r>
            <a:r>
              <a:rPr lang="en-US" sz="2400" dirty="0"/>
              <a:t> with melted ghee and use a wick from a tea light to create your lamp </a:t>
            </a:r>
            <a:r>
              <a:rPr lang="en-GB" sz="2400" dirty="0">
                <a:effectLst/>
                <a:latin typeface="Arial" panose="020B0604020202020204" pitchFamily="34" charset="0"/>
                <a:ea typeface="Times New Roman" panose="02020603050405020304" pitchFamily="18" charset="0"/>
                <a:cs typeface="Arial" panose="020B0604020202020204" pitchFamily="34" charset="0"/>
              </a:rPr>
              <a:t>⚠</a:t>
            </a:r>
            <a:endParaRPr lang="en-US" sz="2400" dirty="0"/>
          </a:p>
        </p:txBody>
      </p:sp>
      <p:pic>
        <p:nvPicPr>
          <p:cNvPr id="5" name="Picture 4">
            <a:extLst>
              <a:ext uri="{FF2B5EF4-FFF2-40B4-BE49-F238E27FC236}">
                <a16:creationId xmlns:a16="http://schemas.microsoft.com/office/drawing/2014/main" id="{727BA293-C13B-887B-83F3-BFF05703F55A}"/>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l="10875" r="8657" b="7426"/>
          <a:stretch/>
        </p:blipFill>
        <p:spPr>
          <a:xfrm rot="5400000">
            <a:off x="5239641" y="2647284"/>
            <a:ext cx="2601933" cy="3721763"/>
          </a:xfrm>
          <a:prstGeom prst="rect">
            <a:avLst/>
          </a:prstGeom>
        </p:spPr>
      </p:pic>
    </p:spTree>
    <p:extLst>
      <p:ext uri="{BB962C8B-B14F-4D97-AF65-F5344CB8AC3E}">
        <p14:creationId xmlns:p14="http://schemas.microsoft.com/office/powerpoint/2010/main" val="2358777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FAA5B85-090C-4FCC-B92E-80304382BEA7}"/>
              </a:ext>
            </a:extLst>
          </p:cNvPr>
          <p:cNvSpPr txBox="1">
            <a:spLocks/>
          </p:cNvSpPr>
          <p:nvPr/>
        </p:nvSpPr>
        <p:spPr>
          <a:xfrm>
            <a:off x="0" y="1043633"/>
            <a:ext cx="9046131" cy="8207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A2F655EE-3226-FFAA-D377-924D655D479F}"/>
              </a:ext>
            </a:extLst>
          </p:cNvPr>
          <p:cNvSpPr txBox="1"/>
          <p:nvPr/>
        </p:nvSpPr>
        <p:spPr>
          <a:xfrm>
            <a:off x="590309" y="1175182"/>
            <a:ext cx="4129526"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Extension</a:t>
            </a:r>
          </a:p>
        </p:txBody>
      </p:sp>
      <p:sp>
        <p:nvSpPr>
          <p:cNvPr id="2" name="TextBox 1">
            <a:extLst>
              <a:ext uri="{FF2B5EF4-FFF2-40B4-BE49-F238E27FC236}">
                <a16:creationId xmlns:a16="http://schemas.microsoft.com/office/drawing/2014/main" id="{E40027E7-1B0D-8B70-86C1-A9A5BC801DB6}"/>
              </a:ext>
            </a:extLst>
          </p:cNvPr>
          <p:cNvSpPr txBox="1"/>
          <p:nvPr/>
        </p:nvSpPr>
        <p:spPr>
          <a:xfrm>
            <a:off x="590309" y="1967696"/>
            <a:ext cx="6809112"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Create different designs using </a:t>
            </a:r>
            <a:r>
              <a:rPr lang="en-US" sz="2400" dirty="0" err="1">
                <a:latin typeface="Arial" panose="020B0604020202020204" pitchFamily="34" charset="0"/>
                <a:cs typeface="Arial" panose="020B0604020202020204" pitchFamily="34" charset="0"/>
              </a:rPr>
              <a:t>coloured</a:t>
            </a:r>
            <a:r>
              <a:rPr lang="en-US" sz="2400" dirty="0">
                <a:latin typeface="Arial" panose="020B0604020202020204" pitchFamily="34" charset="0"/>
                <a:cs typeface="Arial" panose="020B0604020202020204" pitchFamily="34" charset="0"/>
              </a:rPr>
              <a:t> clay</a:t>
            </a:r>
          </a:p>
        </p:txBody>
      </p:sp>
      <p:pic>
        <p:nvPicPr>
          <p:cNvPr id="4" name="Picture 3">
            <a:extLst>
              <a:ext uri="{FF2B5EF4-FFF2-40B4-BE49-F238E27FC236}">
                <a16:creationId xmlns:a16="http://schemas.microsoft.com/office/drawing/2014/main" id="{F830608E-82EC-27E7-7DB5-D9945AE1DE8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t="6043" r="8071" b="7647"/>
          <a:stretch/>
        </p:blipFill>
        <p:spPr>
          <a:xfrm rot="5400000">
            <a:off x="870946" y="2546330"/>
            <a:ext cx="3075005" cy="3548552"/>
          </a:xfrm>
          <a:prstGeom prst="rect">
            <a:avLst/>
          </a:prstGeom>
        </p:spPr>
      </p:pic>
      <p:pic>
        <p:nvPicPr>
          <p:cNvPr id="7" name="Picture 6">
            <a:extLst>
              <a:ext uri="{FF2B5EF4-FFF2-40B4-BE49-F238E27FC236}">
                <a16:creationId xmlns:a16="http://schemas.microsoft.com/office/drawing/2014/main" id="{1C9109CC-8FD0-0A3C-1AD8-7256A3B4B61E}"/>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7170" t="7647" r="25054"/>
          <a:stretch/>
        </p:blipFill>
        <p:spPr>
          <a:xfrm rot="5400000">
            <a:off x="5186874" y="2615748"/>
            <a:ext cx="2873784" cy="3548552"/>
          </a:xfrm>
          <a:prstGeom prst="rect">
            <a:avLst/>
          </a:prstGeom>
        </p:spPr>
      </p:pic>
    </p:spTree>
    <p:extLst>
      <p:ext uri="{BB962C8B-B14F-4D97-AF65-F5344CB8AC3E}">
        <p14:creationId xmlns:p14="http://schemas.microsoft.com/office/powerpoint/2010/main" val="31539805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328</Words>
  <Application>Microsoft Office PowerPoint</Application>
  <PresentationFormat>On-screen Show (4:3)</PresentationFormat>
  <Paragraphs>32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rangloi kolam patterns presentation</dc:title>
  <dc:subject>Learn how to make Rangoli kolam patterns</dc:subject>
  <dc:creator>Attainment in Education</dc:creator>
  <cp:keywords>Colour, Diwali, material selection, patterns, prints, rangoli, kolam, sand</cp:keywords>
  <dc:description/>
  <cp:lastModifiedBy>Kala Raju</cp:lastModifiedBy>
  <cp:revision>139</cp:revision>
  <dcterms:created xsi:type="dcterms:W3CDTF">2017-06-28T15:11:57Z</dcterms:created>
  <dcterms:modified xsi:type="dcterms:W3CDTF">2022-09-08T14:30:05Z</dcterms:modified>
  <cp:category/>
</cp:coreProperties>
</file>