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31"/>
  </p:notesMasterIdLst>
  <p:sldIdLst>
    <p:sldId id="259" r:id="rId6"/>
    <p:sldId id="260" r:id="rId7"/>
    <p:sldId id="315" r:id="rId8"/>
    <p:sldId id="316" r:id="rId9"/>
    <p:sldId id="313" r:id="rId10"/>
    <p:sldId id="284" r:id="rId11"/>
    <p:sldId id="293" r:id="rId12"/>
    <p:sldId id="287" r:id="rId13"/>
    <p:sldId id="262" r:id="rId14"/>
    <p:sldId id="294" r:id="rId15"/>
    <p:sldId id="300" r:id="rId16"/>
    <p:sldId id="298" r:id="rId17"/>
    <p:sldId id="303" r:id="rId18"/>
    <p:sldId id="299" r:id="rId19"/>
    <p:sldId id="305" r:id="rId20"/>
    <p:sldId id="295" r:id="rId21"/>
    <p:sldId id="307" r:id="rId22"/>
    <p:sldId id="308" r:id="rId23"/>
    <p:sldId id="314" r:id="rId24"/>
    <p:sldId id="309" r:id="rId25"/>
    <p:sldId id="296" r:id="rId26"/>
    <p:sldId id="310" r:id="rId27"/>
    <p:sldId id="312" r:id="rId28"/>
    <p:sldId id="282" r:id="rId29"/>
    <p:sldId id="30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7E3"/>
    <a:srgbClr val="ED1C24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B9C45E-749C-4CF3-BEFD-650197AE1C2C}" v="1" dt="2022-07-25T17:43:52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12" autoAdjust="0"/>
  </p:normalViewPr>
  <p:slideViewPr>
    <p:cSldViewPr snapToGrid="0">
      <p:cViewPr varScale="1">
        <p:scale>
          <a:sx n="71" d="100"/>
          <a:sy n="71" d="100"/>
        </p:scale>
        <p:origin x="1786" y="62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F2B9C45E-749C-4CF3-BEFD-650197AE1C2C}"/>
    <pc:docChg chg="modSld">
      <pc:chgData name="Tammy Pankey" userId="89b84b47-0384-4d66-b56e-dc00ebdb68cf" providerId="ADAL" clId="{F2B9C45E-749C-4CF3-BEFD-650197AE1C2C}" dt="2022-07-25T17:40:10.569" v="8" actId="1076"/>
      <pc:docMkLst>
        <pc:docMk/>
      </pc:docMkLst>
      <pc:sldChg chg="modSp mod">
        <pc:chgData name="Tammy Pankey" userId="89b84b47-0384-4d66-b56e-dc00ebdb68cf" providerId="ADAL" clId="{F2B9C45E-749C-4CF3-BEFD-650197AE1C2C}" dt="2022-07-25T17:40:10.569" v="8" actId="1076"/>
        <pc:sldMkLst>
          <pc:docMk/>
          <pc:sldMk cId="3743200560" sldId="259"/>
        </pc:sldMkLst>
        <pc:spChg chg="mod">
          <ac:chgData name="Tammy Pankey" userId="89b84b47-0384-4d66-b56e-dc00ebdb68cf" providerId="ADAL" clId="{F2B9C45E-749C-4CF3-BEFD-650197AE1C2C}" dt="2022-07-25T17:40:10.569" v="8" actId="1076"/>
          <ac:spMkLst>
            <pc:docMk/>
            <pc:sldMk cId="3743200560" sldId="259"/>
            <ac:spMk id="5" creationId="{F3B760C1-7E25-45A7-B891-53C58D074E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8-9j3mXlY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gHUJqTT3THU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Provide the digital building instructions Books 4, 7, &amp; 8 to the team. Find them at </a:t>
            </a:r>
            <a:r>
              <a:rPr lang="en-US" sz="1800" b="0" i="0" u="sng" strike="noStrike" baseline="0" dirty="0">
                <a:solidFill>
                  <a:srgbClr val="1F5D9F"/>
                </a:solidFill>
                <a:latin typeface="Arial" panose="020B0604020202020204" pitchFamily="34" charset="0"/>
              </a:rPr>
              <a:t>firstlegoleague.org/ </a:t>
            </a:r>
            <a:r>
              <a:rPr lang="en-US" sz="1800" b="0" i="0" u="sng" strike="noStrike" baseline="0" dirty="0" err="1">
                <a:solidFill>
                  <a:srgbClr val="1F5D9F"/>
                </a:solidFill>
                <a:latin typeface="Arial" panose="020B0604020202020204" pitchFamily="34" charset="0"/>
              </a:rPr>
              <a:t>season#resources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The team will need Bags 4, 7, &amp; 8 from the Challenge set. Larger pieces may be in an unnumbered LEGO® bag.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Have the team record their brainstorming ideas as a bulleted list in the </a:t>
            </a:r>
            <a:r>
              <a:rPr lang="en-US" sz="1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Engineering Notebook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or in another location.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7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Provide the digital building instructions Books 4, 7, &amp; 8 to the team. Find them at </a:t>
            </a:r>
            <a:r>
              <a:rPr lang="en-US" sz="1800" b="0" i="0" u="sng" strike="noStrike" baseline="0" dirty="0">
                <a:solidFill>
                  <a:srgbClr val="1F5D9F"/>
                </a:solidFill>
                <a:latin typeface="Arial" panose="020B0604020202020204" pitchFamily="34" charset="0"/>
              </a:rPr>
              <a:t>firstlegoleague.org/ </a:t>
            </a:r>
            <a:r>
              <a:rPr lang="en-US" sz="1800" b="0" i="0" u="sng" strike="noStrike" baseline="0" dirty="0" err="1">
                <a:solidFill>
                  <a:srgbClr val="1F5D9F"/>
                </a:solidFill>
                <a:latin typeface="Arial" panose="020B0604020202020204" pitchFamily="34" charset="0"/>
              </a:rPr>
              <a:t>season#resources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The team will need Bags 4, 7, &amp; 8 from the Challenge set. Larger pieces may be in an unnumbered LEGO® bag.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Have the team record their brainstorming ideas as a bulleted list in the </a:t>
            </a:r>
            <a:r>
              <a:rPr lang="en-US" sz="1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Engineering Notebook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or in another location.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3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  <a:endParaRPr lang="en-US" sz="12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videos for each mission in the interactive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4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  <a:endParaRPr lang="en-US" sz="12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videos for each mission in the interactive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21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63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  <a:endParaRPr lang="en-US" sz="12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videos for each mission in the interactive Robot Game Rulebook.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2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02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Make sure the team label their diagram with lots of details that explains how their solution works. </a:t>
            </a:r>
            <a:endParaRPr lang="en-US" sz="12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67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Each session in this guide is two hours. If needed, split each session into two separate 60-minute meetings by having the team complete each page in a 60-minute meeting.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7C94CA"/>
                </a:solidFill>
                <a:latin typeface="ArialMT"/>
              </a:rPr>
              <a:t>Every session starts with an introduction and ends with a Share activity.  Details for these activities are given in the session pages.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Place the completed models on the mat with Dual Lock™ according to the field setup in the </a:t>
            </a:r>
            <a:r>
              <a:rPr lang="en-US" sz="1800" b="0" i="1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Robot Game Rulebook</a:t>
            </a:r>
            <a:r>
              <a:rPr lang="en-US" sz="1800" b="0" i="0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. </a:t>
            </a:r>
            <a:endParaRPr lang="en-US" sz="1800" b="0" i="0" u="none" strike="noStrike" baseline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0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5185C4"/>
                </a:solidFill>
                <a:latin typeface="Chantal Light"/>
              </a:rPr>
              <a:t>The team can use these Reflection Questions during the Share time. Sharing at the end is an important way for the team to summarize and reflect.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https://firstinspiresst01.blob.core.windows.net/first-energize/fll-challenge/fll-challenge-career-connections.pdf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wind energy produced? - Sustainability for kids Part 1 | Vestas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https://www.youtube.com/watch?v=-8-9j3mXlYE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2:06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a wind turbine work? - Sustainability for kids Part 2 | Vestas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https://www.youtube.com/watch?v=gHUJqTT3THU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2:46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Share the season videos on the </a:t>
            </a:r>
            <a:r>
              <a:rPr lang="en-US" sz="1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FIRST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® LEGO® League YouTube Channel with the team.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have already watched the season launch video in the introductory slides, you may choose to skip 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Facilitator Tips</a:t>
            </a:r>
            <a:endParaRPr lang="en-US" sz="12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baseline="0" dirty="0">
                <a:solidFill>
                  <a:srgbClr val="5185C4"/>
                </a:solidFill>
                <a:latin typeface="Chantal Light"/>
              </a:rPr>
              <a:t>Every session has an Introduction prompt and space to document the team’s responses.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Helvetica Neue" panose="02000503000000020004"/>
              </a:rPr>
              <a:t>Visit the </a:t>
            </a:r>
            <a:r>
              <a:rPr lang="en-US" sz="1000" i="1" dirty="0">
                <a:latin typeface="Helvetica Neue" panose="02000503000000020004"/>
                <a:hlinkClick r:id="rId3"/>
              </a:rPr>
              <a:t>FIRST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000" dirty="0">
                <a:latin typeface="Helvetica Neue" panose="02000503000000020004"/>
                <a:hlinkClick r:id="rId3"/>
              </a:rPr>
              <a:t> LEGO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0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000" dirty="0">
                <a:latin typeface="Helvetica Neue" panose="02000503000000020004"/>
              </a:rPr>
              <a:t>to watch the SUPERPOWERED season launch video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https://spike.legoeducation.com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 </a:t>
            </a:r>
            <a:endParaRPr lang="en-US" sz="1800" b="0" i="0" u="none" strike="noStrike" baseline="0" dirty="0">
              <a:latin typeface="ArialM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Two devices are suggested, one for the robot and one for project work. Additional devices for the mission model building are useful.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Activities in the sessions are for LEGO Education SPIKE™ PRIME app.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Make sure the controller and device are plugged in and charging at the end of the session.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Robot Game Connection:  Have the team plan for how to get the robot to a model or target area.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5185C4"/>
                </a:solidFill>
                <a:latin typeface="Chantal Light"/>
              </a:rPr>
              <a:t>Project Sparks provide the team with ideas for their Innovation Project and how the mission models connect to the theme.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Provide the digital building instructions Books 4, 7, &amp; 8 to the team. Find them at </a:t>
            </a:r>
            <a:r>
              <a:rPr lang="en-US" sz="1800" b="0" i="0" u="sng" strike="noStrike" baseline="0" dirty="0">
                <a:solidFill>
                  <a:srgbClr val="1F5D9F"/>
                </a:solidFill>
                <a:latin typeface="Arial" panose="020B0604020202020204" pitchFamily="34" charset="0"/>
              </a:rPr>
              <a:t>firstlegoleague.org/ </a:t>
            </a:r>
            <a:r>
              <a:rPr lang="en-US" sz="1800" b="0" i="0" u="sng" strike="noStrike" baseline="0" dirty="0" err="1">
                <a:solidFill>
                  <a:srgbClr val="1F5D9F"/>
                </a:solidFill>
                <a:latin typeface="Arial" panose="020B0604020202020204" pitchFamily="34" charset="0"/>
              </a:rPr>
              <a:t>season#resources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The team will need Bags 4, 7, &amp; 8 from the Challenge set. Larger pieces may be in an unnumbered LEGO® bag.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Have the team record their brainstorming ideas as a bulleted list in the </a:t>
            </a:r>
            <a:r>
              <a:rPr lang="en-US" sz="1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Engineering Notebook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or in another location.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youtube.com/c/FIRSTLEGOLeagueoffici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8CCE88-462B-3041-8EC1-A38C25E56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6" t="30941" r="22892" b="-245"/>
          <a:stretch/>
        </p:blipFill>
        <p:spPr>
          <a:xfrm>
            <a:off x="3200400" y="0"/>
            <a:ext cx="5943600" cy="3657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6234" y="3524098"/>
            <a:ext cx="5135622" cy="33339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White Energy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Journey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3056344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250" dirty="0">
                <a:solidFill>
                  <a:srgbClr val="EC2027"/>
                </a:solidFill>
                <a:latin typeface="Roboto" pitchFamily="2" charset="0"/>
                <a:ea typeface="Roboto" pitchFamily="2" charset="0"/>
              </a:rPr>
              <a:t>Session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3AC4A-69E0-C943-9B18-78347663B2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89" y="5555164"/>
            <a:ext cx="1638221" cy="1117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8D74D-BF22-0648-A33B-F9B5C97180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631984"/>
            <a:ext cx="3100472" cy="936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E8F11-00F2-EA22-54FD-9575CE2BF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953" y="2465232"/>
            <a:ext cx="3549875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1168" y="3006247"/>
            <a:ext cx="4518350" cy="2342367"/>
          </a:xfrm>
        </p:spPr>
        <p:txBody>
          <a:bodyPr>
            <a:noAutofit/>
          </a:bodyPr>
          <a:lstStyle/>
          <a:p>
            <a:r>
              <a:rPr lang="en-US" b="0" i="0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Check out the </a:t>
            </a:r>
            <a:r>
              <a:rPr lang="en-US" b="0" i="1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Robot Game Rulebook</a:t>
            </a:r>
            <a:r>
              <a:rPr lang="en-US" b="0" i="0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. This will be a great resource throughout the sessions. </a:t>
            </a:r>
          </a:p>
          <a:p>
            <a:r>
              <a:rPr lang="en-US" b="0" i="0" u="none" strike="noStrike" baseline="0">
                <a:solidFill>
                  <a:srgbClr val="211D1E"/>
                </a:solidFill>
                <a:latin typeface="Arial" panose="020B0604020202020204" pitchFamily="34" charset="0"/>
              </a:rPr>
              <a:t>Review the missions that relate to the models you built.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White Energy Project Spark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8901">
            <a:off x="7453785" y="528621"/>
            <a:ext cx="13716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7A9BE-252B-4A4E-9B41-782FB8AC2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4" r="12477"/>
          <a:stretch/>
        </p:blipFill>
        <p:spPr>
          <a:xfrm>
            <a:off x="706007" y="1301080"/>
            <a:ext cx="3422596" cy="4572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439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995432"/>
            <a:ext cx="6782476" cy="1559510"/>
          </a:xfrm>
        </p:spPr>
        <p:txBody>
          <a:bodyPr>
            <a:noAutofit/>
          </a:bodyPr>
          <a:lstStyle/>
          <a:p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Discuss how the mission models are linked to the Project Spark. </a:t>
            </a:r>
          </a:p>
          <a:p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Brainstorm and record your ideas that relate to this Project Spark.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4786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White Energy Project Spark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8901">
            <a:off x="7453785" y="460509"/>
            <a:ext cx="1371600" cy="137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9BA778-10B5-4563-B8CE-A99DD2220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83"/>
          <a:stretch/>
        </p:blipFill>
        <p:spPr>
          <a:xfrm>
            <a:off x="310897" y="1961466"/>
            <a:ext cx="8412480" cy="41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Wind Turbine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F49E99-1BA2-4771-820B-136A2649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37" y="1108722"/>
            <a:ext cx="8757341" cy="1097280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AABA6CF-D29A-42F5-8829-4A301704C5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59455">
            <a:off x="6887656" y="208275"/>
            <a:ext cx="914400" cy="914400"/>
          </a:xfrm>
          <a:prstGeom prst="rect">
            <a:avLst/>
          </a:prstGeom>
        </p:spPr>
      </p:pic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4F7DB1C0-F5CC-4921-9F7C-7B99AB981B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23" y="1489281"/>
            <a:ext cx="3277984" cy="4937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FFA85-DCEA-9AFA-E80D-D3B1900AF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223" y="3367137"/>
            <a:ext cx="6330090" cy="274320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E9247DB6-6E77-10CD-C0A9-04D5B7CAD698}"/>
              </a:ext>
            </a:extLst>
          </p:cNvPr>
          <p:cNvSpPr/>
          <p:nvPr/>
        </p:nvSpPr>
        <p:spPr>
          <a:xfrm rot="18389784">
            <a:off x="6616399" y="2951065"/>
            <a:ext cx="1834572" cy="904134"/>
          </a:xfrm>
          <a:prstGeom prst="leftArrow">
            <a:avLst/>
          </a:prstGeom>
          <a:solidFill>
            <a:srgbClr val="FDE7E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3 bags</a:t>
            </a:r>
          </a:p>
        </p:txBody>
      </p:sp>
    </p:spTree>
    <p:extLst>
      <p:ext uri="{BB962C8B-B14F-4D97-AF65-F5344CB8AC3E}">
        <p14:creationId xmlns:p14="http://schemas.microsoft.com/office/powerpoint/2010/main" val="59305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3EB84-558B-4E63-953B-B27D1CFC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526703"/>
            <a:ext cx="8778240" cy="55982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158981-4145-4A68-AAD9-B741AE43F3A0}"/>
              </a:ext>
            </a:extLst>
          </p:cNvPr>
          <p:cNvSpPr/>
          <p:nvPr/>
        </p:nvSpPr>
        <p:spPr>
          <a:xfrm>
            <a:off x="7395882" y="182301"/>
            <a:ext cx="1542657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b="1" dirty="0">
              <a:solidFill>
                <a:schemeClr val="tx1"/>
              </a:solidFill>
              <a:latin typeface="Helvetica Neue" panose="02000503000000020004"/>
            </a:endParaRP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Robot 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Game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Rulebook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page 9</a:t>
            </a:r>
          </a:p>
          <a:p>
            <a:pPr algn="r"/>
            <a:endParaRPr lang="en-US" sz="1000" b="1" dirty="0">
              <a:solidFill>
                <a:schemeClr val="tx1"/>
              </a:solidFill>
              <a:latin typeface="Helvetica Neue" panose="020005030000000200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07E25-2787-28F7-E444-D5FB09BC63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5289" y="268749"/>
            <a:ext cx="616064" cy="8229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7252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Energy Storage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59455">
            <a:off x="6887656" y="208275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01656-DA17-4550-84B2-0BE2537E5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36" y="1068382"/>
            <a:ext cx="8229600" cy="1081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35AC5E-9424-3155-E94E-426F394B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247" y="3336971"/>
            <a:ext cx="6728325" cy="2743200"/>
          </a:xfrm>
          <a:prstGeom prst="rect">
            <a:avLst/>
          </a:prstGeom>
        </p:spPr>
      </p:pic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9A72975-E4F7-4986-8269-53DF627B5D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9080">
            <a:off x="-41534" y="1842939"/>
            <a:ext cx="3998891" cy="301752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526DB081-082D-0289-6B52-ECD97D202369}"/>
              </a:ext>
            </a:extLst>
          </p:cNvPr>
          <p:cNvSpPr/>
          <p:nvPr/>
        </p:nvSpPr>
        <p:spPr>
          <a:xfrm rot="18389784">
            <a:off x="5960180" y="2951065"/>
            <a:ext cx="1834572" cy="904134"/>
          </a:xfrm>
          <a:prstGeom prst="leftArrow">
            <a:avLst/>
          </a:prstGeom>
          <a:solidFill>
            <a:srgbClr val="FDE7E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2 bags</a:t>
            </a:r>
          </a:p>
        </p:txBody>
      </p:sp>
    </p:spTree>
    <p:extLst>
      <p:ext uri="{BB962C8B-B14F-4D97-AF65-F5344CB8AC3E}">
        <p14:creationId xmlns:p14="http://schemas.microsoft.com/office/powerpoint/2010/main" val="181708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2D017D-433E-4B68-A3BD-E21C0D2F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79" y="651269"/>
            <a:ext cx="8381160" cy="5486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616E26-BB83-4EF0-BF3C-D1E8F398A955}"/>
              </a:ext>
            </a:extLst>
          </p:cNvPr>
          <p:cNvSpPr/>
          <p:nvPr/>
        </p:nvSpPr>
        <p:spPr>
          <a:xfrm>
            <a:off x="7395881" y="182301"/>
            <a:ext cx="1542657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b="1" dirty="0">
              <a:solidFill>
                <a:schemeClr val="tx1"/>
              </a:solidFill>
              <a:latin typeface="Helvetica Neue" panose="02000503000000020004"/>
            </a:endParaRP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Robot 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Game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Rulebook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page 9</a:t>
            </a:r>
          </a:p>
          <a:p>
            <a:pPr algn="r"/>
            <a:endParaRPr lang="en-US" sz="1000" b="1" dirty="0">
              <a:solidFill>
                <a:schemeClr val="tx1"/>
              </a:solidFill>
              <a:latin typeface="Helvetica Neue" panose="020005030000000200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872D1A-DA40-4C9B-B330-FA29385CA7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5288" y="268749"/>
            <a:ext cx="616064" cy="8229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798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Watch Television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3C923B3-0E21-4DC5-940D-2422C4DDC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59455">
            <a:off x="6887656" y="208275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2235EC-77C0-4AEF-BD88-01869F041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2" y="1098743"/>
            <a:ext cx="8229600" cy="106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A09BE-5388-98CF-A625-B0F4E2FDA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709" y="4257648"/>
            <a:ext cx="6861817" cy="1828800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4720B1F0-CE95-DAEF-C90B-880372A2CF05}"/>
              </a:ext>
            </a:extLst>
          </p:cNvPr>
          <p:cNvSpPr/>
          <p:nvPr/>
        </p:nvSpPr>
        <p:spPr>
          <a:xfrm rot="18389784">
            <a:off x="5929324" y="3449398"/>
            <a:ext cx="1834572" cy="904134"/>
          </a:xfrm>
          <a:prstGeom prst="leftArrow">
            <a:avLst/>
          </a:prstGeom>
          <a:solidFill>
            <a:srgbClr val="FDE7E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2 bags</a:t>
            </a:r>
          </a:p>
        </p:txBody>
      </p:sp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7676B6F-2B8C-4E3A-9F3E-C0568C017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94" y="1861377"/>
            <a:ext cx="396336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DA777-D2C7-48A7-8C5E-00D417DF4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8" y="483902"/>
            <a:ext cx="8138160" cy="56416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B6E1E8-1493-4990-B402-654628077AC5}"/>
              </a:ext>
            </a:extLst>
          </p:cNvPr>
          <p:cNvSpPr/>
          <p:nvPr/>
        </p:nvSpPr>
        <p:spPr>
          <a:xfrm>
            <a:off x="7422775" y="168854"/>
            <a:ext cx="1542657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b="1" dirty="0">
              <a:solidFill>
                <a:schemeClr val="tx1"/>
              </a:solidFill>
              <a:latin typeface="Helvetica Neue" panose="02000503000000020004"/>
            </a:endParaRP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Robot 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Game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Rulebook</a:t>
            </a:r>
          </a:p>
          <a:p>
            <a:r>
              <a:rPr lang="en-US" sz="1100" b="1" dirty="0">
                <a:solidFill>
                  <a:schemeClr val="tx1"/>
                </a:solidFill>
                <a:latin typeface="Helvetica Neue" panose="02000503000000020004"/>
              </a:rPr>
              <a:t>page 9</a:t>
            </a:r>
          </a:p>
          <a:p>
            <a:pPr algn="r"/>
            <a:endParaRPr lang="en-US" sz="1000" b="1" dirty="0">
              <a:solidFill>
                <a:schemeClr val="tx1"/>
              </a:solidFill>
              <a:latin typeface="Helvetica Neue" panose="020005030000000200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9F4E4B-A596-4CF1-B814-1EBCE4EE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182" y="255302"/>
            <a:ext cx="616064" cy="8229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3160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329" y="1420130"/>
            <a:ext cx="4716236" cy="3829049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Look over the orange energy journey on page 9.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Identify the missions that relate to the models you built.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Discuss how the mission models are linked to the Project Spark.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Capture your ideas.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White Energy Project Spark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37B3166-0BB9-48EC-B40F-03EC0D373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8901">
            <a:off x="7776802" y="271510"/>
            <a:ext cx="1188720" cy="118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DED12-70DB-B394-C5D2-4BA9C79AE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12" y="1420130"/>
            <a:ext cx="2989385" cy="457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11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023257"/>
            <a:ext cx="8060867" cy="3324111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Get together at the mat.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Place each model where it belongs. Refer to the Field Setup section in the </a:t>
            </a:r>
            <a:r>
              <a:rPr lang="en-US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Robot Game Rulebook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Share the robot skills you learned.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Show how the models work and explain their connections to the Project Spark.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Chat about the reflection questions.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Clean up your space.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438" y="4304125"/>
            <a:ext cx="8599441" cy="18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12554" y="1433774"/>
            <a:ext cx="8138160" cy="210312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000" b="1" i="0" u="none" strike="noStrike" baseline="0" dirty="0">
                <a:solidFill>
                  <a:schemeClr val="tx1"/>
                </a:solidFill>
                <a:latin typeface="ArialMT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ArialMT"/>
              </a:rPr>
              <a:t>The team will learn how to connect and use the sensors and motors.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0" i="0" u="none" strike="noStrike" baseline="0" dirty="0">
              <a:solidFill>
                <a:schemeClr val="tx1"/>
              </a:solidFill>
              <a:latin typeface="ArialM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chemeClr val="tx1"/>
                </a:solidFill>
                <a:latin typeface="ArialMT"/>
              </a:rPr>
              <a:t>The team will </a:t>
            </a:r>
            <a:r>
              <a:rPr lang="en-US" sz="2000" dirty="0">
                <a:solidFill>
                  <a:schemeClr val="tx1"/>
                </a:solidFill>
                <a:latin typeface="ArialMT"/>
              </a:rPr>
              <a:t>m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ArialMT"/>
              </a:rPr>
              <a:t>ake connections from the mission models to the White Energy Journey Project Spark ideas.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C4834F4A-C6A3-FF0C-7884-4EC0DEDB9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5" y="4357842"/>
            <a:ext cx="8686800" cy="1478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756D4-F659-A32C-97CC-F1BCD7DD46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7018">
            <a:off x="6161374" y="3803818"/>
            <a:ext cx="9919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E9E59D-4F88-48A9-9762-BA6D01F5C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174"/>
            <a:ext cx="9144000" cy="55584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38F4BF-EA66-45DB-89EB-89EA97EE51C3}"/>
              </a:ext>
            </a:extLst>
          </p:cNvPr>
          <p:cNvSpPr/>
          <p:nvPr/>
        </p:nvSpPr>
        <p:spPr>
          <a:xfrm>
            <a:off x="1826553" y="616001"/>
            <a:ext cx="925688" cy="911578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AE8026-BC29-46A5-809D-F9D88A10073A}"/>
              </a:ext>
            </a:extLst>
          </p:cNvPr>
          <p:cNvSpPr/>
          <p:nvPr/>
        </p:nvSpPr>
        <p:spPr>
          <a:xfrm>
            <a:off x="7324060" y="572980"/>
            <a:ext cx="1097280" cy="109728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832C2F-1E35-48EA-A45B-008F54F4C4F8}"/>
              </a:ext>
            </a:extLst>
          </p:cNvPr>
          <p:cNvSpPr/>
          <p:nvPr/>
        </p:nvSpPr>
        <p:spPr>
          <a:xfrm>
            <a:off x="7549978" y="1827305"/>
            <a:ext cx="822960" cy="822960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E9741-7C14-4763-B133-7032A091F63B}"/>
              </a:ext>
            </a:extLst>
          </p:cNvPr>
          <p:cNvSpPr/>
          <p:nvPr/>
        </p:nvSpPr>
        <p:spPr>
          <a:xfrm>
            <a:off x="3550024" y="5029200"/>
            <a:ext cx="2218764" cy="1290918"/>
          </a:xfrm>
          <a:prstGeom prst="ellipse">
            <a:avLst/>
          </a:prstGeom>
          <a:solidFill>
            <a:srgbClr val="F7A091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99BEB0-B9EA-44FA-85D4-76D0A86E6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4797" y="5242342"/>
            <a:ext cx="1899522" cy="8852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 Narrow" panose="020B0606020202030204" pitchFamily="34" charset="0"/>
              </a:rPr>
              <a:t>Models built this session are for the circled missions.</a:t>
            </a:r>
            <a:endParaRPr lang="en-US" sz="2000" b="0" i="0" u="none" strike="noStrike" baseline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26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643" y="1138519"/>
            <a:ext cx="3931920" cy="4776548"/>
          </a:xfrm>
        </p:spPr>
        <p:txBody>
          <a:bodyPr>
            <a:normAutofit/>
          </a:bodyPr>
          <a:lstStyle/>
          <a:p>
            <a:pPr algn="l"/>
            <a:r>
              <a:rPr lang="en-US" sz="3000" b="0" i="0" u="none" strike="noStrike" baseline="0" dirty="0">
                <a:latin typeface="ArialMT"/>
              </a:rPr>
              <a:t>What Innovation Project ideas do the mission models spark?</a:t>
            </a:r>
          </a:p>
          <a:p>
            <a:pPr marL="0" indent="0" algn="l">
              <a:buNone/>
            </a:pPr>
            <a:endParaRPr lang="en-US" sz="3000" b="0" i="0" u="none" strike="noStrike" baseline="0" dirty="0">
              <a:latin typeface="ArialMT"/>
            </a:endParaRPr>
          </a:p>
          <a:p>
            <a:pPr algn="l"/>
            <a:r>
              <a:rPr lang="en-US" sz="3000" b="0" i="0" u="none" strike="noStrike" baseline="0" dirty="0">
                <a:latin typeface="ArialMT"/>
              </a:rPr>
              <a:t>What are the pros and cons of the different parts of the white energy journey?</a:t>
            </a:r>
            <a:endParaRPr lang="en-US" sz="3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Reflection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548F9-B255-3D0A-D38F-9E0DFE8EED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52" y="2928541"/>
            <a:ext cx="5212080" cy="32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3AF5E3-C73D-15F9-EDB1-C1294DCB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276" y="2755836"/>
            <a:ext cx="4934171" cy="33156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6512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Career Connections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5EE1E7D-AE29-43DC-84BB-C61B08ADB42B}"/>
              </a:ext>
            </a:extLst>
          </p:cNvPr>
          <p:cNvSpPr txBox="1">
            <a:spLocks/>
          </p:cNvSpPr>
          <p:nvPr/>
        </p:nvSpPr>
        <p:spPr>
          <a:xfrm>
            <a:off x="3981142" y="1236621"/>
            <a:ext cx="4854123" cy="1460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>
                <a:latin typeface="Helvetica Neue" panose="02000503000000020004"/>
              </a:rPr>
              <a:t>Role: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ArialMT"/>
              </a:rPr>
              <a:t>A wind energy engineer designs wind turbines and wind farms and then creates and tests them in the field.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Helvetica Neue" panose="0200050300000002000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F386167-0CC6-4168-B6CD-9E6EBDB32E86}"/>
              </a:ext>
            </a:extLst>
          </p:cNvPr>
          <p:cNvSpPr txBox="1">
            <a:spLocks/>
          </p:cNvSpPr>
          <p:nvPr/>
        </p:nvSpPr>
        <p:spPr>
          <a:xfrm>
            <a:off x="521421" y="1236621"/>
            <a:ext cx="3301779" cy="1460606"/>
          </a:xfrm>
          <a:prstGeom prst="roundRect">
            <a:avLst/>
          </a:prstGeom>
          <a:solidFill>
            <a:srgbClr val="ED1C2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Wind Energy Engineer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65D2D-62E9-BD25-1682-3EFF1821A7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735" y="3429000"/>
            <a:ext cx="350573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4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Multimedia Resources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3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E301-2DD2-4D86-86AD-49BCE4C01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logo are registered trademarks of For Inspiration and Recognition of Science and Technology (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).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baseline="30000" dirty="0">
                <a:latin typeface="Helvetica Neue" panose="02000503000000020004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and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MINDSTORMS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are registered trademarks of the LEGO Group.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 and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SUPERPOWERED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SM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are jointly held trademarks of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SPIKE™ Prime is a trademark of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Education. All other trademarks are the property of their respective owners. ©2022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All rights reserved. </a:t>
            </a:r>
          </a:p>
          <a:p>
            <a:pPr marL="0" indent="0">
              <a:buNone/>
            </a:pPr>
            <a:endParaRPr lang="en-US" sz="1400" dirty="0">
              <a:latin typeface="Helvetica Neue" panose="02000503000000020004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9B30F85-87C7-E0BA-8ED1-397604EDF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176" y="1384630"/>
            <a:ext cx="30617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9EDB09-AE6F-4FBA-9842-552C22A7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5" y="418366"/>
            <a:ext cx="4049918" cy="53949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49" y="1131955"/>
            <a:ext cx="3431722" cy="4594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u="none" strike="noStrike" baseline="0" dirty="0">
                <a:latin typeface="ArialMT"/>
              </a:rPr>
              <a:t>Read pages 3-9 explaining how </a:t>
            </a:r>
            <a:r>
              <a:rPr lang="en-US" b="0" i="1" u="none" strike="noStrike" baseline="0" dirty="0">
                <a:latin typeface="Arial-ItalicMT"/>
              </a:rPr>
              <a:t>FIRST</a:t>
            </a:r>
            <a:r>
              <a:rPr lang="en-US" b="0" i="0" u="none" strike="noStrike" baseline="30000" dirty="0">
                <a:latin typeface="ArialMT"/>
              </a:rPr>
              <a:t>®</a:t>
            </a:r>
            <a:r>
              <a:rPr lang="en-US" dirty="0">
                <a:latin typeface="ArialMT"/>
              </a:rPr>
              <a:t> </a:t>
            </a:r>
            <a:r>
              <a:rPr lang="en-US" b="0" i="0" u="none" strike="noStrike" baseline="0" dirty="0">
                <a:latin typeface="ArialMT"/>
              </a:rPr>
              <a:t>LEGO</a:t>
            </a:r>
            <a:r>
              <a:rPr lang="en-US" b="0" i="0" u="none" strike="noStrike" baseline="30000" dirty="0">
                <a:latin typeface="ArialMT"/>
              </a:rPr>
              <a:t>®</a:t>
            </a:r>
            <a:r>
              <a:rPr lang="en-US" b="0" i="0" u="none" strike="noStrike" baseline="0" dirty="0">
                <a:latin typeface="ArialMT"/>
              </a:rPr>
              <a:t> League Challenge works.</a:t>
            </a:r>
          </a:p>
          <a:p>
            <a:pPr marL="0" indent="0" algn="l">
              <a:buNone/>
            </a:pPr>
            <a:endParaRPr lang="en-US" b="0" i="0" u="none" strike="noStrike" baseline="0" dirty="0">
              <a:latin typeface="ArialMT"/>
            </a:endParaRPr>
          </a:p>
          <a:p>
            <a:pPr algn="l"/>
            <a:r>
              <a:rPr lang="en-US" b="0" i="0" u="none" strike="noStrike" baseline="0" dirty="0">
                <a:latin typeface="ArialMT"/>
              </a:rPr>
              <a:t>Now that you have read about SUPERPOWERED</a:t>
            </a:r>
            <a:r>
              <a:rPr lang="en-US" b="0" i="0" u="none" strike="noStrike" baseline="30000" dirty="0">
                <a:latin typeface="ArialMT"/>
              </a:rPr>
              <a:t>SM</a:t>
            </a:r>
            <a:r>
              <a:rPr lang="en-US" b="0" i="0" u="none" strike="noStrike" baseline="0" dirty="0">
                <a:latin typeface="ArialMT"/>
              </a:rPr>
              <a:t>, you are ready to get started.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4956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BBFA5-67D2-4A37-8C9E-436E0BE2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39" y="2353145"/>
            <a:ext cx="3833447" cy="3501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BE645-FF32-44E9-A331-55193DF25DF0}"/>
              </a:ext>
            </a:extLst>
          </p:cNvPr>
          <p:cNvSpPr txBox="1"/>
          <p:nvPr/>
        </p:nvSpPr>
        <p:spPr>
          <a:xfrm>
            <a:off x="4572000" y="2829788"/>
            <a:ext cx="3833446" cy="2553891"/>
          </a:xfrm>
          <a:prstGeom prst="roundRect">
            <a:avLst/>
          </a:prstGeom>
          <a:noFill/>
          <a:ln w="38100"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panose="02000503000000020004"/>
              </a:rPr>
              <a:t>Visit the </a:t>
            </a:r>
          </a:p>
          <a:p>
            <a:pPr algn="ctr"/>
            <a:r>
              <a:rPr lang="en-US" sz="2400" i="1" dirty="0">
                <a:latin typeface="Helvetica Neue" panose="02000503000000020004"/>
                <a:hlinkClick r:id="rId4"/>
              </a:rPr>
              <a:t>FIRST</a:t>
            </a:r>
            <a:r>
              <a:rPr lang="en-US" sz="2400" baseline="30000" dirty="0">
                <a:latin typeface="Helvetica Neue" panose="02000503000000020004"/>
                <a:hlinkClick r:id="rId4"/>
              </a:rPr>
              <a:t>®</a:t>
            </a:r>
            <a:r>
              <a:rPr lang="en-US" sz="2400" dirty="0">
                <a:latin typeface="Helvetica Neue" panose="02000503000000020004"/>
                <a:hlinkClick r:id="rId4"/>
              </a:rPr>
              <a:t> LEGO</a:t>
            </a:r>
            <a:r>
              <a:rPr lang="en-US" sz="2400" baseline="30000" dirty="0">
                <a:latin typeface="Helvetica Neue" panose="02000503000000020004"/>
                <a:hlinkClick r:id="rId4"/>
              </a:rPr>
              <a:t> ®</a:t>
            </a:r>
            <a:r>
              <a:rPr lang="en-US" sz="2400" dirty="0">
                <a:latin typeface="Helvetica Neue" panose="02000503000000020004"/>
                <a:hlinkClick r:id="" action="ppaction://noaction"/>
              </a:rPr>
              <a:t> League </a:t>
            </a:r>
          </a:p>
          <a:p>
            <a:pPr algn="ctr"/>
            <a:r>
              <a:rPr lang="en-US" sz="2400" dirty="0">
                <a:latin typeface="Helvetica Neue" panose="02000503000000020004"/>
                <a:hlinkClick r:id="" action="ppaction://noaction"/>
              </a:rPr>
              <a:t>YouTube Channel </a:t>
            </a:r>
            <a:endParaRPr lang="en-US" sz="2400" dirty="0">
              <a:latin typeface="Helvetica Neue" panose="02000503000000020004"/>
            </a:endParaRPr>
          </a:p>
          <a:p>
            <a:pPr algn="ctr"/>
            <a:r>
              <a:rPr lang="en-US" sz="2400" dirty="0">
                <a:latin typeface="Helvetica Neue" panose="02000503000000020004"/>
              </a:rPr>
              <a:t>to watch the </a:t>
            </a:r>
          </a:p>
          <a:p>
            <a:pPr algn="ctr"/>
            <a:r>
              <a:rPr lang="en-US" sz="2400" dirty="0">
                <a:latin typeface="Helvetica Neue" panose="02000503000000020004"/>
              </a:rPr>
              <a:t>SUPERPOWERED season launch video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B5732-4043-2E41-101E-A25F64A10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90" y="269172"/>
            <a:ext cx="3735229" cy="256032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9C921-675E-49C7-83B1-778B19FC32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6523">
            <a:off x="5367200" y="102721"/>
            <a:ext cx="346424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50" y="1053317"/>
            <a:ext cx="8021673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ea typeface="HGGothicE" panose="020B0400000000000000" pitchFamily="49" charset="-128"/>
                <a:cs typeface="Arial" panose="020B0604020202020204" pitchFamily="34" charset="0"/>
              </a:rPr>
              <a:t>Watch the season videos and read pages 3-9 on how FIRST® LEGO® League Challenge works and the SUPERPOWERED</a:t>
            </a:r>
            <a:r>
              <a:rPr lang="en-US" sz="1400" b="0" i="0" u="none" strike="noStrike" baseline="0" dirty="0">
                <a:latin typeface="Arial" panose="020B0604020202020204" pitchFamily="34" charset="0"/>
                <a:ea typeface="HGGothicE" panose="020B0400000000000000" pitchFamily="49" charset="-128"/>
                <a:cs typeface="Arial" panose="020B0604020202020204" pitchFamily="34" charset="0"/>
              </a:rPr>
              <a:t>SM</a:t>
            </a:r>
            <a:r>
              <a:rPr lang="en-US" b="0" i="0" u="none" strike="noStrike" baseline="0" dirty="0">
                <a:latin typeface="Arial" panose="020B0604020202020204" pitchFamily="34" charset="0"/>
                <a:ea typeface="HGGothicE" panose="020B0400000000000000" pitchFamily="49" charset="-128"/>
                <a:cs typeface="Arial" panose="020B0604020202020204" pitchFamily="34" charset="0"/>
              </a:rPr>
              <a:t> challenge.</a:t>
            </a:r>
            <a:endParaRPr lang="en-US" dirty="0">
              <a:highlight>
                <a:srgbClr val="FFFF00"/>
              </a:highlight>
              <a:latin typeface="Arial" panose="020B0604020202020204" pitchFamily="34" charset="0"/>
              <a:ea typeface="HGGothicE" panose="020B0400000000000000" pitchFamily="49" charset="-12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10CF3-A410-C240-9A8B-1AC437F4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163" y="2711097"/>
            <a:ext cx="5852160" cy="236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723" y="4506631"/>
            <a:ext cx="8229600" cy="1622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F1E0B-6744-C5E9-FC4B-2120A633E3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75348">
            <a:off x="135460" y="2243236"/>
            <a:ext cx="2926080" cy="2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541735"/>
            <a:ext cx="7709807" cy="762634"/>
          </a:xfrm>
        </p:spPr>
        <p:txBody>
          <a:bodyPr>
            <a:normAutofit/>
          </a:bodyPr>
          <a:lstStyle/>
          <a:p>
            <a:pPr algn="l"/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Open the SPIKE™ Prime app.  Find your lesson.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Robot Lesson 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28650" y="4688394"/>
            <a:ext cx="7920790" cy="76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Identify the missions that could be solved with the coding skills learned in this lesson.</a:t>
            </a:r>
            <a:endParaRPr lang="en-US" sz="2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0D383-D64B-91DE-686C-CDF52FD8E6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01" y="2144778"/>
            <a:ext cx="2961451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4B4F2-00C3-1F7E-2FAE-F78204CEC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48" y="2327658"/>
            <a:ext cx="4001532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616786"/>
            <a:ext cx="3551464" cy="4038600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How could stopping a motor help you solve a mission with your robot? </a:t>
            </a:r>
          </a:p>
          <a:p>
            <a:pPr marL="0" indent="0">
              <a:buNone/>
            </a:pPr>
            <a:endParaRPr lang="en-US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What do you know about energy?  What are resources that can help you learn more?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49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Reflection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6679A-0946-E3F4-1D97-77E6018B5C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1547">
            <a:off x="5521543" y="130134"/>
            <a:ext cx="3600774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586FB-5A5F-40EC-9387-399684E8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0718" y="2810803"/>
            <a:ext cx="1909269" cy="329184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AE2D87F-D00D-45E2-BA86-8D6C44E0A3A6}"/>
              </a:ext>
            </a:extLst>
          </p:cNvPr>
          <p:cNvSpPr/>
          <p:nvPr/>
        </p:nvSpPr>
        <p:spPr>
          <a:xfrm>
            <a:off x="4077148" y="2753958"/>
            <a:ext cx="2546139" cy="2398954"/>
          </a:xfrm>
          <a:prstGeom prst="wedgeEllipseCallout">
            <a:avLst>
              <a:gd name="adj1" fmla="val 70164"/>
              <a:gd name="adj2" fmla="val 13981"/>
            </a:avLst>
          </a:prstGeom>
          <a:solidFill>
            <a:srgbClr val="ABE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Read over the </a:t>
            </a:r>
            <a:r>
              <a:rPr lang="en-US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Robot Game Rulebook </a:t>
            </a:r>
            <a:r>
              <a:rPr lang="en-US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for all the details on the missions.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2B3E6E-CBE4-4586-A902-FB12D8891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8" y="1096231"/>
            <a:ext cx="6991352" cy="18533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MT"/>
              </a:rPr>
              <a:t>Renewable energy comes from natural sources that will never run out.  Amazing new technologies are being developed to capture and store energy from these types of renewable sources.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White Energy Project Spark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2E4A539-E7FA-4E79-9766-0E928E9DEA68}"/>
              </a:ext>
            </a:extLst>
          </p:cNvPr>
          <p:cNvSpPr txBox="1">
            <a:spLocks/>
          </p:cNvSpPr>
          <p:nvPr/>
        </p:nvSpPr>
        <p:spPr>
          <a:xfrm>
            <a:off x="689024" y="2790381"/>
            <a:ext cx="7886700" cy="3263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-BoldMT"/>
              </a:rPr>
              <a:t>Think about and research: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  <a:latin typeface="ArialMT"/>
              </a:rPr>
              <a:t>• Are renewable energy sources reliable?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How can we store energy when the wind is not blowing or the sun is not shining?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How do we make the use of renewable energy technologies more widespread?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What is the impact of using these renewable technologies?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56801-EFA1-DE18-D681-EDD2734B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39229">
            <a:off x="7169481" y="1762045"/>
            <a:ext cx="1785577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533730"/>
            <a:ext cx="7672272" cy="1105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Build the white energy journey models in Bags 4, 7, &amp; 8 using Building Instruction Books 4, 7, </a:t>
            </a:r>
            <a:r>
              <a:rPr lang="en-US" dirty="0">
                <a:solidFill>
                  <a:srgbClr val="211D1E"/>
                </a:solidFill>
                <a:latin typeface="Arial" panose="020B0604020202020204" pitchFamily="34" charset="0"/>
              </a:rPr>
              <a:t>&amp;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8.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White Energy Project Spark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F2A18C6B-938E-4587-A5DE-9EC5FCB465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8901">
            <a:off x="7532163" y="267744"/>
            <a:ext cx="1188720" cy="118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5B294-B8EB-2E4B-59D4-88D99C18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6" y="2839246"/>
            <a:ext cx="8961120" cy="3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3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c8aad47-528b-43f4-b615-4953615f0d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997C5561FD94D82BEA37A4242D399" ma:contentTypeVersion="17" ma:contentTypeDescription="Create a new document." ma:contentTypeScope="" ma:versionID="6ddc0be8eeab505eaafe357cdcec153a">
  <xsd:schema xmlns:xsd="http://www.w3.org/2001/XMLSchema" xmlns:xs="http://www.w3.org/2001/XMLSchema" xmlns:p="http://schemas.microsoft.com/office/2006/metadata/properties" xmlns:ns2="7c8aad47-528b-43f4-b615-4953615f0d4f" xmlns:ns3="c7bc20cd-f3b5-4cb9-9099-b7d1e4c3c983" xmlns:ns4="0bfdc619-4bd5-4a26-8e37-4be4446dc23a" targetNamespace="http://schemas.microsoft.com/office/2006/metadata/properties" ma:root="true" ma:fieldsID="d9db02e48974a0d7b6c19b36e012dbe7" ns2:_="" ns3:_="" ns4:_="">
    <xsd:import namespace="7c8aad47-528b-43f4-b615-4953615f0d4f"/>
    <xsd:import namespace="c7bc20cd-f3b5-4cb9-9099-b7d1e4c3c983"/>
    <xsd:import namespace="0bfdc619-4bd5-4a26-8e37-4be4446dc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aad47-528b-43f4-b615-4953615f0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8a1be8e-ceb0-4d64-90f3-74f22257285b"/>
    <ds:schemaRef ds:uri="0bfdc619-4bd5-4a26-8e37-4be4446dc23a"/>
  </ds:schemaRefs>
</ds:datastoreItem>
</file>

<file path=customXml/itemProps2.xml><?xml version="1.0" encoding="utf-8"?>
<ds:datastoreItem xmlns:ds="http://schemas.openxmlformats.org/officeDocument/2006/customXml" ds:itemID="{3A89355D-CA4B-4B7C-A0D1-5EE6EDEA061A}"/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2162</TotalTime>
  <Words>1416</Words>
  <Application>Microsoft Office PowerPoint</Application>
  <PresentationFormat>On-screen Show (4:3)</PresentationFormat>
  <Paragraphs>181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Arial Black</vt:lpstr>
      <vt:lpstr>Arial Narrow</vt:lpstr>
      <vt:lpstr>Arial-BoldMT</vt:lpstr>
      <vt:lpstr>Arial-ItalicMT</vt:lpstr>
      <vt:lpstr>ArialMT</vt:lpstr>
      <vt:lpstr>Calibri</vt:lpstr>
      <vt:lpstr>Chantal Light</vt:lpstr>
      <vt:lpstr>Helvetica Neue</vt:lpstr>
      <vt:lpstr>Roboto</vt:lpstr>
      <vt:lpstr>Roboto Medium</vt:lpstr>
      <vt:lpstr>Office Theme</vt:lpstr>
      <vt:lpstr>1_Office Theme</vt:lpstr>
      <vt:lpstr>PowerPoint Presentation</vt:lpstr>
      <vt:lpstr>Session Overview</vt:lpstr>
      <vt:lpstr>Introduction</vt:lpstr>
      <vt:lpstr>PowerPoint Presentation</vt:lpstr>
      <vt:lpstr>Introduction</vt:lpstr>
      <vt:lpstr>Robot Lesson 1</vt:lpstr>
      <vt:lpstr>Reflection Questions</vt:lpstr>
      <vt:lpstr>White Energy Project Spark</vt:lpstr>
      <vt:lpstr>White Energy Project Spark</vt:lpstr>
      <vt:lpstr>White Energy Project Spark</vt:lpstr>
      <vt:lpstr>White Energy Project Spark</vt:lpstr>
      <vt:lpstr>Wind Turbine</vt:lpstr>
      <vt:lpstr>PowerPoint Presentation</vt:lpstr>
      <vt:lpstr>Energy Storage</vt:lpstr>
      <vt:lpstr>PowerPoint Presentation</vt:lpstr>
      <vt:lpstr>Watch Television</vt:lpstr>
      <vt:lpstr>PowerPoint Presentation</vt:lpstr>
      <vt:lpstr>White Energy Project Spark</vt:lpstr>
      <vt:lpstr>Share</vt:lpstr>
      <vt:lpstr>PowerPoint Presentation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54</cp:revision>
  <dcterms:created xsi:type="dcterms:W3CDTF">2020-04-21T20:33:01Z</dcterms:created>
  <dcterms:modified xsi:type="dcterms:W3CDTF">2022-07-25T17:44:01Z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0x01010008A997C5561FD94D82BEA37A4242D399</vt:lpwstr>
  </property>
  <property fmtid="{D5CDD505-2E9C-101B-9397-08002B2CF9AE}" pid="3" name="MediaServiceImageTags">
    <vt:lpwstr/>
  </property>
</Properties>
</file>