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96" r:id="rId5"/>
  </p:sldMasterIdLst>
  <p:notesMasterIdLst>
    <p:notesMasterId r:id="rId25"/>
  </p:notesMasterIdLst>
  <p:sldIdLst>
    <p:sldId id="259" r:id="rId6"/>
    <p:sldId id="260" r:id="rId7"/>
    <p:sldId id="261" r:id="rId8"/>
    <p:sldId id="311" r:id="rId9"/>
    <p:sldId id="314" r:id="rId10"/>
    <p:sldId id="284" r:id="rId11"/>
    <p:sldId id="315" r:id="rId12"/>
    <p:sldId id="316" r:id="rId13"/>
    <p:sldId id="293" r:id="rId14"/>
    <p:sldId id="287" r:id="rId15"/>
    <p:sldId id="262" r:id="rId16"/>
    <p:sldId id="317" r:id="rId17"/>
    <p:sldId id="318" r:id="rId18"/>
    <p:sldId id="322" r:id="rId19"/>
    <p:sldId id="296" r:id="rId20"/>
    <p:sldId id="323" r:id="rId21"/>
    <p:sldId id="319" r:id="rId22"/>
    <p:sldId id="282" r:id="rId23"/>
    <p:sldId id="302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0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y Morgan" initials="KM" lastIdx="31" clrIdx="0">
    <p:extLst>
      <p:ext uri="{19B8F6BF-5375-455C-9EA6-DF929625EA0E}">
        <p15:presenceInfo xmlns:p15="http://schemas.microsoft.com/office/powerpoint/2012/main" userId="S::kmorgan@firstinspires.org::19752d8f-270a-426b-91ad-1bf5c79275bc" providerId="AD"/>
      </p:ext>
    </p:extLst>
  </p:cmAuthor>
  <p:cmAuthor id="2" name="Tammy Pankey" initials="TP" lastIdx="39" clrIdx="1">
    <p:extLst>
      <p:ext uri="{19B8F6BF-5375-455C-9EA6-DF929625EA0E}">
        <p15:presenceInfo xmlns:p15="http://schemas.microsoft.com/office/powerpoint/2012/main" userId="S::tpankey@firstinspires.org::89b84b47-0384-4d66-b56e-dc00ebdb68c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C24"/>
    <a:srgbClr val="ABE6FB"/>
    <a:srgbClr val="CCFFFF"/>
    <a:srgbClr val="4472C4"/>
    <a:srgbClr val="00A551"/>
    <a:srgbClr val="00A651"/>
    <a:srgbClr val="FF781D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423A40-6A3B-41E7-A08C-98441E60214E}" v="1" dt="2022-07-25T17:41:35.3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373" autoAdjust="0"/>
  </p:normalViewPr>
  <p:slideViewPr>
    <p:cSldViewPr snapToGrid="0">
      <p:cViewPr varScale="1">
        <p:scale>
          <a:sx n="70" d="100"/>
          <a:sy n="70" d="100"/>
        </p:scale>
        <p:origin x="1810" y="43"/>
      </p:cViewPr>
      <p:guideLst>
        <p:guide orient="horz" pos="2160"/>
        <p:guide pos="30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mmy Pankey" userId="89b84b47-0384-4d66-b56e-dc00ebdb68cf" providerId="ADAL" clId="{A4423A40-6A3B-41E7-A08C-98441E60214E}"/>
    <pc:docChg chg="modSld">
      <pc:chgData name="Tammy Pankey" userId="89b84b47-0384-4d66-b56e-dc00ebdb68cf" providerId="ADAL" clId="{A4423A40-6A3B-41E7-A08C-98441E60214E}" dt="2022-07-25T17:41:27.233" v="1" actId="1076"/>
      <pc:docMkLst>
        <pc:docMk/>
      </pc:docMkLst>
      <pc:sldChg chg="modSp mod">
        <pc:chgData name="Tammy Pankey" userId="89b84b47-0384-4d66-b56e-dc00ebdb68cf" providerId="ADAL" clId="{A4423A40-6A3B-41E7-A08C-98441E60214E}" dt="2022-07-25T17:41:27.233" v="1" actId="1076"/>
        <pc:sldMkLst>
          <pc:docMk/>
          <pc:sldMk cId="3743200560" sldId="259"/>
        </pc:sldMkLst>
        <pc:spChg chg="mod">
          <ac:chgData name="Tammy Pankey" userId="89b84b47-0384-4d66-b56e-dc00ebdb68cf" providerId="ADAL" clId="{A4423A40-6A3B-41E7-A08C-98441E60214E}" dt="2022-07-25T17:41:27.233" v="1" actId="1076"/>
          <ac:spMkLst>
            <pc:docMk/>
            <pc:sldMk cId="3743200560" sldId="259"/>
            <ac:spMk id="5" creationId="{F3B760C1-7E25-45A7-B891-53C58D074EA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3F5F3-06B3-EE47-BF43-708E2593BF64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B8CF6-C2C2-924C-96EF-0C0C9E05F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dCvfwJNlNc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youtube.com/watch?v=We6crowUIkM&amp;t=1s" TargetMode="External"/><Relationship Id="rId4" Type="http://schemas.openxmlformats.org/officeDocument/2006/relationships/hyperlink" Target="https://www.youtube.com/watch?v=D2ttA9nsMfc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hBrkpTqzqg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youtu.be/hhBSaVsMvgE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nam10.safelinks.protection.outlook.com/?url=https%3A%2F%2Fspike.legoeducation.com%2F&amp;data=04%7C01%7Cljackson%40firstinspires.org%7Ca2f69b751f2440fc675608d9db807e99%7C87f3c3bf6dd144ecbd8f99e4e622ef84%7C0%7C0%7C637782167199772092%7CUnknown%7CTWFpbGZsb3d8eyJWIjoiMC4wLjAwMDAiLCJQIjoiV2luMzIiLCJBTiI6Ik1haWwiLCJXVCI6Mn0%3D%7C1000&amp;sdata=u1XHQNw87%2FPKR1MTeb55VdD%2FMgpX2WqlifRkeQQZSEA%3D&amp;reserved=0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ducation.lego.com/en-us/lessons/prime-competition-ready/assembling-an-advanced-driving-base#lesson-plan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7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Be sure the team collects their sources in a shared location, either online or on paper.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Take some extra time with the team if needed to explore all the solution ideas and narrow it down to one.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Make sure their solution has the potential to be developed and they can explain their solution clearly.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The Innovation Project Planning page can be completed over multiple sessions and helps the team document their process.</a:t>
            </a:r>
            <a:endParaRPr lang="en-US" sz="1800" b="0" i="0" u="none" strike="noStrike" baseline="0" dirty="0">
              <a:solidFill>
                <a:srgbClr val="211D1E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55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83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95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05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77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18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 the Oil and Gas or Petroleum Industry — Career, and Job Options – </a:t>
            </a:r>
            <a:r>
              <a:rPr lang="en-US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https://www.youtube.com/watch?v=2dCvfwJNlNc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length 3:13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 Reservoir Engineers Do in the Oil and Gas Industry? – </a:t>
            </a:r>
            <a:r>
              <a:rPr lang="en-US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https://www.youtube.com/watch?v=D2ttA9nsMfc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length 3:30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Day in the Life: Process Engineer – </a:t>
            </a:r>
            <a:r>
              <a:rPr lang="en-US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https://www.youtube.com/watch?v=We6crowUIkM&amp;t=1s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length 3:36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644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Choose a relevant, age-appropriate video for your students.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Example: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5 Minutes to Code: Programming Basics "Pseudocode" – </a:t>
            </a:r>
            <a:r>
              <a:rPr lang="en-US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https://www.youtube.com/watch?v=HhBrkpTqzqg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– length 5:00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How Robots Can Assist - Not Replace - Humans in Factories</a:t>
            </a:r>
            <a:r>
              <a:rPr lang="en-US" sz="1800" u="none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u="non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CNBC Length 8:43 </a:t>
            </a:r>
            <a:r>
              <a:rPr lang="en-US" dirty="0"/>
              <a:t>https://youtu.be/hhBSaVsMvgE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034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75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l"/>
            <a:endParaRPr lang="en-US" sz="1800" b="0" i="0" u="none" strike="noStrik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b="1" i="0" u="none" strike="noStrike" baseline="0" dirty="0">
              <a:latin typeface="Arial-Bold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24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Using the Bag 14 bricks is a great way for the team to conceptualize their idea for an Innovation Project solution.</a:t>
            </a: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93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Facilitator Tips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Mission videos can be found in the Robot Game Rulebook too!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50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Provide sticky notes and planning cards for team to place on the mat to map out their mission strategy.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Encourage the team to find the missions where points can be scored most easily and do these first. </a:t>
            </a: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5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r>
              <a:rPr lang="en-US" sz="1800" b="0" i="0" u="none" strike="noStrike" baseline="0" dirty="0">
                <a:latin typeface="ArialMT"/>
              </a:rPr>
              <a:t>The Pseudocode page can be photocopied. It can be used for each mission the team attempts.</a:t>
            </a: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50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ArialMT"/>
              </a:rPr>
              <a:t>Complete Pseudocode on page 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baseline="0" dirty="0">
                <a:latin typeface="ArialMT"/>
              </a:rPr>
              <a:t>The Pseudocode page can be photocopied. It can be used for each mission the team attempts.</a:t>
            </a: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51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 for SPIKE on-line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https://spike.legoeducation.com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(remember to use a Chrome browser)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Assembling an Advanced Driving Base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https://education.lego.com/en-us/lessons/prime-competition-ready/assembling-an-advanced-driving-base#lesson-plan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50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02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E46A625-A699-8146-B1EC-AD3911BAB5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3" y="0"/>
            <a:ext cx="9142514" cy="68591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63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4315919" y="6233945"/>
            <a:ext cx="46198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6EAB375D-E9AC-F74F-9547-C4E3B1C07D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132613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783DE5F-FA27-C947-8F3B-D58816221E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8D2D575-FED2-7A4B-9D93-E1A5AF566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342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FA5253B-966D-5740-8D64-97195692D6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42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088793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5760" userDrawn="1">
          <p15:clr>
            <a:srgbClr val="FBAE40"/>
          </p15:clr>
        </p15:guide>
        <p15:guide id="5" pos="56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201" y="6193049"/>
            <a:ext cx="3172246" cy="5508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951008-42F2-FA43-9D7A-E483A2C16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88133D-D111-5543-9141-17DBD179BE23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1373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sitting at a table with a computer&#10;&#10;Description automatically generated">
            <a:extLst>
              <a:ext uri="{FF2B5EF4-FFF2-40B4-BE49-F238E27FC236}">
                <a16:creationId xmlns:a16="http://schemas.microsoft.com/office/drawing/2014/main" id="{E054C8D7-8B56-5144-8673-F8E05FFA64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7548" y="0"/>
            <a:ext cx="4132613" cy="6858000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D624270F-D211-8945-B722-3DCD4A3D2C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187118A1-AF1D-E749-93B2-605B63A6A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130E79E-11D8-4242-869F-F180954F9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334202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0481" y="6193049"/>
            <a:ext cx="3172246" cy="5508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951008-42F2-FA43-9D7A-E483A2C16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291" y="6360269"/>
            <a:ext cx="1304089" cy="393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88133D-D111-5543-9141-17DBD179BE23}"/>
              </a:ext>
            </a:extLst>
          </p:cNvPr>
          <p:cNvCxnSpPr>
            <a:cxnSpLocks/>
          </p:cNvCxnSpPr>
          <p:nvPr userDrawn="1"/>
        </p:nvCxnSpPr>
        <p:spPr>
          <a:xfrm>
            <a:off x="4326079" y="6233945"/>
            <a:ext cx="1373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person, man, boy, child&#10;&#10;Description automatically generated">
            <a:extLst>
              <a:ext uri="{FF2B5EF4-FFF2-40B4-BE49-F238E27FC236}">
                <a16:creationId xmlns:a16="http://schemas.microsoft.com/office/drawing/2014/main" id="{FE8B0E00-B69A-C44F-8C68-EADD8546F9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4132613" cy="685800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E82C88F-7666-274A-BDC2-114AC2227F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B5AAF13-D01E-F44C-B49D-74EC4B6C4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342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1125EE1-2060-344C-BF2E-99D1B900E2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42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406931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5640">
          <p15:clr>
            <a:srgbClr val="FBAE40"/>
          </p15:clr>
        </p15:guide>
        <p15:guide id="3" pos="271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baseball hat&#10;&#10;Description automatically generated">
            <a:extLst>
              <a:ext uri="{FF2B5EF4-FFF2-40B4-BE49-F238E27FC236}">
                <a16:creationId xmlns:a16="http://schemas.microsoft.com/office/drawing/2014/main" id="{4A06F4B3-7F61-2C45-87F3-ACC074FD0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CB606-AFAA-AE40-874F-C071B9570B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4530" y="5512080"/>
            <a:ext cx="2694941" cy="84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42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Title + Division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baseball hat&#10;&#10;Description automatically generated">
            <a:extLst>
              <a:ext uri="{FF2B5EF4-FFF2-40B4-BE49-F238E27FC236}">
                <a16:creationId xmlns:a16="http://schemas.microsoft.com/office/drawing/2014/main" id="{4A06F4B3-7F61-2C45-87F3-ACC074FD0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CB606-AFAA-AE40-874F-C071B9570B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641630"/>
            <a:ext cx="2282190" cy="716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9F6F20-F848-DB40-8DA0-0987DC399D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46193" y="5486454"/>
            <a:ext cx="3971087" cy="105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93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52" userDrawn="1">
          <p15:clr>
            <a:srgbClr val="FBAE40"/>
          </p15:clr>
        </p15:guide>
        <p15:guide id="2" pos="540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irl sitting on a table&#10;&#10;Description automatically generated">
            <a:extLst>
              <a:ext uri="{FF2B5EF4-FFF2-40B4-BE49-F238E27FC236}">
                <a16:creationId xmlns:a16="http://schemas.microsoft.com/office/drawing/2014/main" id="{7C80CD5D-3A4C-C245-A099-FFB3D35CA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4F22EC-9664-A64A-9E1D-9B596EE72190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4628818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71C7DCC-A3D2-5745-943D-BB500C27C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74F916-BB50-8E4B-B980-844F0A5373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919" y="6288708"/>
            <a:ext cx="567209" cy="4501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99BB98-B5D9-FD4D-A9B7-A46046DC3C6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775" y="6289812"/>
            <a:ext cx="566842" cy="4490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8FD695-7368-F74F-A96C-1D6C2EB479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065" y="6289813"/>
            <a:ext cx="567208" cy="449039"/>
          </a:xfrm>
          <a:prstGeom prst="rect">
            <a:avLst/>
          </a:prstGeom>
        </p:spPr>
      </p:pic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09ACF38-2E26-AD4A-85B8-9D81426E60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06998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5EBEBE3-32A2-3C42-B4C1-9DDFBAEDC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CDA0C67-0D8E-C541-A589-A6B786712E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204917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+ Divisio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87727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02194A-C2C7-D346-B573-EA1DEFD4BA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9199" y="6288708"/>
            <a:ext cx="567209" cy="4501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D83CE0-34B8-7D40-AFBF-6AD24461EB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055" y="6289812"/>
            <a:ext cx="566842" cy="4490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47F00E-80D8-5D4C-8E65-67C41ED58F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345" y="6289813"/>
            <a:ext cx="567208" cy="449039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2FECD85-B06E-0645-8F2F-1286F6E97A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5ECF86C-28F9-2C49-9A2E-EAAB44D8A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C00856B-D2C0-EE4A-B31E-4CA8A8334D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586553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Disc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1D8A5E-035A-404B-BF58-7E6F26A15A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9" y="6289813"/>
            <a:ext cx="567208" cy="4490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02E0E6-D5D1-6942-A6EB-83707AEFA9CB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662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7FC62050-E6BD-5B4A-BC22-93EAE91A7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FD8D974-B3E7-5D42-8C11-96FAB1B9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45604E-7440-E54B-AC0F-287B8FA391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379125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Expl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0FF1096-3169-EE4B-8934-C3FB782637A7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0C33C2-6CD3-9547-B7C0-310F735C71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8" y="6288708"/>
            <a:ext cx="567209" cy="450144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86BD933-7ECD-DB44-A5D3-0CA3A0BC94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54C9013-0D60-994B-9DA0-2156E8F77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71F26ED-0509-D14C-96DF-C0C59D829C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028720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Challen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D6D1B90-0E65-9F46-B5CA-31D21D7C3B70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EE3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9876EC-A9F7-9F45-AE59-5ECBB1FC4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082" y="6289812"/>
            <a:ext cx="566842" cy="449039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2D004C9-1722-3C49-AA73-B0A2E47BEC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0294C1F-B68B-4946-B2C2-B402D357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596ABF9-6C2C-754C-9957-63121EA44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04925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439B386-C6A8-8B40-AE60-3A1F71C51F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023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96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B96C312-9228-F146-9D4D-ED39000206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AC7D3B-293E-F844-ACC7-2EDE6C9234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9190" y="5184912"/>
            <a:ext cx="6045620" cy="11650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633195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B86ADDC-C5CE-D145-9B24-4927989EDC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34971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A7B5E5A-8C74-4F43-906F-1C9502959F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32868" y="6370429"/>
            <a:ext cx="806850" cy="373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08BDC1-04F1-E147-A19E-F0708D7C4AE0}"/>
              </a:ext>
            </a:extLst>
          </p:cNvPr>
          <p:cNvSpPr/>
          <p:nvPr userDrawn="1"/>
        </p:nvSpPr>
        <p:spPr>
          <a:xfrm>
            <a:off x="3857801" y="6216985"/>
            <a:ext cx="956984" cy="45719"/>
          </a:xfrm>
          <a:prstGeom prst="rect">
            <a:avLst/>
          </a:prstGeom>
          <a:solidFill>
            <a:srgbClr val="F57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ED5DBD5-1D44-A349-997C-B8B186AF16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BD62BA6-9822-1742-8046-63189E63A2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E1C05B-7DEB-6B4A-B702-88ECD0BB36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4026505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7469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DF282-9FFB-8343-9583-E56497D9A3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4948" y="6370429"/>
            <a:ext cx="806850" cy="373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080252-F820-DB47-845D-2D64213173B5}"/>
              </a:ext>
            </a:extLst>
          </p:cNvPr>
          <p:cNvSpPr/>
          <p:nvPr userDrawn="1"/>
        </p:nvSpPr>
        <p:spPr>
          <a:xfrm>
            <a:off x="7799881" y="6216985"/>
            <a:ext cx="956984" cy="45719"/>
          </a:xfrm>
          <a:prstGeom prst="rect">
            <a:avLst/>
          </a:prstGeom>
          <a:solidFill>
            <a:srgbClr val="F57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267380B0-7C21-8241-AA1C-D36A470938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CF55798-5B07-BC47-AF64-590FB385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02FD4638-C49D-8B48-A189-9195A84D0D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371891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553D7561-24EC-CA46-8738-D6F0A5CB4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9A6731-E8CF-354D-A9B3-4C8279C84B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3241" y="5184912"/>
            <a:ext cx="6297519" cy="116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20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man, people&#10;&#10;Description automatically generated">
            <a:extLst>
              <a:ext uri="{FF2B5EF4-FFF2-40B4-BE49-F238E27FC236}">
                <a16:creationId xmlns:a16="http://schemas.microsoft.com/office/drawing/2014/main" id="{6ACECBEB-E200-5C48-BD42-BCA9AD284B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C310FE-A61B-8440-BF86-3883B3A76181}"/>
              </a:ext>
            </a:extLst>
          </p:cNvPr>
          <p:cNvSpPr/>
          <p:nvPr userDrawn="1"/>
        </p:nvSpPr>
        <p:spPr>
          <a:xfrm>
            <a:off x="3856102" y="6216985"/>
            <a:ext cx="956984" cy="45719"/>
          </a:xfrm>
          <a:prstGeom prst="rect">
            <a:avLst/>
          </a:prstGeom>
          <a:solidFill>
            <a:srgbClr val="00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DAEFEB-E8F2-814A-919E-471B2CA9BB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70467" y="6365047"/>
            <a:ext cx="928255" cy="37928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4D9B68-9D04-0F44-8881-B4385DCBE5E2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34971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994B31E-674E-9342-937C-035E48EA8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482B953B-2758-3B46-921D-4E4EB5C34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B5A34C5-15AB-9948-9572-30DBEA0E46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576773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58DF4A-4D15-AE46-BCF3-490865FEB3D0}"/>
              </a:ext>
            </a:extLst>
          </p:cNvPr>
          <p:cNvSpPr/>
          <p:nvPr userDrawn="1"/>
        </p:nvSpPr>
        <p:spPr>
          <a:xfrm>
            <a:off x="7747382" y="6216985"/>
            <a:ext cx="956984" cy="45719"/>
          </a:xfrm>
          <a:prstGeom prst="rect">
            <a:avLst/>
          </a:prstGeom>
          <a:solidFill>
            <a:srgbClr val="00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7C3726-FAD5-7C44-94E3-C4E81D7882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61747" y="6365047"/>
            <a:ext cx="928255" cy="37928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73884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09735B6C-CF20-9E43-BC94-65F0C1B34F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A4819B2A-8C28-D84D-BF09-2EE036595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20C6DBA-7784-2C40-A0FD-B5E5C80AEC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764693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Expl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724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9DED77A-CA14-A247-870A-C5C8EA681C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39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tore, people, man&#10;&#10;Description automatically generated">
            <a:extLst>
              <a:ext uri="{FF2B5EF4-FFF2-40B4-BE49-F238E27FC236}">
                <a16:creationId xmlns:a16="http://schemas.microsoft.com/office/drawing/2014/main" id="{ECD47285-B1D5-EF41-B498-C70FA4779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82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4FABAD6A-6588-E541-8FD5-DD8A3BFB95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1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Built Better Togeth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&#10;&#10;Description automatically generated">
            <a:extLst>
              <a:ext uri="{FF2B5EF4-FFF2-40B4-BE49-F238E27FC236}">
                <a16:creationId xmlns:a16="http://schemas.microsoft.com/office/drawing/2014/main" id="{DFFEBD19-C7F9-364D-AC14-202929C8DA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996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50504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56879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EA6D01-5E9C-DE46-94F8-EDAC89A95C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3408"/>
            <a:ext cx="7928752" cy="94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02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8782402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8015FCC8-578F-F448-956B-12F9CC61C3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50870A3B-A479-304E-9979-5AE06B0E3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2BA1346-FCA4-6645-AD56-6D0F731B59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337114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19DE0D-8BCD-E84C-964A-F2259FACA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52243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321" y="6193049"/>
            <a:ext cx="3172246" cy="550869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555E7D4-A808-DE4B-A41C-026E2451E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16FE883-6A33-C746-B87C-BF6A87DCA3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877286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 userDrawn="1">
          <p15:clr>
            <a:srgbClr val="FBAE40"/>
          </p15:clr>
        </p15:guide>
        <p15:guide id="2" pos="5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46198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74EEA14-F8F4-E24C-ADCD-5E2EDCBDE1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F3E1952-98E0-404A-8CC9-042549C3F4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241B465-8B17-724B-9E1C-5A2FADE1E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C59280F-898E-3A46-A483-9189A6391E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4262011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4" userDrawn="1">
          <p15:clr>
            <a:srgbClr val="FBAE40"/>
          </p15:clr>
        </p15:guide>
        <p15:guide id="3" pos="120" userDrawn="1">
          <p15:clr>
            <a:srgbClr val="FBAE40"/>
          </p15:clr>
        </p15:guide>
        <p15:guide id="4" pos="3144" userDrawn="1">
          <p15:clr>
            <a:srgbClr val="FBAE40"/>
          </p15:clr>
        </p15:guide>
        <p15:guide id="5" pos="302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950719"/>
            <a:ext cx="7886700" cy="4226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EB161-7E7A-5042-BCF6-95F27F8C571E}" type="datetime1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4" r:id="rId4"/>
    <p:sldLayoutId id="2147483675" r:id="rId5"/>
    <p:sldLayoutId id="2147483677" r:id="rId6"/>
    <p:sldLayoutId id="2147483664" r:id="rId7"/>
    <p:sldLayoutId id="2147483678" r:id="rId8"/>
    <p:sldLayoutId id="2147483680" r:id="rId9"/>
    <p:sldLayoutId id="2147483681" r:id="rId10"/>
    <p:sldLayoutId id="2147483679" r:id="rId11"/>
    <p:sldLayoutId id="2147483682" r:id="rId12"/>
    <p:sldLayoutId id="2147483683" r:id="rId13"/>
    <p:sldLayoutId id="2147483684" r:id="rId14"/>
    <p:sldLayoutId id="2147483695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1" r:id="rId21"/>
    <p:sldLayoutId id="2147483690" r:id="rId22"/>
    <p:sldLayoutId id="2147483692" r:id="rId23"/>
    <p:sldLayoutId id="2147483694" r:id="rId24"/>
    <p:sldLayoutId id="2147483693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>
              <a:lumMod val="2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23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>
              <a:lumMod val="2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www.youtube.com/c/FIRSTLEGOLeagueofficia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49461470-2C49-0B4A-AFF2-693C58AC2F9F}"/>
              </a:ext>
            </a:extLst>
          </p:cNvPr>
          <p:cNvSpPr/>
          <p:nvPr/>
        </p:nvSpPr>
        <p:spPr>
          <a:xfrm>
            <a:off x="4148152" y="0"/>
            <a:ext cx="4995848" cy="6858000"/>
          </a:xfrm>
          <a:custGeom>
            <a:avLst/>
            <a:gdLst>
              <a:gd name="connsiteX0" fmla="*/ 810930 w 4995848"/>
              <a:gd name="connsiteY0" fmla="*/ 0 h 6857999"/>
              <a:gd name="connsiteX1" fmla="*/ 4995848 w 4995848"/>
              <a:gd name="connsiteY1" fmla="*/ 0 h 6857999"/>
              <a:gd name="connsiteX2" fmla="*/ 4995848 w 4995848"/>
              <a:gd name="connsiteY2" fmla="*/ 6857999 h 6857999"/>
              <a:gd name="connsiteX3" fmla="*/ 810929 w 4995848"/>
              <a:gd name="connsiteY3" fmla="*/ 6857999 h 6857999"/>
              <a:gd name="connsiteX4" fmla="*/ 772675 w 4995848"/>
              <a:gd name="connsiteY4" fmla="*/ 6790558 h 6857999"/>
              <a:gd name="connsiteX5" fmla="*/ 0 w 4995848"/>
              <a:gd name="connsiteY5" fmla="*/ 3429001 h 6857999"/>
              <a:gd name="connsiteX6" fmla="*/ 772675 w 4995848"/>
              <a:gd name="connsiteY6" fmla="*/ 6744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5848" h="6857999">
                <a:moveTo>
                  <a:pt x="810930" y="0"/>
                </a:moveTo>
                <a:lnTo>
                  <a:pt x="4995848" y="0"/>
                </a:lnTo>
                <a:lnTo>
                  <a:pt x="4995848" y="6857999"/>
                </a:lnTo>
                <a:lnTo>
                  <a:pt x="810929" y="6857999"/>
                </a:lnTo>
                <a:lnTo>
                  <a:pt x="772675" y="6790558"/>
                </a:lnTo>
                <a:cubicBezTo>
                  <a:pt x="292599" y="5902709"/>
                  <a:pt x="0" y="4723291"/>
                  <a:pt x="0" y="3429001"/>
                </a:cubicBezTo>
                <a:cubicBezTo>
                  <a:pt x="0" y="2134711"/>
                  <a:pt x="292599" y="955293"/>
                  <a:pt x="772675" y="67445"/>
                </a:cubicBezTo>
                <a:close/>
              </a:path>
            </a:pathLst>
          </a:custGeom>
          <a:solidFill>
            <a:srgbClr val="EC2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8CCE88-462B-3041-8EC1-A38C25E56A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06" t="30941" r="22892" b="-245"/>
          <a:stretch/>
        </p:blipFill>
        <p:spPr>
          <a:xfrm>
            <a:off x="3200400" y="0"/>
            <a:ext cx="5943600" cy="36576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B760C1-7E25-45A7-B891-53C58D074EA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96867" y="3319799"/>
            <a:ext cx="4365372" cy="226243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7200" dirty="0">
                <a:solidFill>
                  <a:schemeClr val="bg1"/>
                </a:solidFill>
                <a:effectLst>
                  <a:outerShdw dist="56557" dir="8100000" algn="tr" rotWithShape="0">
                    <a:srgbClr val="A7161B"/>
                  </a:outerShdw>
                </a:effectLst>
                <a:latin typeface="Roboto Medium" pitchFamily="2" charset="0"/>
                <a:ea typeface="Roboto Medium" pitchFamily="2" charset="0"/>
              </a:rPr>
              <a:t>Identify</a:t>
            </a:r>
          </a:p>
          <a:p>
            <a:pPr marL="0" indent="0">
              <a:buNone/>
            </a:pPr>
            <a:r>
              <a:rPr lang="en-US" sz="7200" dirty="0">
                <a:solidFill>
                  <a:schemeClr val="bg1"/>
                </a:solidFill>
                <a:effectLst>
                  <a:outerShdw dist="56557" dir="8100000" algn="tr" rotWithShape="0">
                    <a:srgbClr val="A7161B"/>
                  </a:outerShdw>
                </a:effectLst>
                <a:latin typeface="Roboto Medium" pitchFamily="2" charset="0"/>
                <a:ea typeface="Roboto Medium" pitchFamily="2" charset="0"/>
              </a:rPr>
              <a:t>Solutions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6ADE897-E12C-4A20-B842-CD64CC495BD3}"/>
              </a:ext>
            </a:extLst>
          </p:cNvPr>
          <p:cNvSpPr txBox="1">
            <a:spLocks/>
          </p:cNvSpPr>
          <p:nvPr/>
        </p:nvSpPr>
        <p:spPr>
          <a:xfrm>
            <a:off x="343072" y="341368"/>
            <a:ext cx="2953284" cy="4654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400" spc="250" dirty="0">
                <a:solidFill>
                  <a:srgbClr val="EC2027"/>
                </a:solidFill>
                <a:latin typeface="Roboto" pitchFamily="2" charset="0"/>
                <a:ea typeface="Roboto" pitchFamily="2" charset="0"/>
              </a:rPr>
              <a:t>Session 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33AC4A-69E0-C943-9B18-78347663B2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689" y="5555164"/>
            <a:ext cx="1638221" cy="11174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58D74D-BF22-0648-A33B-F9B5C97180E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071" y="5631984"/>
            <a:ext cx="3100472" cy="9369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20E222-D725-774B-BAC1-8FA15FE917E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65" y="5751186"/>
            <a:ext cx="1492587" cy="8279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9C900A-E4DB-A99C-2BD7-0DCD7DB05D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515" y="2258955"/>
            <a:ext cx="3657600" cy="266145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43200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</a:rPr>
              <a:t>Teamwork</a:t>
            </a:r>
            <a:endParaRPr lang="en-US" dirty="0">
              <a:solidFill>
                <a:srgbClr val="00A65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66F58B-2774-C76B-23F6-7C38F2A19F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4462" y="767607"/>
            <a:ext cx="4467062" cy="371549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DC84C4-2210-086B-FCC6-42AC2984455C}"/>
              </a:ext>
            </a:extLst>
          </p:cNvPr>
          <p:cNvSpPr txBox="1"/>
          <p:nvPr/>
        </p:nvSpPr>
        <p:spPr>
          <a:xfrm>
            <a:off x="501650" y="1040275"/>
            <a:ext cx="3790112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Research the problem you chose and any existing solutions.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0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Generate solution ideas. Make a plan for how you will develop your solution. Use page 23, Innovation Project Planning, as a tool.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3358BB-1111-6BD6-7873-1A086A4DEDA1}"/>
              </a:ext>
            </a:extLst>
          </p:cNvPr>
          <p:cNvSpPr txBox="1"/>
          <p:nvPr/>
        </p:nvSpPr>
        <p:spPr>
          <a:xfrm>
            <a:off x="508000" y="4617955"/>
            <a:ext cx="8130174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Be sure to use a variety of sources and keep track of them on the Innovation Project Planning page.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0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Select your project’s final solution as a team.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321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ED2179-60CB-0021-ECB6-91D48BAD5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" y="199321"/>
            <a:ext cx="8229600" cy="58134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35767E-851B-2EB5-5625-AA5B0C9D417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16284" y="3621088"/>
            <a:ext cx="1828800" cy="251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73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B26DD1-AEF7-7DB1-EAB8-E9FE6A913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570006"/>
            <a:ext cx="8229600" cy="526048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F13375-C744-3302-E446-7FDEE49374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2185" y="3278188"/>
            <a:ext cx="1554480" cy="214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76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</a:rPr>
              <a:t>Guiding Questions</a:t>
            </a:r>
            <a:endParaRPr lang="en-US" dirty="0">
              <a:solidFill>
                <a:srgbClr val="00A65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97760B-2318-5F62-DBA8-0075D2E7E0D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298" y="841751"/>
            <a:ext cx="8906873" cy="520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26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Share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28F4AB-7303-3150-E259-9539F59675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228" y="4282609"/>
            <a:ext cx="8599441" cy="1810537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F3DD4A9-8541-DD5C-8E59-A9C9AB3885CD}"/>
              </a:ext>
            </a:extLst>
          </p:cNvPr>
          <p:cNvSpPr txBox="1">
            <a:spLocks/>
          </p:cNvSpPr>
          <p:nvPr/>
        </p:nvSpPr>
        <p:spPr>
          <a:xfrm>
            <a:off x="628650" y="1040673"/>
            <a:ext cx="8060867" cy="3324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Get together at the mat.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Review your Pseudocode page.  Make changes to the page if necessary.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Explain what you discovered in your research. Discuss any solution ideas.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Discuss the reflection questions.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Clean up your space.</a:t>
            </a:r>
          </a:p>
        </p:txBody>
      </p:sp>
    </p:spTree>
    <p:extLst>
      <p:ext uri="{BB962C8B-B14F-4D97-AF65-F5344CB8AC3E}">
        <p14:creationId xmlns:p14="http://schemas.microsoft.com/office/powerpoint/2010/main" val="3828694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BBB1B9F-8A6E-6E17-6FB3-F23B54AF53F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50" y="1658494"/>
            <a:ext cx="4997450" cy="333163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Reflection Questions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89C8D5-3090-147E-63F5-E5D85207C715}"/>
              </a:ext>
            </a:extLst>
          </p:cNvPr>
          <p:cNvSpPr txBox="1"/>
          <p:nvPr/>
        </p:nvSpPr>
        <p:spPr>
          <a:xfrm>
            <a:off x="5759449" y="1557568"/>
            <a:ext cx="293006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• What types of improvements do existing solutions need?</a:t>
            </a:r>
          </a:p>
          <a:p>
            <a:pPr algn="l"/>
            <a:endParaRPr lang="en-US" sz="26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• What are your brand-new ideas to solve the problem?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528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Career Connections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32470C2B-5429-42D3-A809-627921F5C5AB}"/>
              </a:ext>
            </a:extLst>
          </p:cNvPr>
          <p:cNvSpPr txBox="1">
            <a:spLocks/>
          </p:cNvSpPr>
          <p:nvPr/>
        </p:nvSpPr>
        <p:spPr>
          <a:xfrm>
            <a:off x="660524" y="1210978"/>
            <a:ext cx="2804142" cy="964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Warehouse Worker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D3770E9-C593-4B88-AE08-81DBAA098A9B}"/>
              </a:ext>
            </a:extLst>
          </p:cNvPr>
          <p:cNvSpPr/>
          <p:nvPr/>
        </p:nvSpPr>
        <p:spPr>
          <a:xfrm>
            <a:off x="396136" y="1109377"/>
            <a:ext cx="3430797" cy="1645108"/>
          </a:xfrm>
          <a:prstGeom prst="roundRect">
            <a:avLst/>
          </a:prstGeom>
          <a:solidFill>
            <a:srgbClr val="ED1C24"/>
          </a:solidFill>
          <a:ln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390B74DA-B9CA-4B46-9FC4-74FC6252EFB1}"/>
              </a:ext>
            </a:extLst>
          </p:cNvPr>
          <p:cNvSpPr txBox="1">
            <a:spLocks/>
          </p:cNvSpPr>
          <p:nvPr/>
        </p:nvSpPr>
        <p:spPr>
          <a:xfrm>
            <a:off x="541867" y="1109377"/>
            <a:ext cx="3228623" cy="1645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Oil and Gas or Petroleum Industry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A3DD56-6BDE-6370-64F7-48948532075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2757" y="1127761"/>
            <a:ext cx="4556760" cy="3037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9B2B03-F6FF-796B-B083-7072F361D1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136" y="3042225"/>
            <a:ext cx="4572000" cy="303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7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79E1ECC3-F162-4E13-A48B-FE68FA7D1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Multimedia Resources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78A9DB-E5AA-4B24-9F57-3E0E955F5A92}"/>
              </a:ext>
            </a:extLst>
          </p:cNvPr>
          <p:cNvSpPr/>
          <p:nvPr/>
        </p:nvSpPr>
        <p:spPr>
          <a:xfrm>
            <a:off x="1018902" y="1058090"/>
            <a:ext cx="7106194" cy="474181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BAF43A5-3242-4612-A086-EC34A875CE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967" y="1200183"/>
            <a:ext cx="3866063" cy="3866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F64D3A-075E-49C2-9842-F32E7A65343B}"/>
              </a:ext>
            </a:extLst>
          </p:cNvPr>
          <p:cNvSpPr txBox="1"/>
          <p:nvPr/>
        </p:nvSpPr>
        <p:spPr>
          <a:xfrm>
            <a:off x="1175655" y="5112245"/>
            <a:ext cx="6792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You may wish to embed a relevant, age-appropriate video for your students here.  See the Notes for an example.</a:t>
            </a:r>
          </a:p>
        </p:txBody>
      </p:sp>
    </p:spTree>
    <p:extLst>
      <p:ext uri="{BB962C8B-B14F-4D97-AF65-F5344CB8AC3E}">
        <p14:creationId xmlns:p14="http://schemas.microsoft.com/office/powerpoint/2010/main" val="1715610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F0000"/>
                </a:solidFill>
              </a:rPr>
              <a:t>Clean Up</a:t>
            </a:r>
          </a:p>
        </p:txBody>
      </p:sp>
      <p:pic>
        <p:nvPicPr>
          <p:cNvPr id="5" name="Picture 4" descr="A picture containing tool, brush&#10;&#10;Description automatically generated">
            <a:extLst>
              <a:ext uri="{FF2B5EF4-FFF2-40B4-BE49-F238E27FC236}">
                <a16:creationId xmlns:a16="http://schemas.microsoft.com/office/drawing/2014/main" id="{8C54FEE0-F358-43D4-9A72-77A42640E5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74" y="1127761"/>
            <a:ext cx="7340252" cy="491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83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91256E-55E4-4477-949F-AB7E827AA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9E301-2DD2-4D86-86AD-49BCE4C01F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5153" y="5066852"/>
            <a:ext cx="8627633" cy="9897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i="1" dirty="0">
                <a:effectLst/>
                <a:latin typeface="Helvetica Neue" panose="02000503000000020004"/>
                <a:ea typeface="Calibri" panose="020F0502020204030204" pitchFamily="34" charset="0"/>
              </a:rPr>
              <a:t>FIRST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and the </a:t>
            </a:r>
            <a:r>
              <a:rPr lang="en-US" sz="1400" i="1" dirty="0">
                <a:effectLst/>
                <a:latin typeface="Helvetica Neue" panose="02000503000000020004"/>
                <a:ea typeface="Calibri" panose="020F0502020204030204" pitchFamily="34" charset="0"/>
              </a:rPr>
              <a:t>FIRST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logo are registered trademarks of For Inspiration and Recognition of Science and Technology (</a:t>
            </a:r>
            <a:r>
              <a:rPr lang="en-US" sz="1400" i="1" dirty="0">
                <a:effectLst/>
                <a:latin typeface="Helvetica Neue" panose="02000503000000020004"/>
                <a:ea typeface="Calibri" panose="020F0502020204030204" pitchFamily="34" charset="0"/>
              </a:rPr>
              <a:t>FIRST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). LEGO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</a:t>
            </a:r>
            <a:r>
              <a:rPr lang="en-US" sz="1400" baseline="30000" dirty="0">
                <a:latin typeface="Helvetica Neue" panose="02000503000000020004"/>
                <a:ea typeface="Calibri" panose="020F0502020204030204" pitchFamily="34" charset="0"/>
              </a:rPr>
              <a:t> </a:t>
            </a:r>
            <a:r>
              <a:rPr lang="en-US" sz="1400" dirty="0">
                <a:latin typeface="Helvetica Neue" panose="02000503000000020004"/>
                <a:ea typeface="Calibri" panose="020F0502020204030204" pitchFamily="34" charset="0"/>
              </a:rPr>
              <a:t>and 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MINDSTORMS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 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are registered trademarks of the LEGO Group. </a:t>
            </a:r>
            <a:r>
              <a:rPr lang="en-US" sz="1400" i="1" dirty="0">
                <a:effectLst/>
                <a:latin typeface="Helvetica Neue" panose="02000503000000020004"/>
                <a:ea typeface="Calibri" panose="020F0502020204030204" pitchFamily="34" charset="0"/>
              </a:rPr>
              <a:t>FIRST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LEGO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League and </a:t>
            </a:r>
            <a:r>
              <a:rPr lang="en-US" sz="1400" dirty="0">
                <a:latin typeface="Helvetica Neue" panose="02000503000000020004"/>
                <a:ea typeface="Calibri" panose="020F0502020204030204" pitchFamily="34" charset="0"/>
              </a:rPr>
              <a:t>SUPERPOWERED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SM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are jointly held trademarks of </a:t>
            </a:r>
            <a:r>
              <a:rPr lang="en-US" sz="1400" i="1" dirty="0">
                <a:effectLst/>
                <a:latin typeface="Helvetica Neue" panose="02000503000000020004"/>
                <a:ea typeface="Calibri" panose="020F0502020204030204" pitchFamily="34" charset="0"/>
              </a:rPr>
              <a:t>FIRST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and the LEGO Group. SPIKE™ Prime is a trademark of LEGO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Education. All other trademarks are the property of their respective owners. ©2022 </a:t>
            </a:r>
            <a:r>
              <a:rPr lang="en-US" sz="1400" i="1" dirty="0">
                <a:effectLst/>
                <a:latin typeface="Helvetica Neue" panose="02000503000000020004"/>
                <a:ea typeface="Calibri" panose="020F0502020204030204" pitchFamily="34" charset="0"/>
              </a:rPr>
              <a:t>FIRST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and the LEGO Group. All rights reserved. </a:t>
            </a:r>
          </a:p>
          <a:p>
            <a:pPr marL="0" indent="0">
              <a:buNone/>
            </a:pPr>
            <a:endParaRPr lang="en-US" sz="1400" dirty="0">
              <a:latin typeface="Helvetica Neue" panose="02000503000000020004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3444D4A-68DF-42DE-9D61-3697B9E5E29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244" y="1384630"/>
            <a:ext cx="3634725" cy="228600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8327FCD-0230-9757-6B15-2EF1FE3FD4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2176" y="1384630"/>
            <a:ext cx="3061788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13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DE1808D-4A41-4429-BDD9-039046921A33}"/>
              </a:ext>
            </a:extLst>
          </p:cNvPr>
          <p:cNvSpPr/>
          <p:nvPr/>
        </p:nvSpPr>
        <p:spPr>
          <a:xfrm>
            <a:off x="263047" y="365127"/>
            <a:ext cx="8426470" cy="762634"/>
          </a:xfrm>
          <a:prstGeom prst="round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Session Overview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BFC0E9B-CC84-4D72-8BFD-54ED5EC94447}"/>
              </a:ext>
            </a:extLst>
          </p:cNvPr>
          <p:cNvSpPr/>
          <p:nvPr/>
        </p:nvSpPr>
        <p:spPr>
          <a:xfrm>
            <a:off x="424080" y="1493838"/>
            <a:ext cx="8138160" cy="210312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0" u="none" strike="noStrike" baseline="0" dirty="0">
                <a:solidFill>
                  <a:srgbClr val="211D1E"/>
                </a:solidFill>
                <a:latin typeface="Helvetica Neue" panose="02000503000000020004"/>
              </a:rPr>
              <a:t>Outcomes </a:t>
            </a:r>
            <a:endParaRPr lang="en-US" sz="2000" b="0" i="0" u="none" strike="noStrike" baseline="0" dirty="0">
              <a:solidFill>
                <a:srgbClr val="211D1E"/>
              </a:solidFill>
              <a:latin typeface="Helvetica Neue" panose="020005030000000200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211D1E"/>
                </a:solidFill>
                <a:latin typeface="Helvetica Neue" panose="02000503000000020004"/>
              </a:rPr>
              <a:t>The team will create a mission strategy plan and write pseudocode for a mission.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i="0" u="none" strike="noStrike" baseline="0" dirty="0">
              <a:solidFill>
                <a:srgbClr val="211D1E"/>
              </a:solidFill>
              <a:latin typeface="Helvetica Neue" panose="020005030000000200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211D1E"/>
                </a:solidFill>
                <a:latin typeface="Helvetica Neue" panose="02000503000000020004"/>
              </a:rPr>
              <a:t>The team will conduct research on their identified problem and start the Innovation Project Planning page. 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DB85393-DBEA-82D5-E1FB-4AD10E44D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14" y="4234084"/>
            <a:ext cx="8686800" cy="138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68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FC6B678-FCE0-4453-5ADA-69B7078D0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997" y="400149"/>
            <a:ext cx="5486400" cy="14775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ED1701-7CE7-8E52-41B8-FCB2B11D6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38465">
            <a:off x="2693396" y="915516"/>
            <a:ext cx="1005840" cy="1113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A3A469-74E3-56C8-768E-F765756D9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618" y="2974239"/>
            <a:ext cx="5303520" cy="2124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620" y="365127"/>
            <a:ext cx="8069030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</a:rPr>
              <a:t>Introduction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47ABF0-A15B-484D-B3C0-2CBB75CB02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720" y="4425910"/>
            <a:ext cx="8046720" cy="1715618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6FB3A79-2435-438C-A577-C7C35503CB7A}"/>
              </a:ext>
            </a:extLst>
          </p:cNvPr>
          <p:cNvSpPr txBox="1">
            <a:spLocks/>
          </p:cNvSpPr>
          <p:nvPr/>
        </p:nvSpPr>
        <p:spPr>
          <a:xfrm>
            <a:off x="3404503" y="1127761"/>
            <a:ext cx="5554437" cy="16147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715FD1-9CA6-5931-2476-9B8DB50B31A5}"/>
              </a:ext>
            </a:extLst>
          </p:cNvPr>
          <p:cNvSpPr txBox="1"/>
          <p:nvPr/>
        </p:nvSpPr>
        <p:spPr>
          <a:xfrm>
            <a:off x="185060" y="1895897"/>
            <a:ext cx="76381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Locate </a:t>
            </a:r>
            <a:r>
              <a:rPr lang="en-US" sz="2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Bag 14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that contains the LEGO</a:t>
            </a:r>
            <a:r>
              <a:rPr lang="en-US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bricks that you will use to create your Innovation Project model.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0E0567-F490-8B8F-5986-11DFCC0008E9}"/>
              </a:ext>
            </a:extLst>
          </p:cNvPr>
          <p:cNvSpPr txBox="1"/>
          <p:nvPr/>
        </p:nvSpPr>
        <p:spPr>
          <a:xfrm>
            <a:off x="185060" y="2717323"/>
            <a:ext cx="31149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Work as a team to build your initial solution idea for your identified problem.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211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</a:rPr>
              <a:t>Pseudocode &amp; Strategy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8901DB2-91CA-4101-ABB6-3E5D6765FB8A}"/>
              </a:ext>
            </a:extLst>
          </p:cNvPr>
          <p:cNvSpPr txBox="1">
            <a:spLocks/>
          </p:cNvSpPr>
          <p:nvPr/>
        </p:nvSpPr>
        <p:spPr>
          <a:xfrm>
            <a:off x="628650" y="1541735"/>
            <a:ext cx="7709807" cy="762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b="0" i="0" u="none" strike="noStrike" baseline="0" dirty="0">
              <a:solidFill>
                <a:srgbClr val="000000"/>
              </a:solidFill>
            </a:endParaRPr>
          </a:p>
          <a:p>
            <a:endParaRPr lang="en-US" sz="1800" b="0" i="0" u="none" strike="noStrike" baseline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9A609E0-F97D-439F-A30F-F749A944E3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318261"/>
            <a:ext cx="7886700" cy="394606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2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Watch the “Robot Game Missions” video.</a:t>
            </a:r>
            <a:endParaRPr lang="en-US" sz="2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0" i="0" u="none" strike="noStrike" baseline="0" dirty="0">
              <a:latin typeface="Helvetica Neue" panose="02000503000000020004"/>
            </a:endParaRPr>
          </a:p>
          <a:p>
            <a:endParaRPr lang="en-US" dirty="0">
              <a:latin typeface="Helvetica Neue" panose="020005030000000200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5DF07F-830D-4207-9519-3D3C3634EE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739" y="2152053"/>
            <a:ext cx="3968261" cy="25538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5064F1-CB9D-4B2A-BDF3-58C0DA4B4974}"/>
              </a:ext>
            </a:extLst>
          </p:cNvPr>
          <p:cNvSpPr txBox="1"/>
          <p:nvPr/>
        </p:nvSpPr>
        <p:spPr>
          <a:xfrm>
            <a:off x="4572000" y="2152053"/>
            <a:ext cx="3833446" cy="2553891"/>
          </a:xfrm>
          <a:prstGeom prst="roundRect">
            <a:avLst/>
          </a:prstGeom>
          <a:noFill/>
          <a:ln w="38100">
            <a:solidFill>
              <a:srgbClr val="ED1C2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 panose="02000503000000020004"/>
              </a:rPr>
              <a:t>Visit the </a:t>
            </a:r>
          </a:p>
          <a:p>
            <a:pPr algn="ctr"/>
            <a:r>
              <a:rPr lang="en-US" sz="2400" i="1" dirty="0">
                <a:latin typeface="Helvetica Neue" panose="02000503000000020004"/>
                <a:hlinkClick r:id="rId4"/>
              </a:rPr>
              <a:t>FIRST</a:t>
            </a:r>
            <a:r>
              <a:rPr lang="en-US" sz="2400" baseline="30000" dirty="0">
                <a:latin typeface="Helvetica Neue" panose="02000503000000020004"/>
                <a:hlinkClick r:id="rId4"/>
              </a:rPr>
              <a:t>®</a:t>
            </a:r>
            <a:r>
              <a:rPr lang="en-US" sz="2400" dirty="0">
                <a:latin typeface="Helvetica Neue" panose="02000503000000020004"/>
                <a:hlinkClick r:id="rId4"/>
              </a:rPr>
              <a:t> LEGO</a:t>
            </a:r>
            <a:r>
              <a:rPr lang="en-US" sz="2400" baseline="30000" dirty="0">
                <a:latin typeface="Helvetica Neue" panose="02000503000000020004"/>
                <a:hlinkClick r:id="rId4"/>
              </a:rPr>
              <a:t> ®</a:t>
            </a:r>
            <a:r>
              <a:rPr lang="en-US" sz="2400" dirty="0">
                <a:latin typeface="Helvetica Neue" panose="02000503000000020004"/>
                <a:hlinkClick r:id="" action="ppaction://noaction"/>
              </a:rPr>
              <a:t> League </a:t>
            </a:r>
          </a:p>
          <a:p>
            <a:pPr algn="ctr"/>
            <a:r>
              <a:rPr lang="en-US" sz="2400" dirty="0">
                <a:latin typeface="Helvetica Neue" panose="02000503000000020004"/>
                <a:hlinkClick r:id="" action="ppaction://noaction"/>
              </a:rPr>
              <a:t>YouTube Channel </a:t>
            </a:r>
            <a:endParaRPr lang="en-US" sz="2400" dirty="0">
              <a:latin typeface="Helvetica Neue" panose="02000503000000020004"/>
            </a:endParaRPr>
          </a:p>
          <a:p>
            <a:pPr algn="ctr"/>
            <a:r>
              <a:rPr lang="en-US" sz="2400" dirty="0">
                <a:latin typeface="Helvetica Neue" panose="02000503000000020004"/>
              </a:rPr>
              <a:t>to watch the </a:t>
            </a:r>
          </a:p>
          <a:p>
            <a:pPr algn="ctr"/>
            <a:r>
              <a:rPr lang="en-US" sz="2400" dirty="0">
                <a:latin typeface="Helvetica Neue" panose="02000503000000020004"/>
              </a:rPr>
              <a:t>SUPERPOWERED season video</a:t>
            </a:r>
          </a:p>
        </p:txBody>
      </p:sp>
    </p:spTree>
    <p:extLst>
      <p:ext uri="{BB962C8B-B14F-4D97-AF65-F5344CB8AC3E}">
        <p14:creationId xmlns:p14="http://schemas.microsoft.com/office/powerpoint/2010/main" val="77366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C6BF56-80FD-724D-7979-E83B4C37B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029" y="143777"/>
            <a:ext cx="2011680" cy="184786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72467"/>
            <a:ext cx="7886700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</a:rPr>
              <a:t>Pseudocode &amp; Strategy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DC2223E-E6AF-4F87-911D-C2F146304B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71304"/>
            <a:ext cx="2736850" cy="3743695"/>
          </a:xfrm>
        </p:spPr>
        <p:txBody>
          <a:bodyPr>
            <a:normAutofit/>
          </a:bodyPr>
          <a:lstStyle/>
          <a:p>
            <a:r>
              <a:rPr lang="en-US" b="0" i="0" u="none" strike="noStrike" baseline="0" dirty="0">
                <a:solidFill>
                  <a:srgbClr val="211D1E"/>
                </a:solidFill>
                <a:latin typeface="Helvetica Neue" panose="02000503000000020004"/>
              </a:rPr>
              <a:t>Start to think about your mission strategy. </a:t>
            </a:r>
          </a:p>
          <a:p>
            <a:r>
              <a:rPr lang="en-US" b="0" i="0" u="none" strike="noStrike" baseline="0" dirty="0">
                <a:solidFill>
                  <a:srgbClr val="211D1E"/>
                </a:solidFill>
                <a:latin typeface="Helvetica Neue" panose="02000503000000020004"/>
              </a:rPr>
              <a:t>Design an effective work plan. </a:t>
            </a:r>
          </a:p>
          <a:p>
            <a:r>
              <a:rPr lang="en-US" b="0" i="0" u="none" strike="noStrike" baseline="0" dirty="0">
                <a:solidFill>
                  <a:srgbClr val="211D1E"/>
                </a:solidFill>
                <a:latin typeface="Helvetica Neue" panose="02000503000000020004"/>
              </a:rPr>
              <a:t>Discuss which missions your team will attempt first. </a:t>
            </a:r>
            <a:endParaRPr lang="en-US" dirty="0">
              <a:latin typeface="Helvetica Neue" panose="02000503000000020004"/>
            </a:endParaRP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8049A786-613B-4890-A43C-AA260DFC0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981" y="2038264"/>
            <a:ext cx="5066369" cy="35751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BFF18D-9410-4EAD-90B1-0BAC638D9F84}"/>
              </a:ext>
            </a:extLst>
          </p:cNvPr>
          <p:cNvSpPr txBox="1"/>
          <p:nvPr/>
        </p:nvSpPr>
        <p:spPr>
          <a:xfrm>
            <a:off x="4068820" y="5680359"/>
            <a:ext cx="3826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Helvetica Neue" panose="02000503000000020004"/>
              </a:rPr>
              <a:t>Example from Droid Robotics (flltutorials.com)</a:t>
            </a:r>
          </a:p>
        </p:txBody>
      </p:sp>
    </p:spTree>
    <p:extLst>
      <p:ext uri="{BB962C8B-B14F-4D97-AF65-F5344CB8AC3E}">
        <p14:creationId xmlns:p14="http://schemas.microsoft.com/office/powerpoint/2010/main" val="2903866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</a:rPr>
              <a:t>Pseudocode &amp; Strategy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54CDDF-E993-458B-B625-7C1E534AA8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127761"/>
            <a:ext cx="2399558" cy="4106862"/>
          </a:xfrm>
        </p:spPr>
        <p:txBody>
          <a:bodyPr>
            <a:normAutofit/>
          </a:bodyPr>
          <a:lstStyle/>
          <a:p>
            <a:pPr algn="l"/>
            <a:r>
              <a:rPr lang="en-US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the </a:t>
            </a:r>
            <a:r>
              <a:rPr lang="en-US" b="1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Pseudocode </a:t>
            </a:r>
            <a:r>
              <a:rPr lang="en-US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21C8D0-1C6E-49F3-B07F-679D01222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208" y="1239599"/>
            <a:ext cx="5760720" cy="449064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95406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A3E8BE-B863-07B6-CB37-5FBE86A688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242" y="1282700"/>
            <a:ext cx="7998908" cy="4572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</a:rPr>
              <a:t>Pseudocode &amp; Strategy</a:t>
            </a:r>
          </a:p>
        </p:txBody>
      </p:sp>
    </p:spTree>
    <p:extLst>
      <p:ext uri="{BB962C8B-B14F-4D97-AF65-F5344CB8AC3E}">
        <p14:creationId xmlns:p14="http://schemas.microsoft.com/office/powerpoint/2010/main" val="180815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363EA2-223C-4511-ABE0-5D5FCE348A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538" y="1338983"/>
            <a:ext cx="7886700" cy="762634"/>
          </a:xfrm>
        </p:spPr>
        <p:txBody>
          <a:bodyPr>
            <a:noAutofit/>
          </a:bodyPr>
          <a:lstStyle/>
          <a:p>
            <a:r>
              <a:rPr lang="en-US" sz="26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 about how the program will make your robot act. </a:t>
            </a:r>
          </a:p>
          <a:p>
            <a:r>
              <a:rPr lang="en-US" sz="26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Revisit the earlier lessons or do the optional lesson listed </a:t>
            </a:r>
            <a:r>
              <a:rPr lang="en-US" sz="2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</a:t>
            </a:r>
            <a:r>
              <a:rPr lang="en-US" sz="26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</a:rPr>
              <a:t>Pseudocode &amp; Strategy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5790FC9-2581-40A9-831C-A5B74FAD4634}"/>
              </a:ext>
            </a:extLst>
          </p:cNvPr>
          <p:cNvSpPr txBox="1">
            <a:spLocks/>
          </p:cNvSpPr>
          <p:nvPr/>
        </p:nvSpPr>
        <p:spPr>
          <a:xfrm>
            <a:off x="624384" y="5031963"/>
            <a:ext cx="7920790" cy="7626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Revisit the earlier lessons or do the optional lesson listed here.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9638B3-99A4-FCCF-9836-A849ECB709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157" y="3093242"/>
            <a:ext cx="4506368" cy="1645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BD5B3D-DFC5-96F5-AD3B-0AA96E6C3EA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1143" y="2857580"/>
            <a:ext cx="3153791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67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363EA2-223C-4511-ABE0-5D5FCE348A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49" y="1320800"/>
            <a:ext cx="5305817" cy="1742360"/>
          </a:xfrm>
        </p:spPr>
        <p:txBody>
          <a:bodyPr>
            <a:noAutofit/>
          </a:bodyPr>
          <a:lstStyle/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Helvetica Neue" panose="02000503000000020004"/>
              </a:rPr>
              <a:t>How could you use line following on the horizontal line at the top of the mat to help you navigate to the solar farm?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</a:rPr>
              <a:t>Reflection Questions</a:t>
            </a:r>
          </a:p>
        </p:txBody>
      </p:sp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F7247A6F-781A-4252-94CA-86B4A262BC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4788" y="2092453"/>
            <a:ext cx="2743200" cy="4016509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AAFBBD80-B968-4D41-865E-01D7896AF683}"/>
              </a:ext>
            </a:extLst>
          </p:cNvPr>
          <p:cNvSpPr/>
          <p:nvPr/>
        </p:nvSpPr>
        <p:spPr>
          <a:xfrm>
            <a:off x="5934467" y="446161"/>
            <a:ext cx="2580883" cy="1684391"/>
          </a:xfrm>
          <a:prstGeom prst="wedgeEllipseCallout">
            <a:avLst>
              <a:gd name="adj1" fmla="val 14304"/>
              <a:gd name="adj2" fmla="val 11036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Pseudocode is a written description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the steps for your planned robot program.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CB47FE-345B-EF4F-DBFA-87A616EDB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87" y="3655140"/>
            <a:ext cx="2011680" cy="2456440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59BCC1F-55C8-1609-56F8-80EB589E18D0}"/>
              </a:ext>
            </a:extLst>
          </p:cNvPr>
          <p:cNvSpPr txBox="1">
            <a:spLocks/>
          </p:cNvSpPr>
          <p:nvPr/>
        </p:nvSpPr>
        <p:spPr>
          <a:xfrm>
            <a:off x="2197101" y="3133931"/>
            <a:ext cx="4038600" cy="160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211D1E"/>
                </a:solidFill>
                <a:latin typeface="Helvetica Neue" panose="02000503000000020004"/>
              </a:rPr>
              <a:t>How did you use the engineering design process to create your mission strategy?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86260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A997C5561FD94D82BEA37A4242D399" ma:contentTypeVersion="17" ma:contentTypeDescription="Create a new document." ma:contentTypeScope="" ma:versionID="6ddc0be8eeab505eaafe357cdcec153a">
  <xsd:schema xmlns:xsd="http://www.w3.org/2001/XMLSchema" xmlns:xs="http://www.w3.org/2001/XMLSchema" xmlns:p="http://schemas.microsoft.com/office/2006/metadata/properties" xmlns:ns2="7c8aad47-528b-43f4-b615-4953615f0d4f" xmlns:ns3="c7bc20cd-f3b5-4cb9-9099-b7d1e4c3c983" xmlns:ns4="0bfdc619-4bd5-4a26-8e37-4be4446dc23a" targetNamespace="http://schemas.microsoft.com/office/2006/metadata/properties" ma:root="true" ma:fieldsID="d9db02e48974a0d7b6c19b36e012dbe7" ns2:_="" ns3:_="" ns4:_="">
    <xsd:import namespace="7c8aad47-528b-43f4-b615-4953615f0d4f"/>
    <xsd:import namespace="c7bc20cd-f3b5-4cb9-9099-b7d1e4c3c983"/>
    <xsd:import namespace="0bfdc619-4bd5-4a26-8e37-4be4446dc2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8aad47-528b-43f4-b615-4953615f0d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13cef49-2953-4246-9b7f-e3d70b1cf0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c20cd-f3b5-4cb9-9099-b7d1e4c3c98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fdc619-4bd5-4a26-8e37-4be4446dc23a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c948275e-acb8-4f67-9f4b-0f18b628c537}" ma:internalName="TaxCatchAll" ma:showField="CatchAllData" ma:web="c7bc20cd-f3b5-4cb9-9099-b7d1e4c3c9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bfdc619-4bd5-4a26-8e37-4be4446dc23a" xsi:nil="true"/>
    <lcf76f155ced4ddcb4097134ff3c332f xmlns="7c8aad47-528b-43f4-b615-4953615f0d4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82F0C9D-235A-43CE-91E5-91C830D0B65C}"/>
</file>

<file path=customXml/itemProps2.xml><?xml version="1.0" encoding="utf-8"?>
<ds:datastoreItem xmlns:ds="http://schemas.openxmlformats.org/officeDocument/2006/customXml" ds:itemID="{7151A670-0DF8-40A2-9C30-9AF459D7E2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C3B65E-86F5-4F12-882B-E72674BBA31A}">
  <ds:schemaRefs>
    <ds:schemaRef ds:uri="eef8d247-b517-4b03-8403-4e70816b143f"/>
    <ds:schemaRef ds:uri="f0e45243-17b0-4cce-9b2d-f191534f8a0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98a1be8e-ceb0-4d64-90f3-74f22257285b"/>
    <ds:schemaRef ds:uri="0bfdc619-4bd5-4a26-8e37-4be4446dc23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7768</TotalTime>
  <Words>938</Words>
  <Application>Microsoft Office PowerPoint</Application>
  <PresentationFormat>On-screen Show (4:3)</PresentationFormat>
  <Paragraphs>127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Arial-BoldMT</vt:lpstr>
      <vt:lpstr>ArialMT</vt:lpstr>
      <vt:lpstr>Calibri</vt:lpstr>
      <vt:lpstr>Chantal Light</vt:lpstr>
      <vt:lpstr>Helvetica Neue</vt:lpstr>
      <vt:lpstr>Roboto</vt:lpstr>
      <vt:lpstr>Roboto Medium</vt:lpstr>
      <vt:lpstr>Office Theme</vt:lpstr>
      <vt:lpstr>1_Office Theme</vt:lpstr>
      <vt:lpstr>PowerPoint Presentation</vt:lpstr>
      <vt:lpstr>Session Overview</vt:lpstr>
      <vt:lpstr>Introduction</vt:lpstr>
      <vt:lpstr>Pseudocode &amp; Strategy</vt:lpstr>
      <vt:lpstr>Pseudocode &amp; Strategy</vt:lpstr>
      <vt:lpstr>Pseudocode &amp; Strategy</vt:lpstr>
      <vt:lpstr>Pseudocode &amp; Strategy</vt:lpstr>
      <vt:lpstr>Pseudocode &amp; Strategy</vt:lpstr>
      <vt:lpstr>Reflection Questions</vt:lpstr>
      <vt:lpstr>Teamwork</vt:lpstr>
      <vt:lpstr>PowerPoint Presentation</vt:lpstr>
      <vt:lpstr>PowerPoint Presentation</vt:lpstr>
      <vt:lpstr>Guiding Questions</vt:lpstr>
      <vt:lpstr>Share</vt:lpstr>
      <vt:lpstr>Reflection Questions</vt:lpstr>
      <vt:lpstr>Career Connections</vt:lpstr>
      <vt:lpstr>Multimedia Resources</vt:lpstr>
      <vt:lpstr>Clean Up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Tammy Pankey</cp:lastModifiedBy>
  <cp:revision>23</cp:revision>
  <dcterms:created xsi:type="dcterms:W3CDTF">2020-04-21T20:33:01Z</dcterms:created>
  <dcterms:modified xsi:type="dcterms:W3CDTF">2022-07-25T17:41:45Z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0x01010008A997C5561FD94D82BEA37A4242D399</vt:lpwstr>
  </property>
  <property fmtid="{D5CDD505-2E9C-101B-9397-08002B2CF9AE}" pid="3" name="MediaServiceImageTags">
    <vt:lpwstr/>
  </property>
</Properties>
</file>