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6" r:id="rId5"/>
  </p:sldMasterIdLst>
  <p:notesMasterIdLst>
    <p:notesMasterId r:id="rId21"/>
  </p:notesMasterIdLst>
  <p:sldIdLst>
    <p:sldId id="259" r:id="rId6"/>
    <p:sldId id="260" r:id="rId7"/>
    <p:sldId id="261" r:id="rId8"/>
    <p:sldId id="319" r:id="rId9"/>
    <p:sldId id="311" r:id="rId10"/>
    <p:sldId id="315" r:id="rId11"/>
    <p:sldId id="293" r:id="rId12"/>
    <p:sldId id="287" r:id="rId13"/>
    <p:sldId id="320" r:id="rId14"/>
    <p:sldId id="322" r:id="rId15"/>
    <p:sldId id="296" r:id="rId16"/>
    <p:sldId id="291" r:id="rId17"/>
    <p:sldId id="321" r:id="rId18"/>
    <p:sldId id="282" r:id="rId19"/>
    <p:sldId id="30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y Morgan" initials="KM" lastIdx="30" clrIdx="0">
    <p:extLst>
      <p:ext uri="{19B8F6BF-5375-455C-9EA6-DF929625EA0E}">
        <p15:presenceInfo xmlns:p15="http://schemas.microsoft.com/office/powerpoint/2012/main" userId="S::kmorgan@firstinspires.org::19752d8f-270a-426b-91ad-1bf5c79275bc" providerId="AD"/>
      </p:ext>
    </p:extLst>
  </p:cmAuthor>
  <p:cmAuthor id="2" name="Tammy Pankey" initials="TP" lastIdx="38" clrIdx="1">
    <p:extLst>
      <p:ext uri="{19B8F6BF-5375-455C-9EA6-DF929625EA0E}">
        <p15:presenceInfo xmlns:p15="http://schemas.microsoft.com/office/powerpoint/2012/main" userId="S::tpankey@firstinspires.org::89b84b47-0384-4d66-b56e-dc00ebdb68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ABE6FB"/>
    <a:srgbClr val="CCFFFF"/>
    <a:srgbClr val="4472C4"/>
    <a:srgbClr val="00A551"/>
    <a:srgbClr val="00A651"/>
    <a:srgbClr val="FF781D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070BD6-EB03-4719-BA44-BD5CD9EAEFD6}" v="1" dt="2022-07-25T17:41:04.1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373" autoAdjust="0"/>
  </p:normalViewPr>
  <p:slideViewPr>
    <p:cSldViewPr snapToGrid="0">
      <p:cViewPr varScale="1">
        <p:scale>
          <a:sx n="70" d="100"/>
          <a:sy n="70" d="100"/>
        </p:scale>
        <p:origin x="1810" y="43"/>
      </p:cViewPr>
      <p:guideLst>
        <p:guide orient="horz" pos="2160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my Pankey" userId="89b84b47-0384-4d66-b56e-dc00ebdb68cf" providerId="ADAL" clId="{C2070BD6-EB03-4719-BA44-BD5CD9EAEFD6}"/>
    <pc:docChg chg="undo custSel modSld">
      <pc:chgData name="Tammy Pankey" userId="89b84b47-0384-4d66-b56e-dc00ebdb68cf" providerId="ADAL" clId="{C2070BD6-EB03-4719-BA44-BD5CD9EAEFD6}" dt="2022-07-25T17:40:43.098" v="3" actId="1076"/>
      <pc:docMkLst>
        <pc:docMk/>
      </pc:docMkLst>
      <pc:sldChg chg="modSp mod">
        <pc:chgData name="Tammy Pankey" userId="89b84b47-0384-4d66-b56e-dc00ebdb68cf" providerId="ADAL" clId="{C2070BD6-EB03-4719-BA44-BD5CD9EAEFD6}" dt="2022-07-25T17:40:43.098" v="3" actId="1076"/>
        <pc:sldMkLst>
          <pc:docMk/>
          <pc:sldMk cId="3743200560" sldId="259"/>
        </pc:sldMkLst>
        <pc:spChg chg="mod">
          <ac:chgData name="Tammy Pankey" userId="89b84b47-0384-4d66-b56e-dc00ebdb68cf" providerId="ADAL" clId="{C2070BD6-EB03-4719-BA44-BD5CD9EAEFD6}" dt="2022-07-25T17:40:43.098" v="3" actId="1076"/>
          <ac:spMkLst>
            <pc:docMk/>
            <pc:sldMk cId="3743200560" sldId="259"/>
            <ac:spMk id="5" creationId="{F3B760C1-7E25-45A7-B891-53C58D074EA2}"/>
          </ac:spMkLst>
        </pc:spChg>
        <pc:picChg chg="mod">
          <ac:chgData name="Tammy Pankey" userId="89b84b47-0384-4d66-b56e-dc00ebdb68cf" providerId="ADAL" clId="{C2070BD6-EB03-4719-BA44-BD5CD9EAEFD6}" dt="2022-07-25T17:40:39.707" v="2" actId="1076"/>
          <ac:picMkLst>
            <pc:docMk/>
            <pc:sldMk cId="3743200560" sldId="259"/>
            <ac:picMk id="20" creationId="{E58CCE88-462B-3041-8EC1-A38C25E56A63}"/>
          </ac:picMkLst>
        </pc:picChg>
      </pc:sldChg>
    </pc:docChg>
  </pc:docChgLst>
  <pc:docChgLst>
    <pc:chgData name="Kathy Morgan" userId="19752d8f-270a-426b-91ad-1bf5c79275bc" providerId="ADAL" clId="{5F8D9814-89A1-413B-A215-57C5900D7825}"/>
    <pc:docChg chg="custSel modSld sldOrd">
      <pc:chgData name="Kathy Morgan" userId="19752d8f-270a-426b-91ad-1bf5c79275bc" providerId="ADAL" clId="{5F8D9814-89A1-413B-A215-57C5900D7825}" dt="2021-08-06T18:52:38.540" v="63"/>
      <pc:docMkLst>
        <pc:docMk/>
      </pc:docMkLst>
      <pc:sldChg chg="addSp modSp mod modNotesTx">
        <pc:chgData name="Kathy Morgan" userId="19752d8f-270a-426b-91ad-1bf5c79275bc" providerId="ADAL" clId="{5F8D9814-89A1-413B-A215-57C5900D7825}" dt="2021-08-06T18:50:42.225" v="15" actId="20577"/>
        <pc:sldMkLst>
          <pc:docMk/>
          <pc:sldMk cId="1717468709" sldId="260"/>
        </pc:sldMkLst>
        <pc:picChg chg="add mod">
          <ac:chgData name="Kathy Morgan" userId="19752d8f-270a-426b-91ad-1bf5c79275bc" providerId="ADAL" clId="{5F8D9814-89A1-413B-A215-57C5900D7825}" dt="2021-08-06T18:50:37.851" v="14" actId="1036"/>
          <ac:picMkLst>
            <pc:docMk/>
            <pc:sldMk cId="1717468709" sldId="260"/>
            <ac:picMk id="7" creationId="{D0C9C1B5-1A9E-40CC-A89B-C3AC3588EBEB}"/>
          </ac:picMkLst>
        </pc:picChg>
      </pc:sldChg>
      <pc:sldChg chg="ord">
        <pc:chgData name="Kathy Morgan" userId="19752d8f-270a-426b-91ad-1bf5c79275bc" providerId="ADAL" clId="{5F8D9814-89A1-413B-A215-57C5900D7825}" dt="2021-08-06T18:51:37.179" v="18"/>
        <pc:sldMkLst>
          <pc:docMk/>
          <pc:sldMk cId="2332097036" sldId="291"/>
        </pc:sldMkLst>
      </pc:sldChg>
      <pc:sldChg chg="ord modNotesTx">
        <pc:chgData name="Kathy Morgan" userId="19752d8f-270a-426b-91ad-1bf5c79275bc" providerId="ADAL" clId="{5F8D9814-89A1-413B-A215-57C5900D7825}" dt="2021-08-06T18:52:38.540" v="63"/>
        <pc:sldMkLst>
          <pc:docMk/>
          <pc:sldMk cId="2671776133" sldId="309"/>
        </pc:sldMkLst>
      </pc:sldChg>
      <pc:sldChg chg="modSp mod">
        <pc:chgData name="Kathy Morgan" userId="19752d8f-270a-426b-91ad-1bf5c79275bc" providerId="ADAL" clId="{5F8D9814-89A1-413B-A215-57C5900D7825}" dt="2021-08-06T18:51:10.003" v="16" actId="947"/>
        <pc:sldMkLst>
          <pc:docMk/>
          <pc:sldMk cId="3205640119" sldId="319"/>
        </pc:sldMkLst>
        <pc:spChg chg="mod">
          <ac:chgData name="Kathy Morgan" userId="19752d8f-270a-426b-91ad-1bf5c79275bc" providerId="ADAL" clId="{5F8D9814-89A1-413B-A215-57C5900D7825}" dt="2021-08-06T18:51:10.003" v="16" actId="947"/>
          <ac:spMkLst>
            <pc:docMk/>
            <pc:sldMk cId="3205640119" sldId="319"/>
            <ac:spMk id="21" creationId="{3D0889FA-B986-491E-AAEF-A874181BA7E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3F5F3-06B3-EE47-BF43-708E2593BF64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B8CF6-C2C2-924C-96EF-0C0C9E05F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1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BovLDv7qv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TwnmIxrhnTk&amp;t=3s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am10.safelinks.protection.outlook.com/?url=https%3A%2F%2Fspike.legoeducation.com%2F&amp;data=04%7C01%7Cljackson%40firstinspires.org%7Ca2f69b751f2440fc675608d9db807e99%7C87f3c3bf6dd144ecbd8f99e4e622ef84%7C0%7C0%7C637782167199772092%7CUnknown%7CTWFpbGZsb3d8eyJWIjoiMC4wLjAwMDAiLCJQIjoiV2luMzIiLCJBTiI6Ik1haWwiLCJXVCI6Mn0%3D%7C1000&amp;sdata=u1XHQNw87%2FPKR1MTeb55VdD%2FMgpX2WqlifRkeQQZSEA%3D&amp;reserved=0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7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baseline="0" dirty="0">
              <a:solidFill>
                <a:srgbClr val="5185C4"/>
              </a:solidFill>
              <a:latin typeface="Chantal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77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18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64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 a relevant, age-appropriate video for your students.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Rechargeable Batteries Work –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https://www.youtube.com/watch?v=vBovLDv7qvE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length 8:14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EnerSys Careers | Join a Winning Team –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https://www.youtube.com/watch?v=TwnmIxrhnTk&amp;t=3s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length 4:00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034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7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en-US" sz="1800" b="1" i="0" u="none" strike="noStrike" baseline="0" dirty="0">
              <a:latin typeface="Arial-Bold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2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Check the team knows the Core Values and understands what </a:t>
            </a:r>
            <a:r>
              <a:rPr lang="en-US" sz="1800" b="0" i="1" u="none" strike="noStrike" baseline="0" dirty="0">
                <a:latin typeface="Arial-ItalicMT"/>
              </a:rPr>
              <a:t>Gracious Professionalism</a:t>
            </a:r>
            <a:r>
              <a:rPr lang="en-US" sz="1800" b="0" i="0" u="none" strike="noStrike" baseline="0" dirty="0">
                <a:latin typeface="ArialMT"/>
              </a:rPr>
              <a:t>® is.</a:t>
            </a:r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9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algn="l"/>
            <a:r>
              <a:rPr lang="en-US" sz="1800" b="0" i="0" u="none" strike="noStrike" baseline="0" dirty="0">
                <a:latin typeface="ArialMT"/>
              </a:rPr>
              <a:t>Check the team knows the Core Values and understands what </a:t>
            </a:r>
            <a:r>
              <a:rPr lang="en-US" sz="1800" b="0" i="1" u="none" strike="noStrike" baseline="0" dirty="0">
                <a:latin typeface="Arial-ItalicMT"/>
              </a:rPr>
              <a:t>Gracious Professionalism</a:t>
            </a:r>
            <a:r>
              <a:rPr lang="en-US" sz="1800" b="0" i="0" u="none" strike="noStrike" baseline="0" dirty="0">
                <a:latin typeface="ArialMT"/>
              </a:rPr>
              <a:t>® is.</a:t>
            </a:r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b="1" i="0" u="none" strike="noStrike" baseline="0" dirty="0">
              <a:latin typeface="Arial-Bold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27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 for SPIKE on-line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en-GB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https://spike.legoeducation.com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(remember to use a Chrome browser)</a:t>
            </a:r>
            <a:endParaRPr lang="en-US" sz="1800" b="1" i="0" u="none" strike="noStrike" baseline="0" dirty="0">
              <a:latin typeface="Arial-BoldM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Different members of the team can be responsible for specific missions and develop and own the robot run for those missions.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When the team has a base robot, do a straight drive test. If it doesn’t go straight, look at the robot’s center of gravity and balance.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Have the team determine which launch area will be the starting position and make sure there is enough room for the whole robot to fit inside the launch area.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Encourage the students to explain the program as the robot moves.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50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51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02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Provide a variety of materials for the team to use to make a prototype of their project solution.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ArialMT"/>
              </a:rPr>
              <a:t>A drawing can include a detailed annotated sketch or a computer-aided design (CAD) drawing.</a:t>
            </a:r>
            <a:endParaRPr lang="en-US" sz="1800" b="1" i="0" u="none" strike="noStrike" baseline="0" dirty="0">
              <a:latin typeface="Arial-Bold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55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 baseline="0" dirty="0">
                <a:latin typeface="Arial-BoldMT"/>
              </a:rPr>
              <a:t>Facilitator Tips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Have the team think of people </a:t>
            </a:r>
            <a:r>
              <a:rPr lang="en-US" sz="1800" b="0" i="0" u="none" strike="noStrike" baseline="0" dirty="0">
                <a:latin typeface="ArialMT"/>
              </a:rPr>
              <a:t>(users or experts) </a:t>
            </a: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they would like to get feedback from on their solution.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Arrange a visit to look at energy examples in your community that can be a focus of the project.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</a:rPr>
              <a:t>Consider inviting an expert or user to this session to share content about their identified problem. </a:t>
            </a:r>
            <a:endParaRPr lang="en-US" sz="1800" b="1" i="0" u="none" strike="noStrike" baseline="0" dirty="0">
              <a:latin typeface="Arial-Bold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7B8CF6-C2C2-924C-96EF-0C0C9E05FE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6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E46A625-A699-8146-B1EC-AD3911BAB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3" y="0"/>
            <a:ext cx="9142514" cy="68591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63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431591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6EAB375D-E9AC-F74F-9547-C4E3B1C07D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783DE5F-FA27-C947-8F3B-D58816221E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8D2D575-FED2-7A4B-9D93-E1A5AF566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FA5253B-966D-5740-8D64-97195692D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088793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5760" userDrawn="1">
          <p15:clr>
            <a:srgbClr val="FBAE40"/>
          </p15:clr>
        </p15:guide>
        <p15:guide id="5" pos="5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0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table with a computer&#10;&#10;Description automatically generated">
            <a:extLst>
              <a:ext uri="{FF2B5EF4-FFF2-40B4-BE49-F238E27FC236}">
                <a16:creationId xmlns:a16="http://schemas.microsoft.com/office/drawing/2014/main" id="{E054C8D7-8B56-5144-8673-F8E05FFA64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7548" y="0"/>
            <a:ext cx="4132613" cy="6858000"/>
          </a:xfrm>
          <a:prstGeom prst="rect">
            <a:avLst/>
          </a:prstGeom>
        </p:spPr>
      </p:pic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624270F-D211-8945-B722-3DCD4A3D2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87118A1-AF1D-E749-93B2-605B63A6A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130E79E-11D8-4242-869F-F180954F9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420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Spl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481" y="6193049"/>
            <a:ext cx="3172246" cy="5508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7C951008-42F2-FA43-9D7A-E483A2C16E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291" y="6360269"/>
            <a:ext cx="1304089" cy="393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88133D-D111-5543-9141-17DBD179BE23}"/>
              </a:ext>
            </a:extLst>
          </p:cNvPr>
          <p:cNvCxnSpPr>
            <a:cxnSpLocks/>
          </p:cNvCxnSpPr>
          <p:nvPr userDrawn="1"/>
        </p:nvCxnSpPr>
        <p:spPr>
          <a:xfrm>
            <a:off x="4326079" y="6233945"/>
            <a:ext cx="1373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person, man, boy, child&#10;&#10;Description automatically generated">
            <a:extLst>
              <a:ext uri="{FF2B5EF4-FFF2-40B4-BE49-F238E27FC236}">
                <a16:creationId xmlns:a16="http://schemas.microsoft.com/office/drawing/2014/main" id="{FE8B0E00-B69A-C44F-8C68-EADD8546F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132613" cy="6858000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E82C88F-7666-274A-BDC2-114AC2227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42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B5AAF13-D01E-F44C-B49D-74EC4B6C4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342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1125EE1-2060-344C-BF2E-99D1B900E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342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406931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>
          <p15:clr>
            <a:srgbClr val="FBAE40"/>
          </p15:clr>
        </p15:guide>
        <p15:guide id="2" pos="5640">
          <p15:clr>
            <a:srgbClr val="FBAE40"/>
          </p15:clr>
        </p15:guide>
        <p15:guide id="3" pos="27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4530" y="5512080"/>
            <a:ext cx="2694941" cy="8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4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Title + Division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round a baseball hat&#10;&#10;Description automatically generated">
            <a:extLst>
              <a:ext uri="{FF2B5EF4-FFF2-40B4-BE49-F238E27FC236}">
                <a16:creationId xmlns:a16="http://schemas.microsoft.com/office/drawing/2014/main" id="{4A06F4B3-7F61-2C45-87F3-ACC074FD0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B606-AFAA-AE40-874F-C071B9570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641630"/>
            <a:ext cx="2282190" cy="716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9F6F20-F848-DB40-8DA0-0987DC399D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46193" y="5486454"/>
            <a:ext cx="3971087" cy="105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93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52" userDrawn="1">
          <p15:clr>
            <a:srgbClr val="FBAE40"/>
          </p15:clr>
        </p15:guide>
        <p15:guide id="2" pos="54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rl sitting on a table&#10;&#10;Description automatically generated">
            <a:extLst>
              <a:ext uri="{FF2B5EF4-FFF2-40B4-BE49-F238E27FC236}">
                <a16:creationId xmlns:a16="http://schemas.microsoft.com/office/drawing/2014/main" id="{7C80CD5D-3A4C-C245-A099-FFB3D35C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4F22EC-9664-A64A-9E1D-9B596EE72190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4628818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71C7DCC-A3D2-5745-943D-BB500C27C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4F916-BB50-8E4B-B980-844F0A537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7919" y="6288708"/>
            <a:ext cx="567209" cy="450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99BB98-B5D9-FD4D-A9B7-A46046DC3C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775" y="6289812"/>
            <a:ext cx="566842" cy="449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8FD695-7368-F74F-A96C-1D6C2EB479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065" y="6289813"/>
            <a:ext cx="567208" cy="449039"/>
          </a:xfrm>
          <a:prstGeom prst="rect">
            <a:avLst/>
          </a:prstGeom>
        </p:spPr>
      </p:pic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09ACF38-2E26-AD4A-85B8-9D81426E60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069983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5EBEBE3-32A2-3C42-B4C1-9DDFBAEDC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CDA0C67-0D8E-C541-A589-A6B786712E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204917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+ Divisio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87727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2194A-C2C7-D346-B573-EA1DEFD4BA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199" y="6288708"/>
            <a:ext cx="567209" cy="450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83CE0-34B8-7D40-AFBF-6AD24461E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055" y="6289812"/>
            <a:ext cx="566842" cy="4490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47F00E-80D8-5D4C-8E65-67C41ED58F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45" y="6289813"/>
            <a:ext cx="567208" cy="449039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2FECD85-B06E-0645-8F2F-1286F6E97A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45ECF86C-28F9-2C49-9A2E-EAAB44D8A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C00856B-D2C0-EE4A-B31E-4CA8A8334D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86553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Disc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D8A5E-035A-404B-BF58-7E6F26A15A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9" y="6289813"/>
            <a:ext cx="567208" cy="4490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02E0E6-D5D1-6942-A6EB-83707AEFA9CB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66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FC62050-E6BD-5B4A-BC22-93EAE91A7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FD8D974-B3E7-5D42-8C11-96FAB1B9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45604E-7440-E54B-AC0F-287B8FA39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37912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FF1096-3169-EE4B-8934-C3FB782637A7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C33C2-6CD3-9547-B7C0-310F735C71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368" y="6288708"/>
            <a:ext cx="567209" cy="450144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E86BD933-7ECD-DB44-A5D3-0CA3A0BC94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54C9013-0D60-994B-9DA0-2156E8F7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71F26ED-0509-D14C-96DF-C0C59D829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028720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Challen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6D1B90-0E65-9F46-B5CA-31D21D7C3B70}"/>
              </a:ext>
            </a:extLst>
          </p:cNvPr>
          <p:cNvSpPr/>
          <p:nvPr userDrawn="1"/>
        </p:nvSpPr>
        <p:spPr>
          <a:xfrm>
            <a:off x="7958361" y="6139370"/>
            <a:ext cx="878284" cy="45719"/>
          </a:xfrm>
          <a:prstGeom prst="rect">
            <a:avLst/>
          </a:prstGeom>
          <a:solidFill>
            <a:srgbClr val="EE3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876EC-A9F7-9F45-AE59-5ECBB1FC4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4082" y="6289812"/>
            <a:ext cx="566842" cy="449039"/>
          </a:xfrm>
          <a:prstGeom prst="rect">
            <a:avLst/>
          </a:prstGeom>
        </p:spPr>
      </p:pic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23CD55-385C-5342-B8A4-11A44E4ABC0F}"/>
              </a:ext>
            </a:extLst>
          </p:cNvPr>
          <p:cNvCxnSpPr>
            <a:cxnSpLocks/>
          </p:cNvCxnSpPr>
          <p:nvPr userDrawn="1"/>
        </p:nvCxnSpPr>
        <p:spPr>
          <a:xfrm>
            <a:off x="180799" y="6159514"/>
            <a:ext cx="76220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E3F1F0-7281-BB45-940C-7699D66DE8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99" y="6339274"/>
            <a:ext cx="1171634" cy="369145"/>
          </a:xfrm>
          <a:prstGeom prst="rect">
            <a:avLst/>
          </a:prstGeom>
        </p:spPr>
      </p:pic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2D004C9-1722-3C49-AA73-B0A2E47BEC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0294C1F-B68B-4946-B2C2-B402D357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596ABF9-6C2C-754C-9957-63121EA440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0492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439B386-C6A8-8B40-AE60-3A1F71C51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02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96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B96C312-9228-F146-9D4D-ED39000206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C7D3B-293E-F844-ACC7-2EDE6C9234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9190" y="5184912"/>
            <a:ext cx="6045620" cy="116504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33195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B86ADDC-C5CE-D145-9B24-4927989EDC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A7B5E5A-8C74-4F43-906F-1C9502959F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286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08BDC1-04F1-E147-A19E-F0708D7C4AE0}"/>
              </a:ext>
            </a:extLst>
          </p:cNvPr>
          <p:cNvSpPr/>
          <p:nvPr userDrawn="1"/>
        </p:nvSpPr>
        <p:spPr>
          <a:xfrm>
            <a:off x="385780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D5DBD5-1D44-A349-997C-B8B186AF1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BD62BA6-9822-1742-8046-63189E63A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E1C05B-7DEB-6B4A-B702-88ECD0BB36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02650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T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46968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DF282-9FFB-8343-9583-E56497D9A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4948" y="6370429"/>
            <a:ext cx="806850" cy="37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080252-F820-DB47-845D-2D64213173B5}"/>
              </a:ext>
            </a:extLst>
          </p:cNvPr>
          <p:cNvSpPr/>
          <p:nvPr userDrawn="1"/>
        </p:nvSpPr>
        <p:spPr>
          <a:xfrm>
            <a:off x="7799881" y="6216985"/>
            <a:ext cx="956984" cy="45719"/>
          </a:xfrm>
          <a:prstGeom prst="rect">
            <a:avLst/>
          </a:prstGeom>
          <a:solidFill>
            <a:srgbClr val="F57E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267380B0-7C21-8241-AA1C-D36A470938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CF55798-5B07-BC47-AF64-590FB385F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FD4638-C49D-8B48-A189-9195A84D0D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371891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553D7561-24EC-CA46-8738-D6F0A5CB4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6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9A6731-E8CF-354D-A9B3-4C8279C84B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3241" y="5184912"/>
            <a:ext cx="6297519" cy="11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20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man, people&#10;&#10;Description automatically generated">
            <a:extLst>
              <a:ext uri="{FF2B5EF4-FFF2-40B4-BE49-F238E27FC236}">
                <a16:creationId xmlns:a16="http://schemas.microsoft.com/office/drawing/2014/main" id="{6ACECBEB-E200-5C48-BD42-BCA9AD284B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C310FE-A61B-8440-BF86-3883B3A76181}"/>
              </a:ext>
            </a:extLst>
          </p:cNvPr>
          <p:cNvSpPr/>
          <p:nvPr userDrawn="1"/>
        </p:nvSpPr>
        <p:spPr>
          <a:xfrm>
            <a:off x="385610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DAEFEB-E8F2-814A-919E-471B2CA9BB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7046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4D9B68-9D04-0F44-8881-B4385DCBE5E2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34971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994B31E-674E-9342-937C-035E48EA8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482B953B-2758-3B46-921D-4E4EB5C34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B5A34C5-15AB-9948-9572-30DBEA0E4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576773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>
          <p15:clr>
            <a:srgbClr val="FBAE40"/>
          </p15:clr>
        </p15:guide>
        <p15:guide id="3" pos="120">
          <p15:clr>
            <a:srgbClr val="FBAE40"/>
          </p15:clr>
        </p15:guide>
        <p15:guide id="4" pos="3144">
          <p15:clr>
            <a:srgbClr val="FBAE40"/>
          </p15:clr>
        </p15:guide>
        <p15:guide id="5" pos="302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58DF4A-4D15-AE46-BCF3-490865FEB3D0}"/>
              </a:ext>
            </a:extLst>
          </p:cNvPr>
          <p:cNvSpPr/>
          <p:nvPr userDrawn="1"/>
        </p:nvSpPr>
        <p:spPr>
          <a:xfrm>
            <a:off x="7747382" y="6216985"/>
            <a:ext cx="956984" cy="45719"/>
          </a:xfrm>
          <a:prstGeom prst="rect">
            <a:avLst/>
          </a:prstGeom>
          <a:solidFill>
            <a:srgbClr val="009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C3726-FAD5-7C44-94E3-C4E81D7882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1747" y="6365047"/>
            <a:ext cx="928255" cy="3792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73884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9735B6C-CF20-9E43-BC94-65F0C1B34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4819B2A-8C28-D84D-BF09-2EE03659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0C6DBA-7784-2C40-A0FD-B5E5C80AEC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1764693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L Explo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724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56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9DED77A-CA14-A247-870A-C5C8EA681C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9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tore, people, man&#10;&#10;Description automatically generated">
            <a:extLst>
              <a:ext uri="{FF2B5EF4-FFF2-40B4-BE49-F238E27FC236}">
                <a16:creationId xmlns:a16="http://schemas.microsoft.com/office/drawing/2014/main" id="{ECD47285-B1D5-EF41-B498-C70FA4779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Titl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FABAD6A-6588-E541-8FD5-DD8A3BFB9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3" y="0"/>
            <a:ext cx="9141027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85338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91713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CF919-0AF9-334A-8B22-BFD6EB0DE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9497"/>
            <a:ext cx="7928752" cy="91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Built Better Togeth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DFFEBD19-C7F9-364D-AC14-202929C8DA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996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40931E-F848-744F-AAEC-C6A784CC2C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7624" y="2505047"/>
            <a:ext cx="7928753" cy="971671"/>
          </a:xfrm>
        </p:spPr>
        <p:txBody>
          <a:bodyPr anchor="b">
            <a:normAutofit/>
          </a:bodyPr>
          <a:lstStyle>
            <a:lvl1pPr algn="ctr">
              <a:defRPr sz="5500" b="1" spc="3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C95D6-CF94-094E-BD9B-E69883FD91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7624" y="3568793"/>
            <a:ext cx="7928753" cy="541338"/>
          </a:xfrm>
        </p:spPr>
        <p:txBody>
          <a:bodyPr>
            <a:normAutofit/>
          </a:bodyPr>
          <a:lstStyle>
            <a:lvl1pPr marL="0" indent="0" algn="ctr">
              <a:buNone/>
              <a:defRPr sz="30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A6D01-5E9C-DE46-94F8-EDAC89A95C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24" y="5533408"/>
            <a:ext cx="7928752" cy="94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8782402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4D5A213-B54C-7348-B25E-7F6F8FFC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15FCC8-578F-F448-956B-12F9CC61C3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50870A3B-A479-304E-9979-5AE06B0E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2BA1346-FCA4-6645-AD56-6D0F731B59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2337114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+ Program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19DE0D-8BCD-E84C-964A-F2259FACA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909763"/>
            <a:ext cx="788670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517" y="6559918"/>
            <a:ext cx="357055" cy="209912"/>
          </a:xfrm>
        </p:spPr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522432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6DC5C20F-4E7E-1F44-A7B5-FB033F4C1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321" y="6193049"/>
            <a:ext cx="3172246" cy="550869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555E7D4-A808-DE4B-A41C-026E2451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6FE883-6A33-C746-B87C-BF6A87DCA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198880"/>
            <a:ext cx="7886700" cy="5080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3877286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48" userDrawn="1">
          <p15:clr>
            <a:srgbClr val="FBAE40"/>
          </p15:clr>
        </p15:guide>
        <p15:guide id="2" pos="5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-FIRST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F133794-7BC6-324D-8B72-27AAB5DB1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11" y="6360269"/>
            <a:ext cx="1304089" cy="3938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CE824-15F4-F944-A272-8CB72996C9FE}"/>
              </a:ext>
            </a:extLst>
          </p:cNvPr>
          <p:cNvCxnSpPr>
            <a:cxnSpLocks/>
          </p:cNvCxnSpPr>
          <p:nvPr userDrawn="1"/>
        </p:nvCxnSpPr>
        <p:spPr>
          <a:xfrm>
            <a:off x="180799" y="6233945"/>
            <a:ext cx="4619801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374EEA14-F8F4-E24C-ADCD-5E2EDCBDE1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1387" y="0"/>
            <a:ext cx="4132613" cy="6858000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F3E1952-98E0-404A-8CC9-042549C3F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1909763"/>
            <a:ext cx="4171950" cy="4106862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241B465-8B17-724B-9E1C-5A2FADE1E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575" y="365127"/>
            <a:ext cx="417195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C59280F-898E-3A46-A483-9189A6391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5" y="1198880"/>
            <a:ext cx="4171950" cy="50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  <p:extLst>
      <p:ext uri="{BB962C8B-B14F-4D97-AF65-F5344CB8AC3E}">
        <p14:creationId xmlns:p14="http://schemas.microsoft.com/office/powerpoint/2010/main" val="426201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  <p15:guide id="2" pos="24" userDrawn="1">
          <p15:clr>
            <a:srgbClr val="FBAE40"/>
          </p15:clr>
        </p15:guide>
        <p15:guide id="3" pos="120" userDrawn="1">
          <p15:clr>
            <a:srgbClr val="FBAE40"/>
          </p15:clr>
        </p15:guide>
        <p15:guide id="4" pos="3144" userDrawn="1">
          <p15:clr>
            <a:srgbClr val="FBAE40"/>
          </p15:clr>
        </p15:guide>
        <p15:guide id="5" pos="302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950719"/>
            <a:ext cx="7886700" cy="422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EB161-7E7A-5042-BCF6-95F27F8C571E}" type="datetime1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052E6-E16C-A04B-8192-1DB31D569F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4" r:id="rId4"/>
    <p:sldLayoutId id="2147483675" r:id="rId5"/>
    <p:sldLayoutId id="2147483677" r:id="rId6"/>
    <p:sldLayoutId id="2147483664" r:id="rId7"/>
    <p:sldLayoutId id="2147483678" r:id="rId8"/>
    <p:sldLayoutId id="2147483680" r:id="rId9"/>
    <p:sldLayoutId id="2147483681" r:id="rId10"/>
    <p:sldLayoutId id="2147483679" r:id="rId11"/>
    <p:sldLayoutId id="2147483682" r:id="rId12"/>
    <p:sldLayoutId id="2147483683" r:id="rId13"/>
    <p:sldLayoutId id="2147483684" r:id="rId14"/>
    <p:sldLayoutId id="2147483695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1" r:id="rId21"/>
    <p:sldLayoutId id="2147483690" r:id="rId22"/>
    <p:sldLayoutId id="2147483692" r:id="rId23"/>
    <p:sldLayoutId id="2147483694" r:id="rId24"/>
    <p:sldLayoutId id="2147483693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>
              <a:lumMod val="2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49461470-2C49-0B4A-AFF2-693C58AC2F9F}"/>
              </a:ext>
            </a:extLst>
          </p:cNvPr>
          <p:cNvSpPr/>
          <p:nvPr/>
        </p:nvSpPr>
        <p:spPr>
          <a:xfrm>
            <a:off x="4148152" y="0"/>
            <a:ext cx="4995848" cy="6858000"/>
          </a:xfrm>
          <a:custGeom>
            <a:avLst/>
            <a:gdLst>
              <a:gd name="connsiteX0" fmla="*/ 810930 w 4995848"/>
              <a:gd name="connsiteY0" fmla="*/ 0 h 6857999"/>
              <a:gd name="connsiteX1" fmla="*/ 4995848 w 4995848"/>
              <a:gd name="connsiteY1" fmla="*/ 0 h 6857999"/>
              <a:gd name="connsiteX2" fmla="*/ 4995848 w 4995848"/>
              <a:gd name="connsiteY2" fmla="*/ 6857999 h 6857999"/>
              <a:gd name="connsiteX3" fmla="*/ 810929 w 4995848"/>
              <a:gd name="connsiteY3" fmla="*/ 6857999 h 6857999"/>
              <a:gd name="connsiteX4" fmla="*/ 772675 w 4995848"/>
              <a:gd name="connsiteY4" fmla="*/ 6790558 h 6857999"/>
              <a:gd name="connsiteX5" fmla="*/ 0 w 4995848"/>
              <a:gd name="connsiteY5" fmla="*/ 3429001 h 6857999"/>
              <a:gd name="connsiteX6" fmla="*/ 772675 w 4995848"/>
              <a:gd name="connsiteY6" fmla="*/ 674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5848" h="6857999">
                <a:moveTo>
                  <a:pt x="810930" y="0"/>
                </a:moveTo>
                <a:lnTo>
                  <a:pt x="4995848" y="0"/>
                </a:lnTo>
                <a:lnTo>
                  <a:pt x="4995848" y="6857999"/>
                </a:lnTo>
                <a:lnTo>
                  <a:pt x="810929" y="6857999"/>
                </a:lnTo>
                <a:lnTo>
                  <a:pt x="772675" y="6790558"/>
                </a:lnTo>
                <a:cubicBezTo>
                  <a:pt x="292599" y="5902709"/>
                  <a:pt x="0" y="4723291"/>
                  <a:pt x="0" y="3429001"/>
                </a:cubicBezTo>
                <a:cubicBezTo>
                  <a:pt x="0" y="2134711"/>
                  <a:pt x="292599" y="955293"/>
                  <a:pt x="772675" y="67445"/>
                </a:cubicBezTo>
                <a:close/>
              </a:path>
            </a:pathLst>
          </a:custGeom>
          <a:solidFill>
            <a:srgbClr val="EC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8CCE88-462B-3041-8EC1-A38C25E56A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06" t="30941" r="22892" b="-245"/>
          <a:stretch/>
        </p:blipFill>
        <p:spPr>
          <a:xfrm>
            <a:off x="3200400" y="0"/>
            <a:ext cx="5943600" cy="36576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B760C1-7E25-45A7-B891-53C58D074E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572000" y="3512776"/>
            <a:ext cx="4484914" cy="211649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dirty="0">
                <a:solidFill>
                  <a:schemeClr val="bg1"/>
                </a:solidFill>
                <a:effectLst>
                  <a:outerShdw dist="56557" dir="8100000" algn="tr" rotWithShape="0">
                    <a:srgbClr val="A7161B"/>
                  </a:outerShdw>
                </a:effectLst>
                <a:latin typeface="Roboto Medium" pitchFamily="2" charset="0"/>
                <a:ea typeface="Roboto Medium" pitchFamily="2" charset="0"/>
              </a:rPr>
              <a:t>Create Solutions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6ADE897-E12C-4A20-B842-CD64CC495BD3}"/>
              </a:ext>
            </a:extLst>
          </p:cNvPr>
          <p:cNvSpPr txBox="1">
            <a:spLocks/>
          </p:cNvSpPr>
          <p:nvPr/>
        </p:nvSpPr>
        <p:spPr>
          <a:xfrm>
            <a:off x="343072" y="341368"/>
            <a:ext cx="2953284" cy="4654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400" spc="250" dirty="0">
                <a:solidFill>
                  <a:srgbClr val="EC2027"/>
                </a:solidFill>
                <a:latin typeface="Roboto" pitchFamily="2" charset="0"/>
                <a:ea typeface="Roboto" pitchFamily="2" charset="0"/>
              </a:rPr>
              <a:t>Session 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3AC4A-69E0-C943-9B18-78347663B2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689" y="5555164"/>
            <a:ext cx="1638221" cy="1117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8D74D-BF22-0648-A33B-F9B5C97180E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071" y="5631984"/>
            <a:ext cx="3100472" cy="936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20E222-D725-774B-BAC1-8FA15FE917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65" y="5751186"/>
            <a:ext cx="1492587" cy="827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97B8F0-F818-6C9E-60C8-0BC19E0AE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289" y="2296486"/>
            <a:ext cx="3869345" cy="25795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43200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Share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4712C1-F703-4BDE-AA70-74AE23C7B7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090992"/>
            <a:ext cx="8060867" cy="2925838"/>
          </a:xfrm>
        </p:spPr>
        <p:txBody>
          <a:bodyPr>
            <a:noAutofit/>
          </a:bodyPr>
          <a:lstStyle/>
          <a:p>
            <a:pPr algn="l"/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Get together at the mat.</a:t>
            </a:r>
          </a:p>
          <a:p>
            <a:pPr algn="l"/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Show any missions you are working on or have completed.</a:t>
            </a:r>
          </a:p>
          <a:p>
            <a:pPr algn="l"/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Discuss your research and your Innovation Project solution.</a:t>
            </a:r>
          </a:p>
          <a:p>
            <a:pPr algn="l"/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Discuss the reflection questions.</a:t>
            </a:r>
          </a:p>
          <a:p>
            <a:pPr algn="l"/>
            <a:r>
              <a:rPr lang="en-US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Clean up your space.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E4E871-1DDF-4037-1CA6-7A78212544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113" y="3929742"/>
            <a:ext cx="7052242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94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Reflection Questions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AACA09-8833-C94C-C476-9FB530E540CF}"/>
              </a:ext>
            </a:extLst>
          </p:cNvPr>
          <p:cNvSpPr txBox="1"/>
          <p:nvPr/>
        </p:nvSpPr>
        <p:spPr>
          <a:xfrm>
            <a:off x="5585454" y="1720840"/>
            <a:ext cx="313018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Can you describe your innovative solution in under five minutes?</a:t>
            </a:r>
          </a:p>
          <a:p>
            <a:pPr algn="l"/>
            <a:endParaRPr lang="en-US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How does your solution address your identified problem?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F2AFDC-20A3-3303-CD11-AB8C6C14DA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93133" y="1262740"/>
            <a:ext cx="4771861" cy="4572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37528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00255F9-3052-8E33-C5F1-2C07FBB45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4" y="3264725"/>
            <a:ext cx="4109882" cy="27431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Career Connections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2470C2B-5429-42D3-A809-627921F5C5AB}"/>
              </a:ext>
            </a:extLst>
          </p:cNvPr>
          <p:cNvSpPr txBox="1">
            <a:spLocks/>
          </p:cNvSpPr>
          <p:nvPr/>
        </p:nvSpPr>
        <p:spPr>
          <a:xfrm>
            <a:off x="1095966" y="1802765"/>
            <a:ext cx="3293989" cy="1213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Warehouse Worker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3770E9-C593-4B88-AE08-81DBAA098A9B}"/>
              </a:ext>
            </a:extLst>
          </p:cNvPr>
          <p:cNvSpPr/>
          <p:nvPr/>
        </p:nvSpPr>
        <p:spPr>
          <a:xfrm>
            <a:off x="1018244" y="1382486"/>
            <a:ext cx="3371711" cy="1695997"/>
          </a:xfrm>
          <a:prstGeom prst="roundRect">
            <a:avLst/>
          </a:prstGeom>
          <a:solidFill>
            <a:srgbClr val="ED1C24"/>
          </a:solidFill>
          <a:ln>
            <a:solidFill>
              <a:srgbClr val="ED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390B74DA-B9CA-4B46-9FC4-74FC6252EFB1}"/>
              </a:ext>
            </a:extLst>
          </p:cNvPr>
          <p:cNvSpPr txBox="1">
            <a:spLocks/>
          </p:cNvSpPr>
          <p:nvPr/>
        </p:nvSpPr>
        <p:spPr>
          <a:xfrm>
            <a:off x="1153886" y="1382486"/>
            <a:ext cx="3135089" cy="169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>
                    <a:lumMod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Hybrid Vehicle Technicians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E4A0B2-900A-0EFD-AF0B-36A483FAE3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7988" y="1002477"/>
            <a:ext cx="4114800" cy="25353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8B7E7D-729D-D93E-2565-57F4566B7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717" y="3692788"/>
            <a:ext cx="4114800" cy="231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97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9E1ECC3-F162-4E13-A48B-FE68FA7D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Multimedia Resources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78A9DB-E5AA-4B24-9F57-3E0E955F5A92}"/>
              </a:ext>
            </a:extLst>
          </p:cNvPr>
          <p:cNvSpPr/>
          <p:nvPr/>
        </p:nvSpPr>
        <p:spPr>
          <a:xfrm>
            <a:off x="1018902" y="1058090"/>
            <a:ext cx="7106194" cy="47418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BAF43A5-3242-4612-A086-EC34A875CE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967" y="1200183"/>
            <a:ext cx="3866063" cy="38660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F64D3A-075E-49C2-9842-F32E7A65343B}"/>
              </a:ext>
            </a:extLst>
          </p:cNvPr>
          <p:cNvSpPr txBox="1"/>
          <p:nvPr/>
        </p:nvSpPr>
        <p:spPr>
          <a:xfrm>
            <a:off x="1175655" y="5112245"/>
            <a:ext cx="679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You may wish to embed a relevant, age-appropriate video for your students here.  See the Notes for an example.</a:t>
            </a:r>
          </a:p>
        </p:txBody>
      </p:sp>
    </p:spTree>
    <p:extLst>
      <p:ext uri="{BB962C8B-B14F-4D97-AF65-F5344CB8AC3E}">
        <p14:creationId xmlns:p14="http://schemas.microsoft.com/office/powerpoint/2010/main" val="464327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0000"/>
                </a:solidFill>
              </a:rPr>
              <a:t>Clean Up</a:t>
            </a:r>
          </a:p>
        </p:txBody>
      </p:sp>
      <p:pic>
        <p:nvPicPr>
          <p:cNvPr id="5" name="Picture 4" descr="A picture containing tool, brush&#10;&#10;Description automatically generated">
            <a:extLst>
              <a:ext uri="{FF2B5EF4-FFF2-40B4-BE49-F238E27FC236}">
                <a16:creationId xmlns:a16="http://schemas.microsoft.com/office/drawing/2014/main" id="{8C54FEE0-F358-43D4-9A72-77A42640E5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74" y="1127761"/>
            <a:ext cx="7340252" cy="49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83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1256E-55E4-4477-949F-AB7E827A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9E301-2DD2-4D86-86AD-49BCE4C01F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153" y="5066852"/>
            <a:ext cx="8627633" cy="9897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and the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logo are registered trademarks of For Inspiration and Recognition of Science and Technology (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). LEGO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baseline="30000" dirty="0">
                <a:latin typeface="Helvetica Neue" panose="02000503000000020004"/>
                <a:ea typeface="Calibri" panose="020F0502020204030204" pitchFamily="34" charset="0"/>
              </a:rPr>
              <a:t> </a:t>
            </a:r>
            <a:r>
              <a:rPr lang="en-US" sz="1400" dirty="0">
                <a:latin typeface="Helvetica Neue" panose="02000503000000020004"/>
                <a:ea typeface="Calibri" panose="020F0502020204030204" pitchFamily="34" charset="0"/>
              </a:rPr>
              <a:t>and 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MINDSTORMS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 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are registered trademarks of the LEGO Group.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LEGO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League and SUPERPOWERED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SM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are jointly held trademarks of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and the LEGO Group. SPIKE™ Prime is a trademark of LEGO</a:t>
            </a:r>
            <a:r>
              <a:rPr lang="en-US" sz="1400" baseline="30000" dirty="0">
                <a:effectLst/>
                <a:latin typeface="Helvetica Neue" panose="02000503000000020004"/>
                <a:ea typeface="Calibri" panose="020F0502020204030204" pitchFamily="34" charset="0"/>
              </a:rPr>
              <a:t>®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Education. All other trademarks are the property of their respective owners. ©2022 </a:t>
            </a:r>
            <a:r>
              <a:rPr lang="en-US" sz="1400" i="1" dirty="0">
                <a:effectLst/>
                <a:latin typeface="Helvetica Neue" panose="02000503000000020004"/>
                <a:ea typeface="Calibri" panose="020F0502020204030204" pitchFamily="34" charset="0"/>
              </a:rPr>
              <a:t>FIRST</a:t>
            </a:r>
            <a:r>
              <a:rPr lang="en-US" sz="1400" dirty="0">
                <a:effectLst/>
                <a:latin typeface="Helvetica Neue" panose="02000503000000020004"/>
                <a:ea typeface="Calibri" panose="020F0502020204030204" pitchFamily="34" charset="0"/>
              </a:rPr>
              <a:t> and the LEGO Group. All rights reserved. </a:t>
            </a:r>
          </a:p>
          <a:p>
            <a:pPr marL="0" indent="0">
              <a:buNone/>
            </a:pPr>
            <a:endParaRPr lang="en-US" sz="1400" dirty="0">
              <a:latin typeface="Helvetica Neue" panose="02000503000000020004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3444D4A-68DF-42DE-9D61-3697B9E5E29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4" y="1384630"/>
            <a:ext cx="3634725" cy="2286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324A7E0-29B5-6FAB-2C64-3D29FB5F83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2176" y="1384630"/>
            <a:ext cx="3061788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13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DE1808D-4A41-4429-BDD9-039046921A33}"/>
              </a:ext>
            </a:extLst>
          </p:cNvPr>
          <p:cNvSpPr/>
          <p:nvPr/>
        </p:nvSpPr>
        <p:spPr>
          <a:xfrm>
            <a:off x="263047" y="365127"/>
            <a:ext cx="8426470" cy="762634"/>
          </a:xfrm>
          <a:prstGeom prst="round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Session Overview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BFC0E9B-CC84-4D72-8BFD-54ED5EC94447}"/>
              </a:ext>
            </a:extLst>
          </p:cNvPr>
          <p:cNvSpPr/>
          <p:nvPr/>
        </p:nvSpPr>
        <p:spPr>
          <a:xfrm>
            <a:off x="413194" y="1504724"/>
            <a:ext cx="8138160" cy="210312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Outcomes </a:t>
            </a:r>
            <a:endParaRPr lang="en-US" sz="2000" b="0" i="0" u="none" strike="noStrike" baseline="0" dirty="0">
              <a:solidFill>
                <a:srgbClr val="211D1E"/>
              </a:solidFill>
              <a:latin typeface="Helvetica Neue" panose="0200050300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The team will create their project solution and complete the Innovation Project Planning page.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i="0" u="none" strike="noStrike" baseline="0" dirty="0">
              <a:solidFill>
                <a:srgbClr val="211D1E"/>
              </a:solidFill>
              <a:latin typeface="Helvetica Neue" panose="020005030000000200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solidFill>
                  <a:srgbClr val="211D1E"/>
                </a:solidFill>
                <a:latin typeface="Helvetica Neue" panose="02000503000000020004"/>
              </a:rPr>
              <a:t>The team will design and create a robot to complete Robot Game missions. 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D0360B7-5A0F-9C80-29DC-6CE404956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76" y="4171626"/>
            <a:ext cx="8686800" cy="144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68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7ABF0-A15B-484D-B3C0-2CBB75CB02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630" y="4347166"/>
            <a:ext cx="8229600" cy="175461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6FB3A79-2435-438C-A577-C7C35503CB7A}"/>
              </a:ext>
            </a:extLst>
          </p:cNvPr>
          <p:cNvSpPr txBox="1">
            <a:spLocks/>
          </p:cNvSpPr>
          <p:nvPr/>
        </p:nvSpPr>
        <p:spPr>
          <a:xfrm>
            <a:off x="3404503" y="1127761"/>
            <a:ext cx="5554437" cy="1614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0" i="0" u="none" strike="noStrike" baseline="0">
              <a:solidFill>
                <a:srgbClr val="000000"/>
              </a:solidFill>
            </a:endParaRPr>
          </a:p>
          <a:p>
            <a:endParaRPr lang="en-US" sz="1800" b="0" i="0" u="none" strike="noStrike" baseline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0889FA-B986-491E-AAEF-A874181BA7EC}"/>
              </a:ext>
            </a:extLst>
          </p:cNvPr>
          <p:cNvSpPr txBox="1"/>
          <p:nvPr/>
        </p:nvSpPr>
        <p:spPr>
          <a:xfrm>
            <a:off x="400050" y="1333501"/>
            <a:ext cx="31165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about </a:t>
            </a:r>
            <a:r>
              <a:rPr lang="en-US" sz="2400" b="1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Gracious Professionalism</a:t>
            </a:r>
            <a:r>
              <a:rPr lang="en-US" sz="2400" b="1" i="0" u="none" strike="noStrike" baseline="300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240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i="0" u="none" strike="noStrike" baseline="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ways your team will demonstrate this in everything you do.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E0FCF9-5C47-4A8D-64C5-F74931C2C6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8232" y="1333501"/>
            <a:ext cx="5315557" cy="2920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121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Introduction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0889FA-B986-491E-AAEF-A874181BA7EC}"/>
              </a:ext>
            </a:extLst>
          </p:cNvPr>
          <p:cNvSpPr txBox="1"/>
          <p:nvPr/>
        </p:nvSpPr>
        <p:spPr>
          <a:xfrm>
            <a:off x="885815" y="986243"/>
            <a:ext cx="78037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over page 6 in the </a:t>
            </a:r>
            <a:r>
              <a:rPr lang="en-US" sz="2400" b="0" i="1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 Game Rulebook</a:t>
            </a:r>
            <a:r>
              <a:rPr lang="en-US" sz="24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see how </a:t>
            </a:r>
            <a:r>
              <a:rPr lang="en-US" sz="2400" b="0" i="1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Gracious Professionalism</a:t>
            </a:r>
            <a:r>
              <a:rPr lang="en-US" sz="2400" b="0" i="1" u="none" strike="noStrike" baseline="300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24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evaluated during the tournament.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5BD11F-885F-69DD-3FE5-399793C2A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861" y="2310497"/>
            <a:ext cx="6327649" cy="402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640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Solve Missions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8901DB2-91CA-4101-ABB6-3E5D6765FB8A}"/>
              </a:ext>
            </a:extLst>
          </p:cNvPr>
          <p:cNvSpPr txBox="1">
            <a:spLocks/>
          </p:cNvSpPr>
          <p:nvPr/>
        </p:nvSpPr>
        <p:spPr>
          <a:xfrm>
            <a:off x="628650" y="1541735"/>
            <a:ext cx="7709807" cy="762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0" i="0" u="none" strike="noStrike" baseline="0" dirty="0">
              <a:solidFill>
                <a:srgbClr val="000000"/>
              </a:solidFill>
            </a:endParaRPr>
          </a:p>
          <a:p>
            <a:endParaRPr lang="en-US" sz="1800" b="0" i="0" u="none" strike="noStrike" baseline="0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8C30123-83EE-485F-B916-B0D6DBC6FC8A}"/>
              </a:ext>
            </a:extLst>
          </p:cNvPr>
          <p:cNvSpPr/>
          <p:nvPr/>
        </p:nvSpPr>
        <p:spPr>
          <a:xfrm>
            <a:off x="5678706" y="5147287"/>
            <a:ext cx="1161826" cy="922810"/>
          </a:xfrm>
          <a:prstGeom prst="triangle">
            <a:avLst>
              <a:gd name="adj" fmla="val 25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F7A4C1-59B7-8884-2EEF-8F72B564551C}"/>
              </a:ext>
            </a:extLst>
          </p:cNvPr>
          <p:cNvSpPr txBox="1"/>
          <p:nvPr/>
        </p:nvSpPr>
        <p:spPr>
          <a:xfrm>
            <a:off x="628650" y="1162921"/>
            <a:ext cx="743494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Continue to develop your robot and its attachments to complete missions in the Robot Game.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You can improve the existing robot used in the previous sessions or create a new design.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Create a program for each new mission you attempt. You could combine mission solutions into one program.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307701-D69F-55FF-A208-DE34422CB152}"/>
              </a:ext>
            </a:extLst>
          </p:cNvPr>
          <p:cNvSpPr txBox="1"/>
          <p:nvPr/>
        </p:nvSpPr>
        <p:spPr>
          <a:xfrm>
            <a:off x="592771" y="4130363"/>
            <a:ext cx="565562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Test and improve your robot and its programs.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0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Revisit previous lessons to develop your coding skills or work on solving the missions.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A2CBED-D103-29DB-225B-ED263748CA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6735" y="3562628"/>
            <a:ext cx="2933218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6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E776E6-4D34-C426-FDCE-95397F342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866963" y="-1072312"/>
            <a:ext cx="5452534" cy="888166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883" y="220540"/>
            <a:ext cx="3875316" cy="762634"/>
          </a:xfrm>
        </p:spPr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Solve Missions</a:t>
            </a:r>
          </a:p>
        </p:txBody>
      </p:sp>
    </p:spTree>
    <p:extLst>
      <p:ext uri="{BB962C8B-B14F-4D97-AF65-F5344CB8AC3E}">
        <p14:creationId xmlns:p14="http://schemas.microsoft.com/office/powerpoint/2010/main" val="180815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Reflection Questions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5A3B7D-EA42-4DB4-913F-126A1CC13B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07261" y="3171361"/>
            <a:ext cx="2860783" cy="29744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DE01DC-E869-5F87-C5EC-ED9BA0FE476A}"/>
              </a:ext>
            </a:extLst>
          </p:cNvPr>
          <p:cNvSpPr txBox="1"/>
          <p:nvPr/>
        </p:nvSpPr>
        <p:spPr>
          <a:xfrm>
            <a:off x="522517" y="1459223"/>
            <a:ext cx="38411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Can you follow how the program on your device is making your robot move?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How can you iterate and improve on the existing robot design used in previous sessions?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6F58E2-1A98-47E9-8EA2-5B9CE3054CE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7454" y="869811"/>
            <a:ext cx="4429125" cy="3190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32EFC9-10DC-5A9C-4A58-35B3D7A52F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093" y="4059009"/>
            <a:ext cx="2188029" cy="145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60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3DBD39-70CF-CB30-50B2-832169F82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150" y="1195872"/>
            <a:ext cx="4918709" cy="4663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Develop Project Solution</a:t>
            </a:r>
            <a:endParaRPr lang="en-US" dirty="0">
              <a:solidFill>
                <a:srgbClr val="00A65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F8B30-99DF-4AFC-A217-03A6B4B0D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0" y="1608310"/>
            <a:ext cx="3202570" cy="3671261"/>
          </a:xfrm>
        </p:spPr>
        <p:txBody>
          <a:bodyPr>
            <a:noAutofit/>
          </a:bodyPr>
          <a:lstStyle/>
          <a:p>
            <a:r>
              <a:rPr lang="en-US" sz="26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and create your Innovation Project solution. </a:t>
            </a:r>
          </a:p>
          <a:p>
            <a:endParaRPr lang="en-US" sz="2600" b="0" i="0" u="none" strike="noStrike" baseline="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Sketch your solution.  Label the parts and how it will work.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321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8AD88F-4D58-A9A8-2583-7D066BFA5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4" y="1214849"/>
            <a:ext cx="4937760" cy="470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7D7AD4-EE25-42E6-A3F2-C658860D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052E6-E16C-A04B-8192-1DB31D569F0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567651-8AA4-479B-AC03-821AC799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1C24"/>
                </a:solidFill>
              </a:rPr>
              <a:t>Develop Project Solution</a:t>
            </a:r>
            <a:endParaRPr lang="en-US" dirty="0">
              <a:solidFill>
                <a:srgbClr val="00A65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F8B30-99DF-4AFC-A217-03A6B4B0D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65474" y="1051559"/>
            <a:ext cx="3202570" cy="5066212"/>
          </a:xfrm>
        </p:spPr>
        <p:txBody>
          <a:bodyPr>
            <a:noAutofit/>
          </a:bodyPr>
          <a:lstStyle/>
          <a:p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your solution and explain how it solves the problem. </a:t>
            </a:r>
          </a:p>
          <a:p>
            <a:endParaRPr lang="en-US" sz="800" b="0" i="0" u="none" strike="noStrike" baseline="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prototype, model, or drawing of your solution. </a:t>
            </a:r>
          </a:p>
          <a:p>
            <a:endParaRPr lang="en-US" sz="800" b="0" i="0" u="none" strike="noStrike" baseline="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 the process you use to develop your solution on page 23, </a:t>
            </a:r>
            <a:r>
              <a:rPr lang="en-US" b="1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Project Planning</a:t>
            </a:r>
            <a:r>
              <a:rPr lang="en-US" b="0" i="0" u="none" strike="noStrike" baseline="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217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A997C5561FD94D82BEA37A4242D399" ma:contentTypeVersion="17" ma:contentTypeDescription="Create a new document." ma:contentTypeScope="" ma:versionID="6ddc0be8eeab505eaafe357cdcec153a">
  <xsd:schema xmlns:xsd="http://www.w3.org/2001/XMLSchema" xmlns:xs="http://www.w3.org/2001/XMLSchema" xmlns:p="http://schemas.microsoft.com/office/2006/metadata/properties" xmlns:ns2="7c8aad47-528b-43f4-b615-4953615f0d4f" xmlns:ns3="c7bc20cd-f3b5-4cb9-9099-b7d1e4c3c983" xmlns:ns4="0bfdc619-4bd5-4a26-8e37-4be4446dc23a" targetNamespace="http://schemas.microsoft.com/office/2006/metadata/properties" ma:root="true" ma:fieldsID="d9db02e48974a0d7b6c19b36e012dbe7" ns2:_="" ns3:_="" ns4:_="">
    <xsd:import namespace="7c8aad47-528b-43f4-b615-4953615f0d4f"/>
    <xsd:import namespace="c7bc20cd-f3b5-4cb9-9099-b7d1e4c3c983"/>
    <xsd:import namespace="0bfdc619-4bd5-4a26-8e37-4be4446dc2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aad47-528b-43f4-b615-4953615f0d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c20cd-f3b5-4cb9-9099-b7d1e4c3c98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dc619-4bd5-4a26-8e37-4be4446dc23a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c948275e-acb8-4f67-9f4b-0f18b628c537}" ma:internalName="TaxCatchAll" ma:showField="CatchAllData" ma:web="c7bc20cd-f3b5-4cb9-9099-b7d1e4c3c9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fdc619-4bd5-4a26-8e37-4be4446dc23a" xsi:nil="true"/>
    <lcf76f155ced4ddcb4097134ff3c332f xmlns="7c8aad47-528b-43f4-b615-4953615f0d4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9D3385E-0532-4D67-8F81-F733B81B7CED}"/>
</file>

<file path=customXml/itemProps2.xml><?xml version="1.0" encoding="utf-8"?>
<ds:datastoreItem xmlns:ds="http://schemas.openxmlformats.org/officeDocument/2006/customXml" ds:itemID="{7151A670-0DF8-40A2-9C30-9AF459D7E2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C3B65E-86F5-4F12-882B-E72674BBA31A}">
  <ds:schemaRefs>
    <ds:schemaRef ds:uri="eef8d247-b517-4b03-8403-4e70816b143f"/>
    <ds:schemaRef ds:uri="f0e45243-17b0-4cce-9b2d-f191534f8a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98a1be8e-ceb0-4d64-90f3-74f22257285b"/>
    <ds:schemaRef ds:uri="0bfdc619-4bd5-4a26-8e37-4be4446dc23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8420</TotalTime>
  <Words>773</Words>
  <Application>Microsoft Office PowerPoint</Application>
  <PresentationFormat>On-screen Show (4:3)</PresentationFormat>
  <Paragraphs>103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Arial-BoldMT</vt:lpstr>
      <vt:lpstr>Arial-ItalicMT</vt:lpstr>
      <vt:lpstr>ArialMT</vt:lpstr>
      <vt:lpstr>Calibri</vt:lpstr>
      <vt:lpstr>Chantal Light</vt:lpstr>
      <vt:lpstr>Helvetica Neue</vt:lpstr>
      <vt:lpstr>Roboto</vt:lpstr>
      <vt:lpstr>Roboto Medium</vt:lpstr>
      <vt:lpstr>Office Theme</vt:lpstr>
      <vt:lpstr>1_Office Theme</vt:lpstr>
      <vt:lpstr>PowerPoint Presentation</vt:lpstr>
      <vt:lpstr>Session Overview</vt:lpstr>
      <vt:lpstr>Introduction</vt:lpstr>
      <vt:lpstr>Introduction</vt:lpstr>
      <vt:lpstr>Solve Missions</vt:lpstr>
      <vt:lpstr>Solve Missions</vt:lpstr>
      <vt:lpstr>Reflection Questions</vt:lpstr>
      <vt:lpstr>Develop Project Solution</vt:lpstr>
      <vt:lpstr>Develop Project Solution</vt:lpstr>
      <vt:lpstr>Share</vt:lpstr>
      <vt:lpstr>Reflection Questions</vt:lpstr>
      <vt:lpstr>Career Connections</vt:lpstr>
      <vt:lpstr>Multimedia Resources</vt:lpstr>
      <vt:lpstr>Clean 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Tammy Pankey</cp:lastModifiedBy>
  <cp:revision>30</cp:revision>
  <dcterms:created xsi:type="dcterms:W3CDTF">2020-04-21T20:33:01Z</dcterms:created>
  <dcterms:modified xsi:type="dcterms:W3CDTF">2022-07-25T17:41:12Z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0x01010008A997C5561FD94D82BEA37A4242D399</vt:lpwstr>
  </property>
  <property fmtid="{D5CDD505-2E9C-101B-9397-08002B2CF9AE}" pid="3" name="MediaServiceImageTags">
    <vt:lpwstr/>
  </property>
</Properties>
</file>