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3" r:id="rId2"/>
    <p:sldId id="276" r:id="rId3"/>
    <p:sldId id="267" r:id="rId4"/>
    <p:sldId id="275" r:id="rId5"/>
    <p:sldId id="274" r:id="rId6"/>
    <p:sldId id="268" r:id="rId7"/>
    <p:sldId id="270" r:id="rId8"/>
    <p:sldId id="27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8"/>
    <p:restoredTop sz="94674"/>
  </p:normalViewPr>
  <p:slideViewPr>
    <p:cSldViewPr snapToGrid="0" snapToObjects="1">
      <p:cViewPr varScale="1">
        <p:scale>
          <a:sx n="48" d="100"/>
          <a:sy n="48" d="100"/>
        </p:scale>
        <p:origin x="1325" y="3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9/2/2022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9/2/2022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9/2/2022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9/2/2022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9/2/2022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9/2/2022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9/2/2022</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9/2/2022</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9/2/2022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9/2/2022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9/2/2022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54FDF3-A899-4B7B-AEA9-DC8B88C6F9CD}"/>
              </a:ext>
            </a:extLst>
          </p:cNvPr>
          <p:cNvSpPr txBox="1"/>
          <p:nvPr/>
        </p:nvSpPr>
        <p:spPr>
          <a:xfrm>
            <a:off x="1179839" y="5123726"/>
            <a:ext cx="6611158"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Making a booklet to contain very funny Christmas cracker jokes</a:t>
            </a:r>
          </a:p>
        </p:txBody>
      </p:sp>
      <p:sp>
        <p:nvSpPr>
          <p:cNvPr id="3" name="TextBox 2">
            <a:extLst>
              <a:ext uri="{FF2B5EF4-FFF2-40B4-BE49-F238E27FC236}">
                <a16:creationId xmlns:a16="http://schemas.microsoft.com/office/drawing/2014/main" id="{F179E8BB-7426-40FC-A251-F3B065DE287F}"/>
              </a:ext>
            </a:extLst>
          </p:cNvPr>
          <p:cNvSpPr txBox="1"/>
          <p:nvPr/>
        </p:nvSpPr>
        <p:spPr>
          <a:xfrm>
            <a:off x="800580" y="1187279"/>
            <a:ext cx="7542838" cy="830997"/>
          </a:xfrm>
          <a:prstGeom prst="rect">
            <a:avLst/>
          </a:prstGeom>
          <a:noFill/>
        </p:spPr>
        <p:txBody>
          <a:bodyPr wrap="square" rtlCol="0">
            <a:spAutoFit/>
          </a:bodyPr>
          <a:lstStyle/>
          <a:p>
            <a:pPr algn="ctr"/>
            <a:r>
              <a:rPr lang="en-GB" sz="4800" b="1" dirty="0">
                <a:latin typeface="Arial"/>
                <a:cs typeface="Arial"/>
              </a:rPr>
              <a:t>Christmas cracker jokes</a:t>
            </a:r>
          </a:p>
        </p:txBody>
      </p:sp>
      <p:pic>
        <p:nvPicPr>
          <p:cNvPr id="5" name="Picture 4" descr="A picture containing food&#10;&#10;Description automatically generated">
            <a:extLst>
              <a:ext uri="{FF2B5EF4-FFF2-40B4-BE49-F238E27FC236}">
                <a16:creationId xmlns:a16="http://schemas.microsoft.com/office/drawing/2014/main" id="{A3CCF6D5-CA23-47BA-8AF5-AB57DFBCABB9}"/>
              </a:ext>
            </a:extLst>
          </p:cNvPr>
          <p:cNvPicPr>
            <a:picLocks noChangeAspect="1"/>
          </p:cNvPicPr>
          <p:nvPr/>
        </p:nvPicPr>
        <p:blipFill>
          <a:blip r:embed="rId2"/>
          <a:stretch>
            <a:fillRect/>
          </a:stretch>
        </p:blipFill>
        <p:spPr>
          <a:xfrm>
            <a:off x="1767016" y="2018276"/>
            <a:ext cx="5609967" cy="2804984"/>
          </a:xfrm>
          <a:prstGeom prst="rect">
            <a:avLst/>
          </a:prstGeom>
        </p:spPr>
      </p:pic>
    </p:spTree>
    <p:extLst>
      <p:ext uri="{BB962C8B-B14F-4D97-AF65-F5344CB8AC3E}">
        <p14:creationId xmlns:p14="http://schemas.microsoft.com/office/powerpoint/2010/main" val="121990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6ECC74-8814-28C8-BDCE-736BE18B1471}"/>
              </a:ext>
            </a:extLst>
          </p:cNvPr>
          <p:cNvSpPr txBox="1"/>
          <p:nvPr/>
        </p:nvSpPr>
        <p:spPr>
          <a:xfrm>
            <a:off x="455511" y="1186398"/>
            <a:ext cx="8232978"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0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69584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1072767"/>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1 – Activity handout</a:t>
            </a:r>
          </a:p>
          <a:p>
            <a:pPr algn="l"/>
            <a:endParaRPr lang="en-GB" sz="3600" dirty="0"/>
          </a:p>
          <a:p>
            <a:pPr algn="l"/>
            <a:endParaRPr lang="en-GB" sz="3600" dirty="0"/>
          </a:p>
          <a:p>
            <a:endParaRPr lang="en-GB" sz="3600" dirty="0"/>
          </a:p>
        </p:txBody>
      </p:sp>
      <p:pic>
        <p:nvPicPr>
          <p:cNvPr id="4" name="Picture 3">
            <a:extLst>
              <a:ext uri="{FF2B5EF4-FFF2-40B4-BE49-F238E27FC236}">
                <a16:creationId xmlns:a16="http://schemas.microsoft.com/office/drawing/2014/main" id="{EBEF9B84-19E7-42CA-BF30-BF6EB2867CE3}"/>
              </a:ext>
            </a:extLst>
          </p:cNvPr>
          <p:cNvPicPr>
            <a:picLocks noChangeAspect="1"/>
          </p:cNvPicPr>
          <p:nvPr/>
        </p:nvPicPr>
        <p:blipFill>
          <a:blip r:embed="rId2"/>
          <a:stretch>
            <a:fillRect/>
          </a:stretch>
        </p:blipFill>
        <p:spPr>
          <a:xfrm>
            <a:off x="1688758" y="1861751"/>
            <a:ext cx="5540432" cy="3923482"/>
          </a:xfrm>
          <a:prstGeom prst="rect">
            <a:avLst/>
          </a:prstGeom>
        </p:spPr>
      </p:pic>
    </p:spTree>
    <p:extLst>
      <p:ext uri="{BB962C8B-B14F-4D97-AF65-F5344CB8AC3E}">
        <p14:creationId xmlns:p14="http://schemas.microsoft.com/office/powerpoint/2010/main" val="224423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926082"/>
            <a:ext cx="8373103" cy="8262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2 –  Add your jokes</a:t>
            </a:r>
          </a:p>
          <a:p>
            <a:pPr algn="l"/>
            <a:endParaRPr lang="en-GB" sz="3600" dirty="0"/>
          </a:p>
          <a:p>
            <a:pPr algn="l"/>
            <a:endParaRPr lang="en-GB" sz="3600" dirty="0"/>
          </a:p>
          <a:p>
            <a:endParaRPr lang="en-GB" sz="3600" dirty="0"/>
          </a:p>
        </p:txBody>
      </p:sp>
      <p:grpSp>
        <p:nvGrpSpPr>
          <p:cNvPr id="4" name="Group 3">
            <a:extLst>
              <a:ext uri="{FF2B5EF4-FFF2-40B4-BE49-F238E27FC236}">
                <a16:creationId xmlns:a16="http://schemas.microsoft.com/office/drawing/2014/main" id="{C6302DAD-0399-4A3C-A805-CA1B56149871}"/>
              </a:ext>
            </a:extLst>
          </p:cNvPr>
          <p:cNvGrpSpPr/>
          <p:nvPr/>
        </p:nvGrpSpPr>
        <p:grpSpPr>
          <a:xfrm rot="20987939">
            <a:off x="209390" y="1746161"/>
            <a:ext cx="2558524" cy="1477328"/>
            <a:chOff x="209390" y="1746161"/>
            <a:chExt cx="2558524" cy="1477328"/>
          </a:xfrm>
        </p:grpSpPr>
        <p:sp>
          <p:nvSpPr>
            <p:cNvPr id="2" name="TextBox 1">
              <a:extLst>
                <a:ext uri="{FF2B5EF4-FFF2-40B4-BE49-F238E27FC236}">
                  <a16:creationId xmlns:a16="http://schemas.microsoft.com/office/drawing/2014/main" id="{19C78806-D23B-42B3-89D6-DD7F8D0C00D3}"/>
                </a:ext>
              </a:extLst>
            </p:cNvPr>
            <p:cNvSpPr txBox="1"/>
            <p:nvPr/>
          </p:nvSpPr>
          <p:spPr>
            <a:xfrm>
              <a:off x="209390" y="1746161"/>
              <a:ext cx="2558524" cy="1477328"/>
            </a:xfrm>
            <a:prstGeom prst="rect">
              <a:avLst/>
            </a:prstGeom>
            <a:noFill/>
            <a:ln>
              <a:solidFill>
                <a:schemeClr val="tx1"/>
              </a:solidFill>
            </a:ln>
            <a:effectLst>
              <a:glow rad="76200">
                <a:schemeClr val="accent4">
                  <a:alpha val="61000"/>
                </a:schemeClr>
              </a:glow>
            </a:effectLst>
          </p:spPr>
          <p:txBody>
            <a:bodyPr wrap="square" rtlCol="0">
              <a:spAutoFit/>
            </a:bodyPr>
            <a:lstStyle/>
            <a:p>
              <a:r>
                <a:rPr lang="en-GB" dirty="0">
                  <a:latin typeface="Arial" panose="020B0604020202020204" pitchFamily="34" charset="0"/>
                  <a:cs typeface="Arial" panose="020B0604020202020204" pitchFamily="34" charset="0"/>
                </a:rPr>
                <a:t>Why is it always</a:t>
              </a:r>
            </a:p>
            <a:p>
              <a:r>
                <a:rPr lang="en-GB" dirty="0">
                  <a:latin typeface="Arial" panose="020B0604020202020204" pitchFamily="34" charset="0"/>
                  <a:cs typeface="Arial" panose="020B0604020202020204" pitchFamily="34" charset="0"/>
                </a:rPr>
                <a:t>cold at Christmas?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Because it’s</a:t>
              </a:r>
            </a:p>
            <a:p>
              <a:r>
                <a:rPr lang="en-GB" dirty="0" err="1">
                  <a:latin typeface="Arial" panose="020B0604020202020204" pitchFamily="34" charset="0"/>
                  <a:cs typeface="Arial" panose="020B0604020202020204" pitchFamily="34" charset="0"/>
                </a:rPr>
                <a:t>Decemberrrrrrrr</a:t>
              </a:r>
              <a:r>
                <a:rPr lang="en-GB" dirty="0">
                  <a:latin typeface="Arial" panose="020B0604020202020204" pitchFamily="34" charset="0"/>
                  <a:cs typeface="Arial" panose="020B0604020202020204" pitchFamily="34" charset="0"/>
                </a:rPr>
                <a:t>!</a:t>
              </a:r>
            </a:p>
          </p:txBody>
        </p:sp>
        <p:pic>
          <p:nvPicPr>
            <p:cNvPr id="3" name="Picture 2">
              <a:extLst>
                <a:ext uri="{FF2B5EF4-FFF2-40B4-BE49-F238E27FC236}">
                  <a16:creationId xmlns:a16="http://schemas.microsoft.com/office/drawing/2014/main" id="{314B1E11-C38F-4948-8B53-2D73E3EB2582}"/>
                </a:ext>
              </a:extLst>
            </p:cNvPr>
            <p:cNvPicPr>
              <a:picLocks noChangeAspect="1"/>
            </p:cNvPicPr>
            <p:nvPr/>
          </p:nvPicPr>
          <p:blipFill>
            <a:blip r:embed="rId2"/>
            <a:stretch>
              <a:fillRect/>
            </a:stretch>
          </p:blipFill>
          <p:spPr>
            <a:xfrm>
              <a:off x="2031251" y="2520062"/>
              <a:ext cx="673118" cy="533139"/>
            </a:xfrm>
            <a:prstGeom prst="rect">
              <a:avLst/>
            </a:prstGeom>
          </p:spPr>
        </p:pic>
      </p:grpSp>
      <p:grpSp>
        <p:nvGrpSpPr>
          <p:cNvPr id="8" name="Group 7">
            <a:extLst>
              <a:ext uri="{FF2B5EF4-FFF2-40B4-BE49-F238E27FC236}">
                <a16:creationId xmlns:a16="http://schemas.microsoft.com/office/drawing/2014/main" id="{0DE4DBD1-ADBA-4B37-97B7-80B692CDF37D}"/>
              </a:ext>
            </a:extLst>
          </p:cNvPr>
          <p:cNvGrpSpPr/>
          <p:nvPr/>
        </p:nvGrpSpPr>
        <p:grpSpPr>
          <a:xfrm>
            <a:off x="3192663" y="1531277"/>
            <a:ext cx="2558524" cy="1477328"/>
            <a:chOff x="3292738" y="3109822"/>
            <a:chExt cx="2558524" cy="1477328"/>
          </a:xfrm>
        </p:grpSpPr>
        <p:sp>
          <p:nvSpPr>
            <p:cNvPr id="18" name="TextBox 17">
              <a:extLst>
                <a:ext uri="{FF2B5EF4-FFF2-40B4-BE49-F238E27FC236}">
                  <a16:creationId xmlns:a16="http://schemas.microsoft.com/office/drawing/2014/main" id="{2192413F-0078-4628-98E0-080D7ECB88E4}"/>
                </a:ext>
              </a:extLst>
            </p:cNvPr>
            <p:cNvSpPr txBox="1"/>
            <p:nvPr/>
          </p:nvSpPr>
          <p:spPr>
            <a:xfrm>
              <a:off x="3292738" y="3109822"/>
              <a:ext cx="2558524" cy="1477328"/>
            </a:xfrm>
            <a:prstGeom prst="rect">
              <a:avLst/>
            </a:prstGeom>
            <a:noFill/>
            <a:ln>
              <a:solidFill>
                <a:schemeClr val="tx1"/>
              </a:solidFill>
            </a:ln>
            <a:effectLst>
              <a:glow rad="76200">
                <a:schemeClr val="accent4">
                  <a:alpha val="61000"/>
                </a:schemeClr>
              </a:glow>
            </a:effectLst>
          </p:spPr>
          <p:txBody>
            <a:bodyPr wrap="square" rtlCol="0">
              <a:spAutoFit/>
            </a:bodyPr>
            <a:lstStyle/>
            <a:p>
              <a:r>
                <a:rPr lang="en-GB" dirty="0">
                  <a:latin typeface="Arial" panose="020B0604020202020204" pitchFamily="34" charset="0"/>
                  <a:cs typeface="Arial" panose="020B0604020202020204" pitchFamily="34" charset="0"/>
                </a:rPr>
                <a:t>What do you call</a:t>
              </a:r>
            </a:p>
            <a:p>
              <a:r>
                <a:rPr lang="en-GB" dirty="0">
                  <a:latin typeface="Arial" panose="020B0604020202020204" pitchFamily="34" charset="0"/>
                  <a:cs typeface="Arial" panose="020B0604020202020204" pitchFamily="34" charset="0"/>
                </a:rPr>
                <a:t>Santa Claus when</a:t>
              </a:r>
            </a:p>
            <a:p>
              <a:r>
                <a:rPr lang="en-GB" dirty="0">
                  <a:latin typeface="Arial" panose="020B0604020202020204" pitchFamily="34" charset="0"/>
                  <a:cs typeface="Arial" panose="020B0604020202020204" pitchFamily="34" charset="0"/>
                </a:rPr>
                <a:t>he doesn’t move?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Santa Pause</a:t>
              </a:r>
            </a:p>
          </p:txBody>
        </p:sp>
        <p:pic>
          <p:nvPicPr>
            <p:cNvPr id="7" name="Picture 6">
              <a:extLst>
                <a:ext uri="{FF2B5EF4-FFF2-40B4-BE49-F238E27FC236}">
                  <a16:creationId xmlns:a16="http://schemas.microsoft.com/office/drawing/2014/main" id="{E3B7F41C-8592-4C0B-AB72-24A19ADF928C}"/>
                </a:ext>
              </a:extLst>
            </p:cNvPr>
            <p:cNvPicPr>
              <a:picLocks noChangeAspect="1"/>
            </p:cNvPicPr>
            <p:nvPr/>
          </p:nvPicPr>
          <p:blipFill>
            <a:blip r:embed="rId3"/>
            <a:stretch>
              <a:fillRect/>
            </a:stretch>
          </p:blipFill>
          <p:spPr>
            <a:xfrm>
              <a:off x="5209215" y="3921211"/>
              <a:ext cx="541972" cy="598596"/>
            </a:xfrm>
            <a:prstGeom prst="rect">
              <a:avLst/>
            </a:prstGeom>
          </p:spPr>
        </p:pic>
      </p:grpSp>
      <p:sp>
        <p:nvSpPr>
          <p:cNvPr id="25" name="TextBox 24">
            <a:extLst>
              <a:ext uri="{FF2B5EF4-FFF2-40B4-BE49-F238E27FC236}">
                <a16:creationId xmlns:a16="http://schemas.microsoft.com/office/drawing/2014/main" id="{BC72D12E-D1A5-4F83-9FB3-CB1E6F7E7D28}"/>
              </a:ext>
            </a:extLst>
          </p:cNvPr>
          <p:cNvSpPr txBox="1"/>
          <p:nvPr/>
        </p:nvSpPr>
        <p:spPr>
          <a:xfrm rot="667614">
            <a:off x="6288327" y="1728054"/>
            <a:ext cx="2558524" cy="1477328"/>
          </a:xfrm>
          <a:prstGeom prst="rect">
            <a:avLst/>
          </a:prstGeom>
          <a:noFill/>
          <a:ln>
            <a:solidFill>
              <a:schemeClr val="tx1"/>
            </a:solidFill>
          </a:ln>
          <a:effectLst>
            <a:glow rad="76200">
              <a:schemeClr val="accent4">
                <a:alpha val="61000"/>
              </a:schemeClr>
            </a:glow>
          </a:effectLst>
        </p:spPr>
        <p:txBody>
          <a:bodyPr wrap="square" rtlCol="0">
            <a:spAutoFit/>
          </a:bodyPr>
          <a:lstStyle/>
          <a:p>
            <a:r>
              <a:rPr lang="en-GB" dirty="0">
                <a:latin typeface="Arial" panose="020B0604020202020204" pitchFamily="34" charset="0"/>
                <a:cs typeface="Arial" panose="020B0604020202020204" pitchFamily="34" charset="0"/>
              </a:rPr>
              <a:t>What did the cow</a:t>
            </a:r>
          </a:p>
          <a:p>
            <a:r>
              <a:rPr lang="en-GB" dirty="0">
                <a:latin typeface="Arial" panose="020B0604020202020204" pitchFamily="34" charset="0"/>
                <a:cs typeface="Arial" panose="020B0604020202020204" pitchFamily="34" charset="0"/>
              </a:rPr>
              <a:t>get for Christmas?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 </a:t>
            </a:r>
            <a:r>
              <a:rPr lang="en-GB" dirty="0" err="1">
                <a:latin typeface="Arial" panose="020B0604020202020204" pitchFamily="34" charset="0"/>
                <a:cs typeface="Arial" panose="020B0604020202020204" pitchFamily="34" charset="0"/>
              </a:rPr>
              <a:t>COWculator</a:t>
            </a:r>
            <a:r>
              <a:rPr lang="en-GB" dirty="0">
                <a:latin typeface="Arial" panose="020B0604020202020204" pitchFamily="34" charset="0"/>
                <a:cs typeface="Arial" panose="020B0604020202020204" pitchFamily="34" charset="0"/>
              </a:rPr>
              <a:t>!</a:t>
            </a:r>
          </a:p>
        </p:txBody>
      </p:sp>
      <p:grpSp>
        <p:nvGrpSpPr>
          <p:cNvPr id="14" name="Group 13">
            <a:extLst>
              <a:ext uri="{FF2B5EF4-FFF2-40B4-BE49-F238E27FC236}">
                <a16:creationId xmlns:a16="http://schemas.microsoft.com/office/drawing/2014/main" id="{C2346B4A-AA62-432E-BF9E-00DFC0B383AB}"/>
              </a:ext>
            </a:extLst>
          </p:cNvPr>
          <p:cNvGrpSpPr/>
          <p:nvPr/>
        </p:nvGrpSpPr>
        <p:grpSpPr>
          <a:xfrm rot="1226502">
            <a:off x="6159188" y="4054317"/>
            <a:ext cx="2558524" cy="1477328"/>
            <a:chOff x="523543" y="3958022"/>
            <a:chExt cx="2558524" cy="1477328"/>
          </a:xfrm>
        </p:grpSpPr>
        <p:sp>
          <p:nvSpPr>
            <p:cNvPr id="29" name="TextBox 28">
              <a:extLst>
                <a:ext uri="{FF2B5EF4-FFF2-40B4-BE49-F238E27FC236}">
                  <a16:creationId xmlns:a16="http://schemas.microsoft.com/office/drawing/2014/main" id="{DE78A987-7B1B-42BE-85EC-DDC34D30B666}"/>
                </a:ext>
              </a:extLst>
            </p:cNvPr>
            <p:cNvSpPr txBox="1"/>
            <p:nvPr/>
          </p:nvSpPr>
          <p:spPr>
            <a:xfrm rot="20987939">
              <a:off x="523543" y="3958022"/>
              <a:ext cx="2558524" cy="1477328"/>
            </a:xfrm>
            <a:prstGeom prst="rect">
              <a:avLst/>
            </a:prstGeom>
            <a:noFill/>
            <a:ln>
              <a:solidFill>
                <a:schemeClr val="tx1"/>
              </a:solidFill>
            </a:ln>
            <a:effectLst>
              <a:glow rad="76200">
                <a:schemeClr val="accent4">
                  <a:alpha val="61000"/>
                </a:schemeClr>
              </a:glow>
            </a:effectLst>
          </p:spPr>
          <p:txBody>
            <a:bodyPr wrap="square" rtlCol="0">
              <a:spAutoFit/>
            </a:bodyPr>
            <a:lstStyle/>
            <a:p>
              <a:r>
                <a:rPr lang="en-GB" dirty="0">
                  <a:latin typeface="Arial" panose="020B0604020202020204" pitchFamily="34" charset="0"/>
                  <a:cs typeface="Arial" panose="020B0604020202020204" pitchFamily="34" charset="0"/>
                </a:rPr>
                <a:t>What do elves learn</a:t>
              </a:r>
            </a:p>
            <a:p>
              <a:r>
                <a:rPr lang="en-GB" dirty="0">
                  <a:latin typeface="Arial" panose="020B0604020202020204" pitchFamily="34" charset="0"/>
                  <a:cs typeface="Arial" panose="020B0604020202020204" pitchFamily="34" charset="0"/>
                </a:rPr>
                <a:t>in school?</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elf-abet!</a:t>
              </a:r>
            </a:p>
          </p:txBody>
        </p:sp>
        <p:pic>
          <p:nvPicPr>
            <p:cNvPr id="30" name="Picture 29">
              <a:extLst>
                <a:ext uri="{FF2B5EF4-FFF2-40B4-BE49-F238E27FC236}">
                  <a16:creationId xmlns:a16="http://schemas.microsoft.com/office/drawing/2014/main" id="{CB7712FB-917C-457C-9368-204A8F556AB8}"/>
                </a:ext>
              </a:extLst>
            </p:cNvPr>
            <p:cNvPicPr>
              <a:picLocks noChangeAspect="1"/>
            </p:cNvPicPr>
            <p:nvPr/>
          </p:nvPicPr>
          <p:blipFill>
            <a:blip r:embed="rId2"/>
            <a:stretch>
              <a:fillRect/>
            </a:stretch>
          </p:blipFill>
          <p:spPr>
            <a:xfrm rot="20987939">
              <a:off x="2384957" y="4571449"/>
              <a:ext cx="673118" cy="533139"/>
            </a:xfrm>
            <a:prstGeom prst="rect">
              <a:avLst/>
            </a:prstGeom>
          </p:spPr>
        </p:pic>
      </p:grpSp>
      <p:pic>
        <p:nvPicPr>
          <p:cNvPr id="35" name="Picture 34" descr="A picture containing room&#10;&#10;Description automatically generated">
            <a:extLst>
              <a:ext uri="{FF2B5EF4-FFF2-40B4-BE49-F238E27FC236}">
                <a16:creationId xmlns:a16="http://schemas.microsoft.com/office/drawing/2014/main" id="{9AD0AF9E-D4EC-4B6A-98D7-4A26A0E5BF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78657">
            <a:off x="8000060" y="2623046"/>
            <a:ext cx="628477" cy="636432"/>
          </a:xfrm>
          <a:prstGeom prst="rect">
            <a:avLst/>
          </a:prstGeom>
        </p:spPr>
      </p:pic>
      <p:grpSp>
        <p:nvGrpSpPr>
          <p:cNvPr id="36" name="Group 35">
            <a:extLst>
              <a:ext uri="{FF2B5EF4-FFF2-40B4-BE49-F238E27FC236}">
                <a16:creationId xmlns:a16="http://schemas.microsoft.com/office/drawing/2014/main" id="{434E571F-1D3D-4FC9-AADB-71114D128E82}"/>
              </a:ext>
            </a:extLst>
          </p:cNvPr>
          <p:cNvGrpSpPr/>
          <p:nvPr/>
        </p:nvGrpSpPr>
        <p:grpSpPr>
          <a:xfrm>
            <a:off x="3192663" y="3598941"/>
            <a:ext cx="2558524" cy="1477328"/>
            <a:chOff x="2449308" y="3855130"/>
            <a:chExt cx="2558524" cy="1477328"/>
          </a:xfrm>
        </p:grpSpPr>
        <p:sp>
          <p:nvSpPr>
            <p:cNvPr id="32" name="TextBox 31">
              <a:extLst>
                <a:ext uri="{FF2B5EF4-FFF2-40B4-BE49-F238E27FC236}">
                  <a16:creationId xmlns:a16="http://schemas.microsoft.com/office/drawing/2014/main" id="{8AD9DFCC-EDC9-42EE-A06A-79CF85F4EDC6}"/>
                </a:ext>
              </a:extLst>
            </p:cNvPr>
            <p:cNvSpPr txBox="1"/>
            <p:nvPr/>
          </p:nvSpPr>
          <p:spPr>
            <a:xfrm>
              <a:off x="2449308" y="3855130"/>
              <a:ext cx="2558524" cy="1477328"/>
            </a:xfrm>
            <a:prstGeom prst="rect">
              <a:avLst/>
            </a:prstGeom>
            <a:noFill/>
            <a:ln>
              <a:solidFill>
                <a:schemeClr val="tx1"/>
              </a:solidFill>
            </a:ln>
            <a:effectLst>
              <a:glow rad="76200">
                <a:schemeClr val="accent4">
                  <a:alpha val="61000"/>
                </a:schemeClr>
              </a:glow>
            </a:effectLst>
          </p:spPr>
          <p:txBody>
            <a:bodyPr wrap="square" rtlCol="0">
              <a:spAutoFit/>
            </a:bodyPr>
            <a:lstStyle/>
            <a:p>
              <a:r>
                <a:rPr lang="en-GB" dirty="0">
                  <a:latin typeface="Arial" panose="020B0604020202020204" pitchFamily="34" charset="0"/>
                  <a:cs typeface="Arial" panose="020B0604020202020204" pitchFamily="34" charset="0"/>
                </a:rPr>
                <a:t>What do you call a</a:t>
              </a:r>
            </a:p>
            <a:p>
              <a:r>
                <a:rPr lang="en-GB" dirty="0">
                  <a:latin typeface="Arial" panose="020B0604020202020204" pitchFamily="34" charset="0"/>
                  <a:cs typeface="Arial" panose="020B0604020202020204" pitchFamily="34" charset="0"/>
                </a:rPr>
                <a:t>snowman in the </a:t>
              </a:r>
            </a:p>
            <a:p>
              <a:r>
                <a:rPr lang="en-GB" dirty="0">
                  <a:latin typeface="Arial" panose="020B0604020202020204" pitchFamily="34" charset="0"/>
                  <a:cs typeface="Arial" panose="020B0604020202020204" pitchFamily="34" charset="0"/>
                </a:rPr>
                <a:t>Summer?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 puddle!</a:t>
              </a:r>
            </a:p>
          </p:txBody>
        </p:sp>
        <p:pic>
          <p:nvPicPr>
            <p:cNvPr id="10" name="Picture 9" descr="A drawing of a cartoon character&#10;&#10;Description automatically generated">
              <a:extLst>
                <a:ext uri="{FF2B5EF4-FFF2-40B4-BE49-F238E27FC236}">
                  <a16:creationId xmlns:a16="http://schemas.microsoft.com/office/drawing/2014/main" id="{775FA78F-4D7D-4CB2-8E67-86A1135B30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37720">
              <a:off x="4353634" y="4374527"/>
              <a:ext cx="506722" cy="836908"/>
            </a:xfrm>
            <a:prstGeom prst="rect">
              <a:avLst/>
            </a:prstGeom>
          </p:spPr>
        </p:pic>
      </p:grpSp>
      <p:grpSp>
        <p:nvGrpSpPr>
          <p:cNvPr id="42" name="Group 41">
            <a:extLst>
              <a:ext uri="{FF2B5EF4-FFF2-40B4-BE49-F238E27FC236}">
                <a16:creationId xmlns:a16="http://schemas.microsoft.com/office/drawing/2014/main" id="{F89DE6B1-5EE1-4322-B591-114715F7A738}"/>
              </a:ext>
            </a:extLst>
          </p:cNvPr>
          <p:cNvGrpSpPr/>
          <p:nvPr/>
        </p:nvGrpSpPr>
        <p:grpSpPr>
          <a:xfrm>
            <a:off x="269092" y="3876226"/>
            <a:ext cx="2558524" cy="1477328"/>
            <a:chOff x="269092" y="3876226"/>
            <a:chExt cx="2558524" cy="1477328"/>
          </a:xfrm>
        </p:grpSpPr>
        <p:sp>
          <p:nvSpPr>
            <p:cNvPr id="38" name="TextBox 37">
              <a:extLst>
                <a:ext uri="{FF2B5EF4-FFF2-40B4-BE49-F238E27FC236}">
                  <a16:creationId xmlns:a16="http://schemas.microsoft.com/office/drawing/2014/main" id="{2942E241-6112-4CB5-9CAE-0EDCBFCE1633}"/>
                </a:ext>
              </a:extLst>
            </p:cNvPr>
            <p:cNvSpPr txBox="1"/>
            <p:nvPr/>
          </p:nvSpPr>
          <p:spPr>
            <a:xfrm rot="20987939">
              <a:off x="269092" y="3876226"/>
              <a:ext cx="2558524" cy="1477328"/>
            </a:xfrm>
            <a:prstGeom prst="rect">
              <a:avLst/>
            </a:prstGeom>
            <a:noFill/>
            <a:ln>
              <a:solidFill>
                <a:schemeClr val="tx1"/>
              </a:solidFill>
            </a:ln>
            <a:effectLst>
              <a:glow rad="76200">
                <a:schemeClr val="accent4">
                  <a:alpha val="61000"/>
                </a:schemeClr>
              </a:glow>
            </a:effectLst>
          </p:spPr>
          <p:txBody>
            <a:bodyPr wrap="square" rtlCol="0">
              <a:spAutoFit/>
            </a:bodyPr>
            <a:lstStyle/>
            <a:p>
              <a:r>
                <a:rPr lang="en-GB" dirty="0">
                  <a:latin typeface="Arial" panose="020B0604020202020204" pitchFamily="34" charset="0"/>
                  <a:cs typeface="Arial" panose="020B0604020202020204" pitchFamily="34" charset="0"/>
                </a:rPr>
                <a:t>What did the big candle say to the little candle??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I’m going out tonight.</a:t>
              </a:r>
            </a:p>
          </p:txBody>
        </p:sp>
        <p:pic>
          <p:nvPicPr>
            <p:cNvPr id="41" name="Picture 40" descr="A candle in it&#10;&#10;Description automatically generated">
              <a:extLst>
                <a:ext uri="{FF2B5EF4-FFF2-40B4-BE49-F238E27FC236}">
                  <a16:creationId xmlns:a16="http://schemas.microsoft.com/office/drawing/2014/main" id="{35B2A4E8-2468-4DC8-9500-C95905DE09BA}"/>
                </a:ext>
              </a:extLst>
            </p:cNvPr>
            <p:cNvPicPr>
              <a:picLocks noChangeAspect="1"/>
            </p:cNvPicPr>
            <p:nvPr/>
          </p:nvPicPr>
          <p:blipFill>
            <a:blip r:embed="rId6"/>
            <a:stretch>
              <a:fillRect/>
            </a:stretch>
          </p:blipFill>
          <p:spPr>
            <a:xfrm rot="20968026">
              <a:off x="1833785" y="4317323"/>
              <a:ext cx="841735" cy="595133"/>
            </a:xfrm>
            <a:prstGeom prst="rect">
              <a:avLst/>
            </a:prstGeom>
          </p:spPr>
        </p:pic>
      </p:grpSp>
      <p:sp>
        <p:nvSpPr>
          <p:cNvPr id="6" name="TextBox 5">
            <a:extLst>
              <a:ext uri="{FF2B5EF4-FFF2-40B4-BE49-F238E27FC236}">
                <a16:creationId xmlns:a16="http://schemas.microsoft.com/office/drawing/2014/main" id="{A019947D-960E-4980-B5FE-A3472A9B4BD5}"/>
              </a:ext>
            </a:extLst>
          </p:cNvPr>
          <p:cNvSpPr txBox="1"/>
          <p:nvPr/>
        </p:nvSpPr>
        <p:spPr>
          <a:xfrm>
            <a:off x="4979097" y="5666605"/>
            <a:ext cx="3524937" cy="461665"/>
          </a:xfrm>
          <a:prstGeom prst="rect">
            <a:avLst/>
          </a:prstGeom>
          <a:noFill/>
        </p:spPr>
        <p:txBody>
          <a:bodyPr wrap="square" rtlCol="0">
            <a:spAutoFit/>
          </a:bodyPr>
          <a:lstStyle/>
          <a:p>
            <a:pPr marL="457200" indent="-457200">
              <a:buFont typeface="Arial" panose="020B0604020202020204" pitchFamily="34" charset="0"/>
              <a:buChar char="•"/>
            </a:pPr>
            <a:r>
              <a:rPr lang="en-GB" sz="2400" dirty="0"/>
              <a:t>More jokes next slide</a:t>
            </a:r>
          </a:p>
        </p:txBody>
      </p:sp>
      <p:pic>
        <p:nvPicPr>
          <p:cNvPr id="9" name="Picture 8">
            <a:extLst>
              <a:ext uri="{FF2B5EF4-FFF2-40B4-BE49-F238E27FC236}">
                <a16:creationId xmlns:a16="http://schemas.microsoft.com/office/drawing/2014/main" id="{0F27CBC1-8DF6-4CDD-8C8E-BA8CEB27DE72}"/>
              </a:ext>
            </a:extLst>
          </p:cNvPr>
          <p:cNvPicPr>
            <a:picLocks noChangeAspect="1"/>
          </p:cNvPicPr>
          <p:nvPr/>
        </p:nvPicPr>
        <p:blipFill>
          <a:blip r:embed="rId3"/>
          <a:stretch>
            <a:fillRect/>
          </a:stretch>
        </p:blipFill>
        <p:spPr>
          <a:xfrm>
            <a:off x="4859219" y="5474643"/>
            <a:ext cx="499841" cy="552063"/>
          </a:xfrm>
          <a:prstGeom prst="rect">
            <a:avLst/>
          </a:prstGeom>
        </p:spPr>
      </p:pic>
    </p:spTree>
    <p:extLst>
      <p:ext uri="{BB962C8B-B14F-4D97-AF65-F5344CB8AC3E}">
        <p14:creationId xmlns:p14="http://schemas.microsoft.com/office/powerpoint/2010/main" val="3458563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1" y="965972"/>
            <a:ext cx="8373103" cy="8262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2 –  Add your jokes</a:t>
            </a:r>
          </a:p>
          <a:p>
            <a:pPr algn="l"/>
            <a:endParaRPr lang="en-GB" sz="3600" dirty="0"/>
          </a:p>
          <a:p>
            <a:pPr algn="l"/>
            <a:endParaRPr lang="en-GB" sz="3600" dirty="0"/>
          </a:p>
          <a:p>
            <a:endParaRPr lang="en-GB" sz="3600" dirty="0"/>
          </a:p>
        </p:txBody>
      </p:sp>
      <p:pic>
        <p:nvPicPr>
          <p:cNvPr id="6" name="Picture 5">
            <a:extLst>
              <a:ext uri="{FF2B5EF4-FFF2-40B4-BE49-F238E27FC236}">
                <a16:creationId xmlns:a16="http://schemas.microsoft.com/office/drawing/2014/main" id="{2CC65D42-F2E2-4051-9216-D74E0CB5E51B}"/>
              </a:ext>
            </a:extLst>
          </p:cNvPr>
          <p:cNvPicPr>
            <a:picLocks noChangeAspect="1"/>
          </p:cNvPicPr>
          <p:nvPr/>
        </p:nvPicPr>
        <p:blipFill>
          <a:blip r:embed="rId2"/>
          <a:stretch>
            <a:fillRect/>
          </a:stretch>
        </p:blipFill>
        <p:spPr>
          <a:xfrm rot="20602649">
            <a:off x="192244" y="1752867"/>
            <a:ext cx="2220689" cy="1668455"/>
          </a:xfrm>
          <a:prstGeom prst="rect">
            <a:avLst/>
          </a:prstGeom>
          <a:effectLst>
            <a:glow rad="127000">
              <a:srgbClr val="FFFF00">
                <a:alpha val="41000"/>
              </a:srgbClr>
            </a:glow>
          </a:effectLst>
        </p:spPr>
      </p:pic>
      <p:pic>
        <p:nvPicPr>
          <p:cNvPr id="11" name="Picture 10">
            <a:extLst>
              <a:ext uri="{FF2B5EF4-FFF2-40B4-BE49-F238E27FC236}">
                <a16:creationId xmlns:a16="http://schemas.microsoft.com/office/drawing/2014/main" id="{16119EF5-63C8-4412-8CB0-BECCBFC61858}"/>
              </a:ext>
            </a:extLst>
          </p:cNvPr>
          <p:cNvPicPr>
            <a:picLocks noChangeAspect="1"/>
          </p:cNvPicPr>
          <p:nvPr/>
        </p:nvPicPr>
        <p:blipFill>
          <a:blip r:embed="rId3"/>
          <a:stretch>
            <a:fillRect/>
          </a:stretch>
        </p:blipFill>
        <p:spPr>
          <a:xfrm rot="21261032">
            <a:off x="2746736" y="1541939"/>
            <a:ext cx="2255939" cy="1609707"/>
          </a:xfrm>
          <a:prstGeom prst="rect">
            <a:avLst/>
          </a:prstGeom>
          <a:effectLst>
            <a:glow rad="127000">
              <a:srgbClr val="FFFF00">
                <a:alpha val="41000"/>
              </a:srgbClr>
            </a:glow>
          </a:effectLst>
        </p:spPr>
      </p:pic>
      <p:pic>
        <p:nvPicPr>
          <p:cNvPr id="15" name="Picture 14">
            <a:extLst>
              <a:ext uri="{FF2B5EF4-FFF2-40B4-BE49-F238E27FC236}">
                <a16:creationId xmlns:a16="http://schemas.microsoft.com/office/drawing/2014/main" id="{F6835233-3B3C-4645-83F8-11B85BEBB58A}"/>
              </a:ext>
            </a:extLst>
          </p:cNvPr>
          <p:cNvPicPr>
            <a:picLocks noChangeAspect="1"/>
          </p:cNvPicPr>
          <p:nvPr/>
        </p:nvPicPr>
        <p:blipFill>
          <a:blip r:embed="rId4"/>
          <a:stretch>
            <a:fillRect/>
          </a:stretch>
        </p:blipFill>
        <p:spPr>
          <a:xfrm rot="20500685">
            <a:off x="133861" y="3959762"/>
            <a:ext cx="2244189" cy="1644955"/>
          </a:xfrm>
          <a:prstGeom prst="rect">
            <a:avLst/>
          </a:prstGeom>
          <a:effectLst>
            <a:glow rad="127000">
              <a:srgbClr val="FFFF00">
                <a:alpha val="41000"/>
              </a:srgbClr>
            </a:glow>
          </a:effectLst>
        </p:spPr>
      </p:pic>
      <p:pic>
        <p:nvPicPr>
          <p:cNvPr id="17" name="Picture 16">
            <a:extLst>
              <a:ext uri="{FF2B5EF4-FFF2-40B4-BE49-F238E27FC236}">
                <a16:creationId xmlns:a16="http://schemas.microsoft.com/office/drawing/2014/main" id="{876CA0FD-FBE1-4266-8D75-6000B2001061}"/>
              </a:ext>
            </a:extLst>
          </p:cNvPr>
          <p:cNvPicPr>
            <a:picLocks noChangeAspect="1"/>
          </p:cNvPicPr>
          <p:nvPr/>
        </p:nvPicPr>
        <p:blipFill>
          <a:blip r:embed="rId5"/>
          <a:stretch>
            <a:fillRect/>
          </a:stretch>
        </p:blipFill>
        <p:spPr>
          <a:xfrm rot="1852592">
            <a:off x="2553683" y="3904647"/>
            <a:ext cx="2232440" cy="1644955"/>
          </a:xfrm>
          <a:prstGeom prst="rect">
            <a:avLst/>
          </a:prstGeom>
          <a:effectLst>
            <a:glow rad="127000">
              <a:srgbClr val="FFFF00">
                <a:alpha val="41000"/>
              </a:srgbClr>
            </a:glow>
          </a:effectLst>
        </p:spPr>
      </p:pic>
      <p:pic>
        <p:nvPicPr>
          <p:cNvPr id="19" name="Picture 18">
            <a:extLst>
              <a:ext uri="{FF2B5EF4-FFF2-40B4-BE49-F238E27FC236}">
                <a16:creationId xmlns:a16="http://schemas.microsoft.com/office/drawing/2014/main" id="{1F0D8D63-27DB-46BF-94C6-D4B69AAF3C0C}"/>
              </a:ext>
            </a:extLst>
          </p:cNvPr>
          <p:cNvPicPr>
            <a:picLocks noChangeAspect="1"/>
          </p:cNvPicPr>
          <p:nvPr/>
        </p:nvPicPr>
        <p:blipFill>
          <a:blip r:embed="rId6"/>
          <a:stretch>
            <a:fillRect/>
          </a:stretch>
        </p:blipFill>
        <p:spPr>
          <a:xfrm rot="20012394">
            <a:off x="4535809" y="2681883"/>
            <a:ext cx="2267688" cy="1738952"/>
          </a:xfrm>
          <a:prstGeom prst="rect">
            <a:avLst/>
          </a:prstGeom>
          <a:effectLst>
            <a:glow rad="127000">
              <a:srgbClr val="FFFF00">
                <a:alpha val="41000"/>
              </a:srgbClr>
            </a:glow>
          </a:effectLst>
        </p:spPr>
      </p:pic>
      <p:pic>
        <p:nvPicPr>
          <p:cNvPr id="21" name="Picture 20">
            <a:extLst>
              <a:ext uri="{FF2B5EF4-FFF2-40B4-BE49-F238E27FC236}">
                <a16:creationId xmlns:a16="http://schemas.microsoft.com/office/drawing/2014/main" id="{3D16E018-7E94-406E-B15B-C6811125FE22}"/>
              </a:ext>
            </a:extLst>
          </p:cNvPr>
          <p:cNvPicPr>
            <a:picLocks noChangeAspect="1"/>
          </p:cNvPicPr>
          <p:nvPr/>
        </p:nvPicPr>
        <p:blipFill>
          <a:blip r:embed="rId7"/>
          <a:stretch>
            <a:fillRect/>
          </a:stretch>
        </p:blipFill>
        <p:spPr>
          <a:xfrm rot="1428157">
            <a:off x="6495509" y="1405278"/>
            <a:ext cx="2279438" cy="1633206"/>
          </a:xfrm>
          <a:prstGeom prst="rect">
            <a:avLst/>
          </a:prstGeom>
          <a:effectLst>
            <a:glow rad="127000">
              <a:srgbClr val="FFFF00">
                <a:alpha val="41000"/>
              </a:srgbClr>
            </a:glow>
          </a:effectLst>
        </p:spPr>
      </p:pic>
      <p:pic>
        <p:nvPicPr>
          <p:cNvPr id="23" name="Picture 22">
            <a:extLst>
              <a:ext uri="{FF2B5EF4-FFF2-40B4-BE49-F238E27FC236}">
                <a16:creationId xmlns:a16="http://schemas.microsoft.com/office/drawing/2014/main" id="{44AA0C23-A3A9-458B-93E6-2F51DD4FA743}"/>
              </a:ext>
            </a:extLst>
          </p:cNvPr>
          <p:cNvPicPr>
            <a:picLocks noChangeAspect="1"/>
          </p:cNvPicPr>
          <p:nvPr/>
        </p:nvPicPr>
        <p:blipFill>
          <a:blip r:embed="rId8"/>
          <a:stretch>
            <a:fillRect/>
          </a:stretch>
        </p:blipFill>
        <p:spPr>
          <a:xfrm rot="1495603">
            <a:off x="6596732" y="3948013"/>
            <a:ext cx="2302938" cy="1668455"/>
          </a:xfrm>
          <a:prstGeom prst="rect">
            <a:avLst/>
          </a:prstGeom>
          <a:effectLst>
            <a:glow rad="127000">
              <a:srgbClr val="FFFF00">
                <a:alpha val="41000"/>
              </a:srgbClr>
            </a:glow>
          </a:effectLst>
        </p:spPr>
      </p:pic>
    </p:spTree>
    <p:extLst>
      <p:ext uri="{BB962C8B-B14F-4D97-AF65-F5344CB8AC3E}">
        <p14:creationId xmlns:p14="http://schemas.microsoft.com/office/powerpoint/2010/main" val="3473944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8847340-9410-405B-ADFB-BC52465D2B9D}"/>
              </a:ext>
            </a:extLst>
          </p:cNvPr>
          <p:cNvSpPr txBox="1"/>
          <p:nvPr/>
        </p:nvSpPr>
        <p:spPr>
          <a:xfrm>
            <a:off x="97870" y="1796625"/>
            <a:ext cx="5300024" cy="1938992"/>
          </a:xfrm>
          <a:prstGeom prst="rect">
            <a:avLst/>
          </a:prstGeom>
          <a:noFill/>
        </p:spPr>
        <p:txBody>
          <a:bodyPr wrap="square" rtlCol="0">
            <a:spAutoFit/>
          </a:bodyPr>
          <a:lstStyle/>
          <a:p>
            <a:pPr marL="457200" indent="-457200">
              <a:buFont typeface="Arial" panose="020B0604020202020204" pitchFamily="34" charset="0"/>
              <a:buChar char="•"/>
            </a:pPr>
            <a:r>
              <a:rPr lang="en-GB" sz="2400" dirty="0"/>
              <a:t>Carefully cut along the solid lines</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Fold along the solid lines</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Cut along the centre</a:t>
            </a:r>
          </a:p>
        </p:txBody>
      </p:sp>
      <p:sp>
        <p:nvSpPr>
          <p:cNvPr id="14" name="Content Placeholder 4">
            <a:extLst>
              <a:ext uri="{FF2B5EF4-FFF2-40B4-BE49-F238E27FC236}">
                <a16:creationId xmlns:a16="http://schemas.microsoft.com/office/drawing/2014/main" id="{5EEF61A2-8B8A-4273-AF99-14A2D5CCF507}"/>
              </a:ext>
            </a:extLst>
          </p:cNvPr>
          <p:cNvSpPr txBox="1">
            <a:spLocks/>
          </p:cNvSpPr>
          <p:nvPr/>
        </p:nvSpPr>
        <p:spPr>
          <a:xfrm>
            <a:off x="0" y="1001745"/>
            <a:ext cx="7858897" cy="7214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3 – Cut out and fold the template</a:t>
            </a:r>
            <a:endParaRPr lang="en-GB" sz="3600" dirty="0"/>
          </a:p>
          <a:p>
            <a:endParaRPr lang="en-GB" sz="3600" dirty="0"/>
          </a:p>
        </p:txBody>
      </p:sp>
      <p:pic>
        <p:nvPicPr>
          <p:cNvPr id="4" name="Picture 3">
            <a:extLst>
              <a:ext uri="{FF2B5EF4-FFF2-40B4-BE49-F238E27FC236}">
                <a16:creationId xmlns:a16="http://schemas.microsoft.com/office/drawing/2014/main" id="{DF054B45-2AF3-4797-8794-94B453045911}"/>
              </a:ext>
            </a:extLst>
          </p:cNvPr>
          <p:cNvPicPr>
            <a:picLocks noChangeAspect="1"/>
          </p:cNvPicPr>
          <p:nvPr/>
        </p:nvPicPr>
        <p:blipFill>
          <a:blip r:embed="rId2"/>
          <a:stretch>
            <a:fillRect/>
          </a:stretch>
        </p:blipFill>
        <p:spPr>
          <a:xfrm>
            <a:off x="2800350" y="3996614"/>
            <a:ext cx="2254855" cy="1680088"/>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954FBB5-DD33-4E6C-A6BD-886679A6E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257812" y="2166396"/>
            <a:ext cx="4150626" cy="3112970"/>
          </a:xfrm>
          <a:prstGeom prst="rect">
            <a:avLst/>
          </a:prstGeom>
        </p:spPr>
      </p:pic>
    </p:spTree>
    <p:extLst>
      <p:ext uri="{BB962C8B-B14F-4D97-AF65-F5344CB8AC3E}">
        <p14:creationId xmlns:p14="http://schemas.microsoft.com/office/powerpoint/2010/main" val="406965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7C4ACA20-C0EC-447B-B8E4-E5F6CB31AF90}"/>
              </a:ext>
            </a:extLst>
          </p:cNvPr>
          <p:cNvSpPr txBox="1">
            <a:spLocks/>
          </p:cNvSpPr>
          <p:nvPr/>
        </p:nvSpPr>
        <p:spPr>
          <a:xfrm>
            <a:off x="0" y="973442"/>
            <a:ext cx="8373103" cy="8262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4a – Fold the booklet over </a:t>
            </a:r>
          </a:p>
          <a:p>
            <a:pPr algn="l"/>
            <a:endParaRPr lang="en-GB" sz="3600" dirty="0"/>
          </a:p>
          <a:p>
            <a:pPr algn="l"/>
            <a:endParaRPr lang="en-GB" sz="3600" dirty="0"/>
          </a:p>
          <a:p>
            <a:endParaRPr lang="en-GB" sz="3600" dirty="0"/>
          </a:p>
        </p:txBody>
      </p:sp>
      <p:sp>
        <p:nvSpPr>
          <p:cNvPr id="9" name="TextBox 8">
            <a:extLst>
              <a:ext uri="{FF2B5EF4-FFF2-40B4-BE49-F238E27FC236}">
                <a16:creationId xmlns:a16="http://schemas.microsoft.com/office/drawing/2014/main" id="{BFCA7A8E-5FEC-4DF4-AF4F-D0238BB1C096}"/>
              </a:ext>
            </a:extLst>
          </p:cNvPr>
          <p:cNvSpPr txBox="1"/>
          <p:nvPr/>
        </p:nvSpPr>
        <p:spPr>
          <a:xfrm>
            <a:off x="-1021492" y="129476"/>
            <a:ext cx="6105205"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a:t> </a:t>
            </a:r>
          </a:p>
        </p:txBody>
      </p:sp>
      <p:pic>
        <p:nvPicPr>
          <p:cNvPr id="4" name="Picture 3">
            <a:extLst>
              <a:ext uri="{FF2B5EF4-FFF2-40B4-BE49-F238E27FC236}">
                <a16:creationId xmlns:a16="http://schemas.microsoft.com/office/drawing/2014/main" id="{825139C2-A278-4CD8-8F76-533A3356FDA3}"/>
              </a:ext>
            </a:extLst>
          </p:cNvPr>
          <p:cNvPicPr>
            <a:picLocks noChangeAspect="1"/>
          </p:cNvPicPr>
          <p:nvPr/>
        </p:nvPicPr>
        <p:blipFill>
          <a:blip r:embed="rId2"/>
          <a:stretch>
            <a:fillRect/>
          </a:stretch>
        </p:blipFill>
        <p:spPr>
          <a:xfrm>
            <a:off x="5992004" y="1752330"/>
            <a:ext cx="1810003" cy="1371791"/>
          </a:xfrm>
          <a:prstGeom prst="rect">
            <a:avLst/>
          </a:prstGeom>
        </p:spPr>
      </p:pic>
      <p:pic>
        <p:nvPicPr>
          <p:cNvPr id="5" name="Picture 4" descr="A picture containing stationary, table, green, sitting&#10;&#10;Description automatically generated">
            <a:extLst>
              <a:ext uri="{FF2B5EF4-FFF2-40B4-BE49-F238E27FC236}">
                <a16:creationId xmlns:a16="http://schemas.microsoft.com/office/drawing/2014/main" id="{9F949878-1FF9-4D8E-B1B9-A99953F02F2A}"/>
              </a:ext>
            </a:extLst>
          </p:cNvPr>
          <p:cNvPicPr>
            <a:picLocks noChangeAspect="1"/>
          </p:cNvPicPr>
          <p:nvPr/>
        </p:nvPicPr>
        <p:blipFill rotWithShape="1">
          <a:blip r:embed="rId3">
            <a:extLst>
              <a:ext uri="{28A0092B-C50C-407E-A947-70E740481C1C}">
                <a14:useLocalDpi xmlns:a14="http://schemas.microsoft.com/office/drawing/2010/main" val="0"/>
              </a:ext>
            </a:extLst>
          </a:blip>
          <a:srcRect l="21548"/>
          <a:stretch/>
        </p:blipFill>
        <p:spPr>
          <a:xfrm rot="5400000">
            <a:off x="3646843" y="1651019"/>
            <a:ext cx="2085413" cy="1993657"/>
          </a:xfrm>
          <a:prstGeom prst="rect">
            <a:avLst/>
          </a:prstGeom>
        </p:spPr>
      </p:pic>
      <p:pic>
        <p:nvPicPr>
          <p:cNvPr id="10" name="Picture 9">
            <a:extLst>
              <a:ext uri="{FF2B5EF4-FFF2-40B4-BE49-F238E27FC236}">
                <a16:creationId xmlns:a16="http://schemas.microsoft.com/office/drawing/2014/main" id="{3ABCC76C-ABBE-4F11-95B0-96D8113460CC}"/>
              </a:ext>
            </a:extLst>
          </p:cNvPr>
          <p:cNvPicPr>
            <a:picLocks noChangeAspect="1"/>
          </p:cNvPicPr>
          <p:nvPr/>
        </p:nvPicPr>
        <p:blipFill>
          <a:blip r:embed="rId4"/>
          <a:stretch>
            <a:fillRect/>
          </a:stretch>
        </p:blipFill>
        <p:spPr>
          <a:xfrm>
            <a:off x="6258742" y="4243404"/>
            <a:ext cx="1543265" cy="1305107"/>
          </a:xfrm>
          <a:prstGeom prst="rect">
            <a:avLst/>
          </a:prstGeom>
        </p:spPr>
      </p:pic>
      <p:pic>
        <p:nvPicPr>
          <p:cNvPr id="12" name="Picture 11" descr="A picture containing green, sitting, sign, stop&#10;&#10;Description automatically generated">
            <a:extLst>
              <a:ext uri="{FF2B5EF4-FFF2-40B4-BE49-F238E27FC236}">
                <a16:creationId xmlns:a16="http://schemas.microsoft.com/office/drawing/2014/main" id="{C8104D64-18C9-4F55-AF9B-4B85DD1123A9}"/>
              </a:ext>
            </a:extLst>
          </p:cNvPr>
          <p:cNvPicPr>
            <a:picLocks noChangeAspect="1"/>
          </p:cNvPicPr>
          <p:nvPr/>
        </p:nvPicPr>
        <p:blipFill rotWithShape="1">
          <a:blip r:embed="rId5">
            <a:extLst>
              <a:ext uri="{28A0092B-C50C-407E-A947-70E740481C1C}">
                <a14:useLocalDpi xmlns:a14="http://schemas.microsoft.com/office/drawing/2010/main" val="0"/>
              </a:ext>
            </a:extLst>
          </a:blip>
          <a:srcRect l="16610"/>
          <a:stretch/>
        </p:blipFill>
        <p:spPr>
          <a:xfrm rot="5400000">
            <a:off x="3581211" y="3884443"/>
            <a:ext cx="2216676" cy="1993657"/>
          </a:xfrm>
          <a:prstGeom prst="rect">
            <a:avLst/>
          </a:prstGeom>
        </p:spPr>
      </p:pic>
    </p:spTree>
    <p:extLst>
      <p:ext uri="{BB962C8B-B14F-4D97-AF65-F5344CB8AC3E}">
        <p14:creationId xmlns:p14="http://schemas.microsoft.com/office/powerpoint/2010/main" val="3532670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2C1E74-8D7D-4231-9793-09C0F324B12D}"/>
              </a:ext>
            </a:extLst>
          </p:cNvPr>
          <p:cNvSpPr txBox="1"/>
          <p:nvPr/>
        </p:nvSpPr>
        <p:spPr>
          <a:xfrm>
            <a:off x="37453" y="1037530"/>
            <a:ext cx="9069093" cy="646331"/>
          </a:xfrm>
          <a:prstGeom prst="rect">
            <a:avLst/>
          </a:prstGeom>
          <a:noFill/>
        </p:spPr>
        <p:txBody>
          <a:bodyPr wrap="square" rtlCol="0">
            <a:spAutoFit/>
          </a:bodyPr>
          <a:lstStyle/>
          <a:p>
            <a:r>
              <a:rPr lang="en-GB" sz="3600" b="1" dirty="0"/>
              <a:t>Step 4b – Make your booklet </a:t>
            </a:r>
            <a:endParaRPr lang="en-GB" sz="3600" dirty="0"/>
          </a:p>
        </p:txBody>
      </p:sp>
      <p:sp>
        <p:nvSpPr>
          <p:cNvPr id="9" name="TextBox 8">
            <a:extLst>
              <a:ext uri="{FF2B5EF4-FFF2-40B4-BE49-F238E27FC236}">
                <a16:creationId xmlns:a16="http://schemas.microsoft.com/office/drawing/2014/main" id="{5E55A265-E876-4333-8FC3-E52666A4453A}"/>
              </a:ext>
            </a:extLst>
          </p:cNvPr>
          <p:cNvSpPr txBox="1"/>
          <p:nvPr/>
        </p:nvSpPr>
        <p:spPr>
          <a:xfrm>
            <a:off x="72958" y="1775166"/>
            <a:ext cx="6764447" cy="1200329"/>
          </a:xfrm>
          <a:prstGeom prst="rect">
            <a:avLst/>
          </a:prstGeom>
          <a:noFill/>
        </p:spPr>
        <p:txBody>
          <a:bodyPr wrap="square" rtlCol="0">
            <a:spAutoFit/>
          </a:bodyPr>
          <a:lstStyle/>
          <a:p>
            <a:pPr marL="457200" indent="-457200">
              <a:buFont typeface="Arial" panose="020B0604020202020204" pitchFamily="34" charset="0"/>
              <a:buChar char="•"/>
            </a:pPr>
            <a:r>
              <a:rPr lang="en-GB" sz="2400" dirty="0"/>
              <a:t>Fold to make a booklet</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Now try out your joke book!</a:t>
            </a:r>
          </a:p>
        </p:txBody>
      </p:sp>
      <p:pic>
        <p:nvPicPr>
          <p:cNvPr id="2" name="Picture 1">
            <a:extLst>
              <a:ext uri="{FF2B5EF4-FFF2-40B4-BE49-F238E27FC236}">
                <a16:creationId xmlns:a16="http://schemas.microsoft.com/office/drawing/2014/main" id="{0FAF146F-B210-4972-B3C4-93508E5A54AF}"/>
              </a:ext>
            </a:extLst>
          </p:cNvPr>
          <p:cNvPicPr>
            <a:picLocks noChangeAspect="1"/>
          </p:cNvPicPr>
          <p:nvPr/>
        </p:nvPicPr>
        <p:blipFill>
          <a:blip r:embed="rId2"/>
          <a:stretch>
            <a:fillRect/>
          </a:stretch>
        </p:blipFill>
        <p:spPr>
          <a:xfrm>
            <a:off x="6952008" y="1841350"/>
            <a:ext cx="1114581" cy="1381318"/>
          </a:xfrm>
          <a:prstGeom prst="rect">
            <a:avLst/>
          </a:prstGeom>
        </p:spPr>
      </p:pic>
      <p:pic>
        <p:nvPicPr>
          <p:cNvPr id="3" name="Picture 2" descr="A picture containing indoor, sitting, green, table&#10;&#10;Description automatically generated">
            <a:extLst>
              <a:ext uri="{FF2B5EF4-FFF2-40B4-BE49-F238E27FC236}">
                <a16:creationId xmlns:a16="http://schemas.microsoft.com/office/drawing/2014/main" id="{7815FCF0-4713-4403-9A52-794DBE0B2425}"/>
              </a:ext>
            </a:extLst>
          </p:cNvPr>
          <p:cNvPicPr>
            <a:picLocks noChangeAspect="1"/>
          </p:cNvPicPr>
          <p:nvPr/>
        </p:nvPicPr>
        <p:blipFill rotWithShape="1">
          <a:blip r:embed="rId3">
            <a:extLst>
              <a:ext uri="{28A0092B-C50C-407E-A947-70E740481C1C}">
                <a14:useLocalDpi xmlns:a14="http://schemas.microsoft.com/office/drawing/2010/main" val="0"/>
              </a:ext>
            </a:extLst>
          </a:blip>
          <a:srcRect l="36045" t="11130" r="9605" b="7033"/>
          <a:stretch/>
        </p:blipFill>
        <p:spPr>
          <a:xfrm rot="5400000">
            <a:off x="3626521" y="3051328"/>
            <a:ext cx="2650210" cy="2992890"/>
          </a:xfrm>
          <a:prstGeom prst="rect">
            <a:avLst/>
          </a:prstGeom>
        </p:spPr>
      </p:pic>
      <p:pic>
        <p:nvPicPr>
          <p:cNvPr id="10" name="Picture 9">
            <a:extLst>
              <a:ext uri="{FF2B5EF4-FFF2-40B4-BE49-F238E27FC236}">
                <a16:creationId xmlns:a16="http://schemas.microsoft.com/office/drawing/2014/main" id="{791ADC20-3621-4DEB-9C4F-C53C36B33420}"/>
              </a:ext>
            </a:extLst>
          </p:cNvPr>
          <p:cNvPicPr>
            <a:picLocks noChangeAspect="1"/>
          </p:cNvPicPr>
          <p:nvPr/>
        </p:nvPicPr>
        <p:blipFill>
          <a:blip r:embed="rId4"/>
          <a:stretch>
            <a:fillRect/>
          </a:stretch>
        </p:blipFill>
        <p:spPr>
          <a:xfrm>
            <a:off x="7081900" y="3672545"/>
            <a:ext cx="1047896" cy="1467055"/>
          </a:xfrm>
          <a:prstGeom prst="rect">
            <a:avLst/>
          </a:prstGeom>
        </p:spPr>
      </p:pic>
    </p:spTree>
    <p:extLst>
      <p:ext uri="{BB962C8B-B14F-4D97-AF65-F5344CB8AC3E}">
        <p14:creationId xmlns:p14="http://schemas.microsoft.com/office/powerpoint/2010/main" val="7469502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TotalTime>
  <Words>275</Words>
  <Application>Microsoft Office PowerPoint</Application>
  <PresentationFormat>On-screen Show (4:3)</PresentationFormat>
  <Paragraphs>58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cracker jokes Presentation</dc:title>
  <dc:subject>Make a booklet of funny Christmas cracker jokes</dc:subject>
  <dc:creator>Microsoft Office User</dc:creator>
  <cp:keywords>christmas activity, cracker jokes, christmas cracker jokes, festive activity, free activity, design and technology, christmas cracker funny, free activity, nets maths</cp:keywords>
  <cp:lastModifiedBy>Marie Neighbour</cp:lastModifiedBy>
  <cp:revision>16</cp:revision>
  <dcterms:created xsi:type="dcterms:W3CDTF">2017-06-28T15:11:57Z</dcterms:created>
  <dcterms:modified xsi:type="dcterms:W3CDTF">2022-09-02T13:37:29Z</dcterms:modified>
</cp:coreProperties>
</file>