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5"/>
  </p:notesMasterIdLst>
  <p:sldIdLst>
    <p:sldId id="263" r:id="rId2"/>
    <p:sldId id="296" r:id="rId3"/>
    <p:sldId id="267" r:id="rId4"/>
    <p:sldId id="283" r:id="rId5"/>
    <p:sldId id="277" r:id="rId6"/>
    <p:sldId id="279" r:id="rId7"/>
    <p:sldId id="293" r:id="rId8"/>
    <p:sldId id="294" r:id="rId9"/>
    <p:sldId id="285" r:id="rId10"/>
    <p:sldId id="287" r:id="rId11"/>
    <p:sldId id="288" r:id="rId12"/>
    <p:sldId id="289" r:id="rId13"/>
    <p:sldId id="295"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70" autoAdjust="0"/>
    <p:restoredTop sz="91304" autoAdjust="0"/>
  </p:normalViewPr>
  <p:slideViewPr>
    <p:cSldViewPr snapToGrid="0" snapToObjects="1">
      <p:cViewPr varScale="1">
        <p:scale>
          <a:sx n="66" d="100"/>
          <a:sy n="66" d="100"/>
        </p:scale>
        <p:origin x="1188" y="60"/>
      </p:cViewPr>
      <p:guideLst>
        <p:guide orient="horz" pos="2160"/>
        <p:guide pos="2880"/>
      </p:guideLst>
    </p:cSldViewPr>
  </p:slideViewPr>
  <p:outlineViewPr>
    <p:cViewPr>
      <p:scale>
        <a:sx n="33" d="100"/>
        <a:sy n="33" d="100"/>
      </p:scale>
      <p:origin x="0" y="-1064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57DBA-5CC8-42C7-B245-E5867C8F31CD}" type="datetimeFigureOut">
              <a:rPr lang="en-GB" smtClean="0"/>
              <a:t>03/11/2021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9601D-D636-4E8B-B88A-597CF0D1A0CF}" type="slidenum">
              <a:rPr lang="en-GB" smtClean="0"/>
              <a:t>‹#›</a:t>
            </a:fld>
            <a:endParaRPr lang="en-GB"/>
          </a:p>
        </p:txBody>
      </p:sp>
    </p:spTree>
    <p:extLst>
      <p:ext uri="{BB962C8B-B14F-4D97-AF65-F5344CB8AC3E}">
        <p14:creationId xmlns:p14="http://schemas.microsoft.com/office/powerpoint/2010/main" val="2436664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Recycled newspaper or other types of recycled paper can be used. </a:t>
            </a:r>
            <a:r>
              <a:rPr lang="en-GB" dirty="0" err="1"/>
              <a:t>Artstraws</a:t>
            </a:r>
            <a:r>
              <a:rPr lang="en-GB" dirty="0"/>
              <a:t> can be used instead of paper – if using art straws go directly to step 4.</a:t>
            </a:r>
          </a:p>
        </p:txBody>
      </p:sp>
      <p:sp>
        <p:nvSpPr>
          <p:cNvPr id="4" name="Slide Number Placeholder 3"/>
          <p:cNvSpPr>
            <a:spLocks noGrp="1"/>
          </p:cNvSpPr>
          <p:nvPr>
            <p:ph type="sldNum" sz="quarter" idx="5"/>
          </p:nvPr>
        </p:nvSpPr>
        <p:spPr/>
        <p:txBody>
          <a:bodyPr/>
          <a:lstStyle/>
          <a:p>
            <a:fld id="{23A9601D-D636-4E8B-B88A-597CF0D1A0CF}" type="slidenum">
              <a:rPr lang="en-GB" smtClean="0"/>
              <a:t>3</a:t>
            </a:fld>
            <a:endParaRPr lang="en-GB"/>
          </a:p>
        </p:txBody>
      </p:sp>
    </p:spTree>
    <p:extLst>
      <p:ext uri="{BB962C8B-B14F-4D97-AF65-F5344CB8AC3E}">
        <p14:creationId xmlns:p14="http://schemas.microsoft.com/office/powerpoint/2010/main" val="32794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Four lengths from a sheet of A4 is about the right width.</a:t>
            </a:r>
          </a:p>
          <a:p>
            <a:endParaRPr lang="en-GB" dirty="0"/>
          </a:p>
        </p:txBody>
      </p:sp>
      <p:sp>
        <p:nvSpPr>
          <p:cNvPr id="4" name="Slide Number Placeholder 3"/>
          <p:cNvSpPr>
            <a:spLocks noGrp="1"/>
          </p:cNvSpPr>
          <p:nvPr>
            <p:ph type="sldNum" sz="quarter" idx="5"/>
          </p:nvPr>
        </p:nvSpPr>
        <p:spPr/>
        <p:txBody>
          <a:bodyPr/>
          <a:lstStyle/>
          <a:p>
            <a:fld id="{23A9601D-D636-4E8B-B88A-597CF0D1A0CF}" type="slidenum">
              <a:rPr lang="en-GB" smtClean="0"/>
              <a:t>4</a:t>
            </a:fld>
            <a:endParaRPr lang="en-GB"/>
          </a:p>
        </p:txBody>
      </p:sp>
    </p:spTree>
    <p:extLst>
      <p:ext uri="{BB962C8B-B14F-4D97-AF65-F5344CB8AC3E}">
        <p14:creationId xmlns:p14="http://schemas.microsoft.com/office/powerpoint/2010/main" val="3954361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Use a blob of glue to the end of the straw to secure in place. The skewers should be removed form the inside of each newly made straw, taking care not to touch any sharp edges.</a:t>
            </a:r>
          </a:p>
        </p:txBody>
      </p:sp>
      <p:sp>
        <p:nvSpPr>
          <p:cNvPr id="4" name="Slide Number Placeholder 3"/>
          <p:cNvSpPr>
            <a:spLocks noGrp="1"/>
          </p:cNvSpPr>
          <p:nvPr>
            <p:ph type="sldNum" sz="quarter" idx="5"/>
          </p:nvPr>
        </p:nvSpPr>
        <p:spPr/>
        <p:txBody>
          <a:bodyPr/>
          <a:lstStyle/>
          <a:p>
            <a:fld id="{23A9601D-D636-4E8B-B88A-597CF0D1A0CF}" type="slidenum">
              <a:rPr lang="en-GB" smtClean="0"/>
              <a:t>5</a:t>
            </a:fld>
            <a:endParaRPr lang="en-GB"/>
          </a:p>
        </p:txBody>
      </p:sp>
    </p:spTree>
    <p:extLst>
      <p:ext uri="{BB962C8B-B14F-4D97-AF65-F5344CB8AC3E}">
        <p14:creationId xmlns:p14="http://schemas.microsoft.com/office/powerpoint/2010/main" val="672774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minimum of 24 straws must be made for the frame, with an additional 20 of a different colour.</a:t>
            </a:r>
          </a:p>
        </p:txBody>
      </p:sp>
      <p:sp>
        <p:nvSpPr>
          <p:cNvPr id="4" name="Slide Number Placeholder 3"/>
          <p:cNvSpPr>
            <a:spLocks noGrp="1"/>
          </p:cNvSpPr>
          <p:nvPr>
            <p:ph type="sldNum" sz="quarter" idx="5"/>
          </p:nvPr>
        </p:nvSpPr>
        <p:spPr/>
        <p:txBody>
          <a:bodyPr/>
          <a:lstStyle/>
          <a:p>
            <a:fld id="{23A9601D-D636-4E8B-B88A-597CF0D1A0CF}" type="slidenum">
              <a:rPr lang="en-GB" smtClean="0"/>
              <a:t>6</a:t>
            </a:fld>
            <a:endParaRPr lang="en-GB"/>
          </a:p>
        </p:txBody>
      </p:sp>
    </p:spTree>
    <p:extLst>
      <p:ext uri="{BB962C8B-B14F-4D97-AF65-F5344CB8AC3E}">
        <p14:creationId xmlns:p14="http://schemas.microsoft.com/office/powerpoint/2010/main" val="2571992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Make sure the second cover is well covered with glue. For the weight, a tin can be used, but anything heavy will work. Ensure the glue has dried completely before moving to the next step.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p:cNvSpPr>
            <a:spLocks noGrp="1"/>
          </p:cNvSpPr>
          <p:nvPr>
            <p:ph type="sldNum" sz="quarter" idx="5"/>
          </p:nvPr>
        </p:nvSpPr>
        <p:spPr/>
        <p:txBody>
          <a:bodyPr/>
          <a:lstStyle/>
          <a:p>
            <a:fld id="{23A9601D-D636-4E8B-B88A-597CF0D1A0CF}" type="slidenum">
              <a:rPr lang="en-GB" smtClean="0"/>
              <a:t>8</a:t>
            </a:fld>
            <a:endParaRPr lang="en-GB"/>
          </a:p>
        </p:txBody>
      </p:sp>
    </p:spTree>
    <p:extLst>
      <p:ext uri="{BB962C8B-B14F-4D97-AF65-F5344CB8AC3E}">
        <p14:creationId xmlns:p14="http://schemas.microsoft.com/office/powerpoint/2010/main" val="1269313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yellow straw in the pictures is the weaving straw. Overlap the upright straws and work along the base of the basket. Keep folding the front first to the rear and then bring the rear straw over the top to the front. </a:t>
            </a:r>
          </a:p>
          <a:p>
            <a:endParaRPr lang="en-GB" dirty="0"/>
          </a:p>
        </p:txBody>
      </p:sp>
      <p:sp>
        <p:nvSpPr>
          <p:cNvPr id="4" name="Slide Number Placeholder 3"/>
          <p:cNvSpPr>
            <a:spLocks noGrp="1"/>
          </p:cNvSpPr>
          <p:nvPr>
            <p:ph type="sldNum" sz="quarter" idx="5"/>
          </p:nvPr>
        </p:nvSpPr>
        <p:spPr/>
        <p:txBody>
          <a:bodyPr/>
          <a:lstStyle/>
          <a:p>
            <a:fld id="{23A9601D-D636-4E8B-B88A-597CF0D1A0CF}" type="slidenum">
              <a:rPr lang="en-GB" smtClean="0"/>
              <a:t>10</a:t>
            </a:fld>
            <a:endParaRPr lang="en-GB"/>
          </a:p>
        </p:txBody>
      </p:sp>
    </p:spTree>
    <p:extLst>
      <p:ext uri="{BB962C8B-B14F-4D97-AF65-F5344CB8AC3E}">
        <p14:creationId xmlns:p14="http://schemas.microsoft.com/office/powerpoint/2010/main" val="1407111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dirty="0"/>
              <a:t>Fold each of the upright straws over to the right and fold down, flatten the end and cut at an angle. </a:t>
            </a:r>
          </a:p>
          <a:p>
            <a:pPr marL="0" indent="0">
              <a:buFont typeface="Arial" panose="020B0604020202020204" pitchFamily="34" charset="0"/>
              <a:buNone/>
            </a:pPr>
            <a:r>
              <a:rPr lang="en-GB" sz="1200" dirty="0"/>
              <a:t>Use a small blob of glue and tuck the end into the weave to the front of the next upright. </a:t>
            </a:r>
          </a:p>
          <a:p>
            <a:pPr marL="0" indent="0">
              <a:buFont typeface="Arial" panose="020B0604020202020204" pitchFamily="34" charset="0"/>
              <a:buNone/>
            </a:pPr>
            <a:r>
              <a:rPr lang="en-GB" sz="1200" dirty="0"/>
              <a:t>Repeat the process around the top of the basket.</a:t>
            </a:r>
          </a:p>
          <a:p>
            <a:endParaRPr lang="en-GB" dirty="0"/>
          </a:p>
        </p:txBody>
      </p:sp>
      <p:sp>
        <p:nvSpPr>
          <p:cNvPr id="4" name="Slide Number Placeholder 3"/>
          <p:cNvSpPr>
            <a:spLocks noGrp="1"/>
          </p:cNvSpPr>
          <p:nvPr>
            <p:ph type="sldNum" sz="quarter" idx="5"/>
          </p:nvPr>
        </p:nvSpPr>
        <p:spPr/>
        <p:txBody>
          <a:bodyPr/>
          <a:lstStyle/>
          <a:p>
            <a:fld id="{23A9601D-D636-4E8B-B88A-597CF0D1A0CF}" type="slidenum">
              <a:rPr lang="en-GB" smtClean="0"/>
              <a:t>12</a:t>
            </a:fld>
            <a:endParaRPr lang="en-GB"/>
          </a:p>
        </p:txBody>
      </p:sp>
    </p:spTree>
    <p:extLst>
      <p:ext uri="{BB962C8B-B14F-4D97-AF65-F5344CB8AC3E}">
        <p14:creationId xmlns:p14="http://schemas.microsoft.com/office/powerpoint/2010/main" val="3803943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11/3/2021</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49642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983455"/>
            <a:ext cx="7886700" cy="1325563"/>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2309018"/>
            <a:ext cx="7886700" cy="3764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11/3/2021</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3743412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93533"/>
            <a:ext cx="1971675" cy="46875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1193533"/>
            <a:ext cx="5800725" cy="46875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11/3/2021</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2369808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983455"/>
            <a:ext cx="7886700"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628650" y="2309017"/>
            <a:ext cx="7886700" cy="3754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11/3/2021</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625628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11/3/2021</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3709104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990768"/>
            <a:ext cx="7886700"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300439"/>
            <a:ext cx="3886200" cy="3782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300439"/>
            <a:ext cx="3886200" cy="3782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11/3/2021</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15688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1012824"/>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2338387"/>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3162299"/>
            <a:ext cx="3868340" cy="2930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2338387"/>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3162299"/>
            <a:ext cx="3887391" cy="2930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11/3/2021</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2997272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990768"/>
            <a:ext cx="7886700" cy="1325563"/>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11/3/2021</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446421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11/3/2021</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57933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92688"/>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1522915"/>
            <a:ext cx="4629150" cy="45602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592888"/>
            <a:ext cx="2949178" cy="34902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11/3/2021</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832826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92688"/>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1522915"/>
            <a:ext cx="4629150" cy="456987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592888"/>
            <a:ext cx="2949178" cy="34999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11/3/2021</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715180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98143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23.png"/><Relationship Id="rId10" Type="http://schemas.microsoft.com/office/2007/relationships/hdphoto" Target="../media/hdphoto24.wdp"/><Relationship Id="rId4" Type="http://schemas.microsoft.com/office/2007/relationships/hdphoto" Target="../media/hdphoto21.wdp"/><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26.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6.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13.wdp"/><Relationship Id="rId5" Type="http://schemas.microsoft.com/office/2007/relationships/hdphoto" Target="../media/hdphoto10.wdp"/><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12.wdp"/></Relationships>
</file>

<file path=ppt/slides/_rels/slide8.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16.png"/><Relationship Id="rId4" Type="http://schemas.microsoft.com/office/2007/relationships/hdphoto" Target="../media/hdphoto14.wdp"/></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7.wdp"/><Relationship Id="rId7" Type="http://schemas.microsoft.com/office/2007/relationships/hdphoto" Target="../media/hdphoto19.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18.wdp"/><Relationship Id="rId4" Type="http://schemas.openxmlformats.org/officeDocument/2006/relationships/image" Target="../media/image19.png"/><Relationship Id="rId9" Type="http://schemas.microsoft.com/office/2007/relationships/hdphoto" Target="../media/hdphoto2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54FDF3-A899-4B7B-AEA9-DC8B88C6F9CD}"/>
              </a:ext>
            </a:extLst>
          </p:cNvPr>
          <p:cNvSpPr txBox="1"/>
          <p:nvPr/>
        </p:nvSpPr>
        <p:spPr>
          <a:xfrm>
            <a:off x="957417" y="5515342"/>
            <a:ext cx="7229166"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Making woven baskets out of recycled paper</a:t>
            </a:r>
          </a:p>
        </p:txBody>
      </p:sp>
      <p:pic>
        <p:nvPicPr>
          <p:cNvPr id="5" name="Picture 4">
            <a:extLst>
              <a:ext uri="{FF2B5EF4-FFF2-40B4-BE49-F238E27FC236}">
                <a16:creationId xmlns:a16="http://schemas.microsoft.com/office/drawing/2014/main" id="{2BD06C2E-78EB-324C-A5D2-7A6EC93589F1}"/>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rcRect/>
          <a:stretch/>
        </p:blipFill>
        <p:spPr>
          <a:xfrm rot="5400000">
            <a:off x="3131388" y="2029195"/>
            <a:ext cx="3459955" cy="3287211"/>
          </a:xfrm>
          <a:prstGeom prst="rect">
            <a:avLst/>
          </a:prstGeom>
        </p:spPr>
      </p:pic>
      <p:sp>
        <p:nvSpPr>
          <p:cNvPr id="6" name="TextBox 5">
            <a:extLst>
              <a:ext uri="{FF2B5EF4-FFF2-40B4-BE49-F238E27FC236}">
                <a16:creationId xmlns:a16="http://schemas.microsoft.com/office/drawing/2014/main" id="{B34B17F0-5C8C-47F6-8D43-1BF7AE37C836}"/>
              </a:ext>
            </a:extLst>
          </p:cNvPr>
          <p:cNvSpPr txBox="1"/>
          <p:nvPr/>
        </p:nvSpPr>
        <p:spPr>
          <a:xfrm>
            <a:off x="233082" y="1073694"/>
            <a:ext cx="8664158" cy="830997"/>
          </a:xfrm>
          <a:prstGeom prst="rect">
            <a:avLst/>
          </a:prstGeom>
          <a:noFill/>
        </p:spPr>
        <p:txBody>
          <a:bodyPr wrap="square">
            <a:spAutoFit/>
          </a:bodyPr>
          <a:lstStyle/>
          <a:p>
            <a:pPr algn="ctr"/>
            <a:r>
              <a:rPr lang="en-GB" sz="4800" b="1" i="0" dirty="0">
                <a:solidFill>
                  <a:srgbClr val="201F1E"/>
                </a:solidFill>
                <a:effectLst/>
                <a:latin typeface="Arial" panose="020B0604020202020204" pitchFamily="34" charset="0"/>
                <a:cs typeface="Arial" panose="020B0604020202020204" pitchFamily="34" charset="0"/>
              </a:rPr>
              <a:t>Recycled Basket</a:t>
            </a:r>
            <a:endParaRPr lang="en-GB"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907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157018" y="1127274"/>
            <a:ext cx="1911927"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5b</a:t>
            </a:r>
            <a:endParaRPr lang="en-GB" sz="2800" dirty="0"/>
          </a:p>
          <a:p>
            <a:pPr algn="l"/>
            <a:endParaRPr lang="en-GB" sz="3200" dirty="0"/>
          </a:p>
          <a:p>
            <a:endParaRPr lang="en-GB" dirty="0"/>
          </a:p>
        </p:txBody>
      </p:sp>
      <p:sp>
        <p:nvSpPr>
          <p:cNvPr id="3" name="TextBox 2">
            <a:extLst>
              <a:ext uri="{FF2B5EF4-FFF2-40B4-BE49-F238E27FC236}">
                <a16:creationId xmlns:a16="http://schemas.microsoft.com/office/drawing/2014/main" id="{9E081476-D7D9-43CA-8CA2-8C2D3523AA00}"/>
              </a:ext>
            </a:extLst>
          </p:cNvPr>
          <p:cNvSpPr txBox="1"/>
          <p:nvPr/>
        </p:nvSpPr>
        <p:spPr>
          <a:xfrm>
            <a:off x="119534" y="1866170"/>
            <a:ext cx="3316367" cy="3416320"/>
          </a:xfrm>
          <a:prstGeom prst="rect">
            <a:avLst/>
          </a:prstGeom>
          <a:noFill/>
        </p:spPr>
        <p:txBody>
          <a:bodyPr wrap="square" rtlCol="0">
            <a:spAutoFit/>
          </a:bodyPr>
          <a:lstStyle/>
          <a:p>
            <a:pPr marL="457200" indent="-457200">
              <a:buFont typeface="Arial" panose="020B0604020202020204" pitchFamily="34" charset="0"/>
              <a:buChar char="•"/>
            </a:pPr>
            <a:r>
              <a:rPr lang="en-GB" sz="2400" dirty="0"/>
              <a:t>Fold the weaving straws either side of the frame straws as shown</a:t>
            </a:r>
          </a:p>
          <a:p>
            <a:endParaRPr lang="en-GB" sz="2400" dirty="0"/>
          </a:p>
          <a:p>
            <a:pPr marL="457200" indent="-457200">
              <a:buFont typeface="Arial" panose="020B0604020202020204" pitchFamily="34" charset="0"/>
              <a:buChar char="•"/>
            </a:pPr>
            <a:r>
              <a:rPr lang="en-GB" sz="2400" dirty="0"/>
              <a:t>Keep adding straws to the weaving straws to make bigger as needed</a:t>
            </a:r>
          </a:p>
        </p:txBody>
      </p:sp>
      <p:pic>
        <p:nvPicPr>
          <p:cNvPr id="4" name="Picture 3">
            <a:extLst>
              <a:ext uri="{FF2B5EF4-FFF2-40B4-BE49-F238E27FC236}">
                <a16:creationId xmlns:a16="http://schemas.microsoft.com/office/drawing/2014/main" id="{491A579D-7243-9844-A9CF-F3FFBE9831A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rcRect/>
          <a:stretch/>
        </p:blipFill>
        <p:spPr>
          <a:xfrm rot="5400000">
            <a:off x="3903842" y="944692"/>
            <a:ext cx="2537185" cy="2902349"/>
          </a:xfrm>
          <a:prstGeom prst="rect">
            <a:avLst/>
          </a:prstGeom>
        </p:spPr>
      </p:pic>
      <p:pic>
        <p:nvPicPr>
          <p:cNvPr id="7" name="Picture 6">
            <a:extLst>
              <a:ext uri="{FF2B5EF4-FFF2-40B4-BE49-F238E27FC236}">
                <a16:creationId xmlns:a16="http://schemas.microsoft.com/office/drawing/2014/main" id="{795259C8-6051-6848-823E-F5784BAD421A}"/>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rcRect/>
          <a:stretch/>
        </p:blipFill>
        <p:spPr>
          <a:xfrm rot="5400000">
            <a:off x="6997783" y="837017"/>
            <a:ext cx="1336544" cy="1957570"/>
          </a:xfrm>
          <a:prstGeom prst="rect">
            <a:avLst/>
          </a:prstGeom>
        </p:spPr>
      </p:pic>
      <p:pic>
        <p:nvPicPr>
          <p:cNvPr id="9" name="Picture 8">
            <a:extLst>
              <a:ext uri="{FF2B5EF4-FFF2-40B4-BE49-F238E27FC236}">
                <a16:creationId xmlns:a16="http://schemas.microsoft.com/office/drawing/2014/main" id="{DDAB3A0F-31CF-9D47-8EBF-A7F3BEB6E7DD}"/>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rcRect/>
          <a:stretch/>
        </p:blipFill>
        <p:spPr>
          <a:xfrm rot="5400000">
            <a:off x="6986941" y="2276594"/>
            <a:ext cx="1358227" cy="1957571"/>
          </a:xfrm>
          <a:prstGeom prst="rect">
            <a:avLst/>
          </a:prstGeom>
        </p:spPr>
      </p:pic>
      <p:pic>
        <p:nvPicPr>
          <p:cNvPr id="11" name="Picture 10">
            <a:extLst>
              <a:ext uri="{FF2B5EF4-FFF2-40B4-BE49-F238E27FC236}">
                <a16:creationId xmlns:a16="http://schemas.microsoft.com/office/drawing/2014/main" id="{8B8D99DA-FF6D-7B48-BD6F-E8CFE21174E9}"/>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rcRect/>
          <a:stretch/>
        </p:blipFill>
        <p:spPr>
          <a:xfrm rot="5400000">
            <a:off x="3970868" y="3537702"/>
            <a:ext cx="2308078" cy="2750913"/>
          </a:xfrm>
          <a:prstGeom prst="rect">
            <a:avLst/>
          </a:prstGeom>
        </p:spPr>
      </p:pic>
    </p:spTree>
    <p:extLst>
      <p:ext uri="{BB962C8B-B14F-4D97-AF65-F5344CB8AC3E}">
        <p14:creationId xmlns:p14="http://schemas.microsoft.com/office/powerpoint/2010/main" val="5855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193964" y="1115742"/>
            <a:ext cx="1782618"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5c</a:t>
            </a:r>
            <a:endParaRPr lang="en-GB" sz="2800" dirty="0"/>
          </a:p>
          <a:p>
            <a:pPr algn="l"/>
            <a:endParaRPr lang="en-GB" sz="3200" dirty="0"/>
          </a:p>
          <a:p>
            <a:endParaRPr lang="en-GB" dirty="0"/>
          </a:p>
        </p:txBody>
      </p:sp>
      <p:sp>
        <p:nvSpPr>
          <p:cNvPr id="3" name="TextBox 2">
            <a:extLst>
              <a:ext uri="{FF2B5EF4-FFF2-40B4-BE49-F238E27FC236}">
                <a16:creationId xmlns:a16="http://schemas.microsoft.com/office/drawing/2014/main" id="{9E081476-D7D9-43CA-8CA2-8C2D3523AA00}"/>
              </a:ext>
            </a:extLst>
          </p:cNvPr>
          <p:cNvSpPr txBox="1"/>
          <p:nvPr/>
        </p:nvSpPr>
        <p:spPr>
          <a:xfrm>
            <a:off x="193964" y="1697373"/>
            <a:ext cx="3829583" cy="1200329"/>
          </a:xfrm>
          <a:prstGeom prst="rect">
            <a:avLst/>
          </a:prstGeom>
          <a:noFill/>
        </p:spPr>
        <p:txBody>
          <a:bodyPr wrap="square" rtlCol="0">
            <a:spAutoFit/>
          </a:bodyPr>
          <a:lstStyle/>
          <a:p>
            <a:pPr marL="457200" indent="-457200">
              <a:buFont typeface="Arial" panose="020B0604020202020204" pitchFamily="34" charset="0"/>
              <a:buChar char="•"/>
            </a:pPr>
            <a:r>
              <a:rPr lang="en-GB" sz="2400" dirty="0"/>
              <a:t>Continue to weave straws around the basket until it is high enough</a:t>
            </a:r>
          </a:p>
        </p:txBody>
      </p:sp>
      <p:pic>
        <p:nvPicPr>
          <p:cNvPr id="4" name="Picture 3">
            <a:extLst>
              <a:ext uri="{FF2B5EF4-FFF2-40B4-BE49-F238E27FC236}">
                <a16:creationId xmlns:a16="http://schemas.microsoft.com/office/drawing/2014/main" id="{7C938B4A-DDFE-244C-9404-DF6BDE1D3CE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rcRect/>
          <a:stretch/>
        </p:blipFill>
        <p:spPr>
          <a:xfrm rot="5400000">
            <a:off x="1003709" y="2997464"/>
            <a:ext cx="2453830" cy="2864734"/>
          </a:xfrm>
          <a:prstGeom prst="rect">
            <a:avLst/>
          </a:prstGeom>
        </p:spPr>
      </p:pic>
      <p:pic>
        <p:nvPicPr>
          <p:cNvPr id="9" name="Picture 8">
            <a:extLst>
              <a:ext uri="{FF2B5EF4-FFF2-40B4-BE49-F238E27FC236}">
                <a16:creationId xmlns:a16="http://schemas.microsoft.com/office/drawing/2014/main" id="{B278AF9E-0631-444D-9BF2-791867A8B97C}"/>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rcRect l="12877" t="15653"/>
          <a:stretch/>
        </p:blipFill>
        <p:spPr>
          <a:xfrm rot="5400000">
            <a:off x="3893618" y="1861030"/>
            <a:ext cx="4318867" cy="3135939"/>
          </a:xfrm>
          <a:prstGeom prst="rect">
            <a:avLst/>
          </a:prstGeom>
        </p:spPr>
      </p:pic>
    </p:spTree>
    <p:extLst>
      <p:ext uri="{BB962C8B-B14F-4D97-AF65-F5344CB8AC3E}">
        <p14:creationId xmlns:p14="http://schemas.microsoft.com/office/powerpoint/2010/main" val="419491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133431" y="1260589"/>
            <a:ext cx="1681018"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6 </a:t>
            </a:r>
          </a:p>
          <a:p>
            <a:pPr algn="l"/>
            <a:endParaRPr lang="en-GB" sz="2800" dirty="0"/>
          </a:p>
          <a:p>
            <a:pPr algn="l"/>
            <a:endParaRPr lang="en-GB" sz="3200" dirty="0"/>
          </a:p>
          <a:p>
            <a:endParaRPr lang="en-GB" dirty="0"/>
          </a:p>
        </p:txBody>
      </p:sp>
      <p:sp>
        <p:nvSpPr>
          <p:cNvPr id="3" name="TextBox 2">
            <a:extLst>
              <a:ext uri="{FF2B5EF4-FFF2-40B4-BE49-F238E27FC236}">
                <a16:creationId xmlns:a16="http://schemas.microsoft.com/office/drawing/2014/main" id="{9E081476-D7D9-43CA-8CA2-8C2D3523AA00}"/>
              </a:ext>
            </a:extLst>
          </p:cNvPr>
          <p:cNvSpPr txBox="1"/>
          <p:nvPr/>
        </p:nvSpPr>
        <p:spPr>
          <a:xfrm>
            <a:off x="120072" y="1980736"/>
            <a:ext cx="2951071" cy="3416320"/>
          </a:xfrm>
          <a:prstGeom prst="rect">
            <a:avLst/>
          </a:prstGeom>
          <a:noFill/>
        </p:spPr>
        <p:txBody>
          <a:bodyPr wrap="square" rtlCol="0">
            <a:spAutoFit/>
          </a:bodyPr>
          <a:lstStyle/>
          <a:p>
            <a:pPr marL="457200" indent="-457200">
              <a:buFont typeface="Arial" panose="020B0604020202020204" pitchFamily="34" charset="0"/>
              <a:buChar char="•"/>
            </a:pPr>
            <a:r>
              <a:rPr lang="en-GB" sz="2400" dirty="0"/>
              <a:t>Secure the ends as shown</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r>
              <a:rPr lang="en-GB" sz="2400" dirty="0"/>
              <a:t>Use glue to hold in place </a:t>
            </a:r>
            <a:r>
              <a:rPr lang="en-GB" sz="24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2400" dirty="0"/>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r>
              <a:rPr lang="en-GB" sz="2400" dirty="0"/>
              <a:t>Repeat around the top of the basket</a:t>
            </a:r>
          </a:p>
          <a:p>
            <a:pPr marL="457200" indent="-457200">
              <a:buFont typeface="Arial" panose="020B0604020202020204" pitchFamily="34" charset="0"/>
              <a:buChar char="•"/>
            </a:pPr>
            <a:endParaRPr lang="en-GB" sz="2400" dirty="0"/>
          </a:p>
        </p:txBody>
      </p:sp>
      <p:pic>
        <p:nvPicPr>
          <p:cNvPr id="4" name="Picture 3">
            <a:extLst>
              <a:ext uri="{FF2B5EF4-FFF2-40B4-BE49-F238E27FC236}">
                <a16:creationId xmlns:a16="http://schemas.microsoft.com/office/drawing/2014/main" id="{3B75BF8C-AF07-F24A-8BFA-3BDBD936F6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432610" y="1020323"/>
            <a:ext cx="2229875" cy="2254457"/>
          </a:xfrm>
          <a:prstGeom prst="rect">
            <a:avLst/>
          </a:prstGeom>
        </p:spPr>
      </p:pic>
      <p:pic>
        <p:nvPicPr>
          <p:cNvPr id="7" name="Picture 6">
            <a:extLst>
              <a:ext uri="{FF2B5EF4-FFF2-40B4-BE49-F238E27FC236}">
                <a16:creationId xmlns:a16="http://schemas.microsoft.com/office/drawing/2014/main" id="{33C66B37-4042-9745-8E4F-460CFBDAF6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5822826" y="1264068"/>
            <a:ext cx="2349653" cy="2344814"/>
          </a:xfrm>
          <a:prstGeom prst="rect">
            <a:avLst/>
          </a:prstGeom>
        </p:spPr>
      </p:pic>
      <p:pic>
        <p:nvPicPr>
          <p:cNvPr id="9" name="Picture 8">
            <a:extLst>
              <a:ext uri="{FF2B5EF4-FFF2-40B4-BE49-F238E27FC236}">
                <a16:creationId xmlns:a16="http://schemas.microsoft.com/office/drawing/2014/main" id="{E37BD5D1-AAB6-FA44-BDCD-47F86672C5B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3634717" y="3214600"/>
            <a:ext cx="1753029" cy="2181828"/>
          </a:xfrm>
          <a:prstGeom prst="rect">
            <a:avLst/>
          </a:prstGeom>
        </p:spPr>
      </p:pic>
      <p:pic>
        <p:nvPicPr>
          <p:cNvPr id="11" name="Picture 10">
            <a:extLst>
              <a:ext uri="{FF2B5EF4-FFF2-40B4-BE49-F238E27FC236}">
                <a16:creationId xmlns:a16="http://schemas.microsoft.com/office/drawing/2014/main" id="{CB66EA76-6EAA-244C-9BAB-E29C963F48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5671992" y="3968225"/>
            <a:ext cx="2234628" cy="1675971"/>
          </a:xfrm>
          <a:prstGeom prst="rect">
            <a:avLst/>
          </a:prstGeom>
        </p:spPr>
      </p:pic>
    </p:spTree>
    <p:extLst>
      <p:ext uri="{BB962C8B-B14F-4D97-AF65-F5344CB8AC3E}">
        <p14:creationId xmlns:p14="http://schemas.microsoft.com/office/powerpoint/2010/main" val="909279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129309" y="1154791"/>
            <a:ext cx="2225964"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Extension</a:t>
            </a:r>
          </a:p>
          <a:p>
            <a:pPr algn="l"/>
            <a:endParaRPr lang="en-GB" sz="2800" dirty="0"/>
          </a:p>
          <a:p>
            <a:pPr algn="l"/>
            <a:endParaRPr lang="en-GB" sz="3200" dirty="0"/>
          </a:p>
          <a:p>
            <a:endParaRPr lang="en-GB" dirty="0"/>
          </a:p>
        </p:txBody>
      </p:sp>
      <p:sp>
        <p:nvSpPr>
          <p:cNvPr id="3" name="TextBox 2">
            <a:extLst>
              <a:ext uri="{FF2B5EF4-FFF2-40B4-BE49-F238E27FC236}">
                <a16:creationId xmlns:a16="http://schemas.microsoft.com/office/drawing/2014/main" id="{9E081476-D7D9-43CA-8CA2-8C2D3523AA00}"/>
              </a:ext>
            </a:extLst>
          </p:cNvPr>
          <p:cNvSpPr txBox="1"/>
          <p:nvPr/>
        </p:nvSpPr>
        <p:spPr>
          <a:xfrm>
            <a:off x="129308" y="1894499"/>
            <a:ext cx="7583055" cy="2308324"/>
          </a:xfrm>
          <a:prstGeom prst="rect">
            <a:avLst/>
          </a:prstGeom>
          <a:noFill/>
        </p:spPr>
        <p:txBody>
          <a:bodyPr wrap="square" rtlCol="0">
            <a:spAutoFit/>
          </a:bodyPr>
          <a:lstStyle/>
          <a:p>
            <a:pPr marL="457200" indent="-457200">
              <a:buFont typeface="Arial" panose="020B0604020202020204" pitchFamily="34" charset="0"/>
              <a:buChar char="•"/>
            </a:pPr>
            <a:r>
              <a:rPr lang="en-GB" sz="2400" dirty="0"/>
              <a:t>Use a variety of coloured paper to create different designs</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r>
              <a:rPr lang="en-GB" sz="2400" dirty="0"/>
              <a:t>Create a basket using a different sized or shaped base</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r>
              <a:rPr lang="en-GB" sz="2400" dirty="0"/>
              <a:t>Add handles to make a basket that can be carried</a:t>
            </a:r>
          </a:p>
        </p:txBody>
      </p:sp>
    </p:spTree>
    <p:extLst>
      <p:ext uri="{BB962C8B-B14F-4D97-AF65-F5344CB8AC3E}">
        <p14:creationId xmlns:p14="http://schemas.microsoft.com/office/powerpoint/2010/main" val="661490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4B17F0-5C8C-47F6-8D43-1BF7AE37C836}"/>
              </a:ext>
            </a:extLst>
          </p:cNvPr>
          <p:cNvSpPr txBox="1"/>
          <p:nvPr/>
        </p:nvSpPr>
        <p:spPr>
          <a:xfrm>
            <a:off x="233082" y="1073694"/>
            <a:ext cx="8664158" cy="830997"/>
          </a:xfrm>
          <a:prstGeom prst="rect">
            <a:avLst/>
          </a:prstGeom>
          <a:noFill/>
        </p:spPr>
        <p:txBody>
          <a:bodyPr wrap="square">
            <a:spAutoFit/>
          </a:bodyPr>
          <a:lstStyle/>
          <a:p>
            <a:pPr algn="ctr"/>
            <a:r>
              <a:rPr lang="en-GB" sz="4800" b="1" i="0" dirty="0">
                <a:solidFill>
                  <a:srgbClr val="201F1E"/>
                </a:solidFill>
                <a:effectLst/>
                <a:latin typeface="Arial" panose="020B0604020202020204" pitchFamily="34" charset="0"/>
                <a:cs typeface="Arial" panose="020B0604020202020204" pitchFamily="34" charset="0"/>
              </a:rPr>
              <a:t>Recycled Basket</a:t>
            </a:r>
            <a:endParaRPr lang="en-GB" sz="4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AF1E647-6FD5-4FC4-AFD7-36770F0193EF}"/>
              </a:ext>
            </a:extLst>
          </p:cNvPr>
          <p:cNvSpPr txBox="1"/>
          <p:nvPr/>
        </p:nvSpPr>
        <p:spPr>
          <a:xfrm>
            <a:off x="1034560" y="2107891"/>
            <a:ext cx="7409543" cy="3416320"/>
          </a:xfrm>
          <a:prstGeom prst="rect">
            <a:avLst/>
          </a:prstGeom>
          <a:noFill/>
        </p:spPr>
        <p:txBody>
          <a:bodyPr wrap="square">
            <a:spAutoFit/>
          </a:bodyPr>
          <a:lstStyle/>
          <a:p>
            <a:pPr fontAlgn="base"/>
            <a:r>
              <a:rPr lang="en-GB" sz="1600" b="1" u="sng" dirty="0">
                <a:effectLst/>
                <a:latin typeface="Arial" panose="020B0604020202020204" pitchFamily="34" charset="0"/>
                <a:ea typeface="Times New Roman" panose="02020603050405020304" pitchFamily="18" charset="0"/>
              </a:rPr>
              <a:t>Stay safe</a:t>
            </a:r>
            <a:r>
              <a:rPr lang="en-GB" sz="1600" b="1" dirty="0">
                <a:effectLst/>
                <a:latin typeface="Arial" panose="020B0604020202020204" pitchFamily="34" charset="0"/>
                <a:ea typeface="Times New Roman" panose="02020603050405020304" pitchFamily="18" charset="0"/>
              </a:rPr>
              <a:t>  </a:t>
            </a:r>
            <a:endParaRPr lang="en-GB" sz="2800" dirty="0">
              <a:effectLst/>
              <a:latin typeface="Times New Roman" panose="02020603050405020304" pitchFamily="18" charset="0"/>
              <a:ea typeface="Times New Roman" panose="02020603050405020304" pitchFamily="18" charset="0"/>
            </a:endParaRPr>
          </a:p>
          <a:p>
            <a:pPr fontAlgn="base"/>
            <a:r>
              <a:rPr lang="en-GB" sz="1600" dirty="0">
                <a:effectLst/>
                <a:latin typeface="Arial" panose="020B0604020202020204" pitchFamily="34" charset="0"/>
                <a:ea typeface="Times New Roman" panose="02020603050405020304" pitchFamily="18" charset="0"/>
              </a:rPr>
              <a:t>Whether you are a scientist researching a new medicine or an engineer solving climate change, safety always comes first. An adult must always be around and supervising when doing this activity. You are responsible for:</a:t>
            </a:r>
            <a:endParaRPr lang="en-GB" sz="2800" dirty="0">
              <a:effectLst/>
              <a:latin typeface="Times New Roman" panose="02020603050405020304" pitchFamily="18" charset="0"/>
              <a:ea typeface="Times New Roman" panose="02020603050405020304" pitchFamily="18" charset="0"/>
            </a:endParaRPr>
          </a:p>
          <a:p>
            <a:pPr fontAlgn="base"/>
            <a:r>
              <a:rPr lang="en-GB" sz="1600" dirty="0">
                <a:effectLst/>
                <a:latin typeface="Arial" panose="020B0604020202020204" pitchFamily="34" charset="0"/>
                <a:ea typeface="Times New Roman" panose="02020603050405020304" pitchFamily="18" charset="0"/>
              </a:rPr>
              <a:t> </a:t>
            </a:r>
            <a:endParaRPr lang="en-GB" sz="2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600" dirty="0">
                <a:effectLst/>
                <a:latin typeface="Arial" panose="020B0604020202020204" pitchFamily="34" charset="0"/>
                <a:ea typeface="Times New Roman" panose="02020603050405020304" pitchFamily="18" charset="0"/>
              </a:rPr>
              <a:t>ensuring that any equipment used for this activity is in good working condition</a:t>
            </a:r>
            <a:endParaRPr lang="en-GB" sz="2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600" dirty="0">
                <a:effectLst/>
                <a:latin typeface="Arial" panose="020B0604020202020204" pitchFamily="34" charset="0"/>
                <a:ea typeface="Times New Roman" panose="02020603050405020304" pitchFamily="18" charset="0"/>
              </a:rPr>
              <a:t>behaving sensibly and following any safety instructions so as not to hurt or injure yourself or others </a:t>
            </a:r>
            <a:endParaRPr lang="en-GB" sz="2800" dirty="0">
              <a:effectLst/>
              <a:latin typeface="Times New Roman" panose="02020603050405020304" pitchFamily="18" charset="0"/>
              <a:ea typeface="Times New Roman" panose="02020603050405020304" pitchFamily="18" charset="0"/>
            </a:endParaRPr>
          </a:p>
          <a:p>
            <a:pPr fontAlgn="base"/>
            <a:r>
              <a:rPr lang="en-US" sz="1600" dirty="0">
                <a:effectLst/>
                <a:latin typeface="Arial" panose="020B0604020202020204" pitchFamily="34" charset="0"/>
                <a:ea typeface="Times New Roman" panose="02020603050405020304" pitchFamily="18" charset="0"/>
              </a:rPr>
              <a:t> </a:t>
            </a:r>
            <a:endParaRPr lang="en-GB" sz="2800" dirty="0">
              <a:effectLst/>
              <a:latin typeface="Times New Roman" panose="02020603050405020304" pitchFamily="18" charset="0"/>
              <a:ea typeface="Times New Roman" panose="02020603050405020304" pitchFamily="18" charset="0"/>
            </a:endParaRPr>
          </a:p>
          <a:p>
            <a:pPr fontAlgn="base"/>
            <a:r>
              <a:rPr lang="en-GB" sz="1600" dirty="0">
                <a:effectLst/>
                <a:latin typeface="Arial" panose="020B0604020202020204" pitchFamily="34" charset="0"/>
                <a:ea typeface="Times New Roman" panose="02020603050405020304" pitchFamily="18" charset="0"/>
              </a:rPr>
              <a:t>Please note that in the absence of any negligence or other breach of duty by us, this activity is carried out at your own risk. It is important to take extra care at the stages marked with this symbol: </a:t>
            </a:r>
            <a:r>
              <a:rPr lang="en-GB" sz="160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en-GB" sz="1600" dirty="0">
                <a:effectLst/>
                <a:latin typeface="Arial" panose="020B0604020202020204" pitchFamily="34" charset="0"/>
                <a:ea typeface="Times New Roman" panose="02020603050405020304" pitchFamily="18" charset="0"/>
              </a:rPr>
              <a:t> </a:t>
            </a:r>
            <a:endParaRPr lang="en-GB"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88114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163540" y="1145604"/>
            <a:ext cx="2928003"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Resources </a:t>
            </a:r>
            <a:r>
              <a:rPr lang="en-GB" sz="36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3600" b="1" dirty="0"/>
          </a:p>
          <a:p>
            <a:pPr algn="l"/>
            <a:endParaRPr lang="en-GB" sz="2800" dirty="0"/>
          </a:p>
          <a:p>
            <a:pPr algn="l"/>
            <a:endParaRPr lang="en-GB" sz="3200" dirty="0"/>
          </a:p>
          <a:p>
            <a:endParaRPr lang="en-GB" dirty="0"/>
          </a:p>
        </p:txBody>
      </p:sp>
      <p:sp>
        <p:nvSpPr>
          <p:cNvPr id="3" name="TextBox 2">
            <a:extLst>
              <a:ext uri="{FF2B5EF4-FFF2-40B4-BE49-F238E27FC236}">
                <a16:creationId xmlns:a16="http://schemas.microsoft.com/office/drawing/2014/main" id="{9E081476-D7D9-43CA-8CA2-8C2D3523AA00}"/>
              </a:ext>
            </a:extLst>
          </p:cNvPr>
          <p:cNvSpPr txBox="1"/>
          <p:nvPr/>
        </p:nvSpPr>
        <p:spPr>
          <a:xfrm>
            <a:off x="249382" y="1967061"/>
            <a:ext cx="3592945" cy="1938992"/>
          </a:xfrm>
          <a:prstGeom prst="rect">
            <a:avLst/>
          </a:prstGeom>
          <a:noFill/>
        </p:spPr>
        <p:txBody>
          <a:bodyPr wrap="square" rtlCol="0">
            <a:spAutoFit/>
          </a:bodyPr>
          <a:lstStyle/>
          <a:p>
            <a:pPr marL="457200" indent="-457200">
              <a:buFont typeface="Arial" panose="020B0604020202020204" pitchFamily="34" charset="0"/>
              <a:buChar char="•"/>
            </a:pPr>
            <a:r>
              <a:rPr lang="en-GB" sz="2400" dirty="0"/>
              <a:t>Recycled paper </a:t>
            </a:r>
          </a:p>
          <a:p>
            <a:pPr marL="457200" indent="-457200">
              <a:buFont typeface="Arial" panose="020B0604020202020204" pitchFamily="34" charset="0"/>
              <a:buChar char="•"/>
            </a:pPr>
            <a:r>
              <a:rPr lang="en-GB" sz="2400" dirty="0"/>
              <a:t>Scissors  </a:t>
            </a:r>
          </a:p>
          <a:p>
            <a:pPr marL="457200" indent="-457200">
              <a:buFont typeface="Arial" panose="020B0604020202020204" pitchFamily="34" charset="0"/>
              <a:buChar char="•"/>
            </a:pPr>
            <a:r>
              <a:rPr lang="en-GB" sz="2400" dirty="0"/>
              <a:t>PVA glue </a:t>
            </a:r>
          </a:p>
          <a:p>
            <a:pPr marL="457200" indent="-457200">
              <a:buFont typeface="Arial" panose="020B0604020202020204" pitchFamily="34" charset="0"/>
              <a:buChar char="•"/>
            </a:pPr>
            <a:r>
              <a:rPr lang="en-GB" sz="2400" dirty="0"/>
              <a:t>Skewer </a:t>
            </a:r>
          </a:p>
          <a:p>
            <a:pPr marL="457200" indent="-457200">
              <a:buFont typeface="Arial" panose="020B0604020202020204" pitchFamily="34" charset="0"/>
              <a:buChar char="•"/>
            </a:pPr>
            <a:r>
              <a:rPr lang="en-GB" sz="2400" dirty="0"/>
              <a:t>Empty cardboard box</a:t>
            </a:r>
          </a:p>
        </p:txBody>
      </p:sp>
      <p:pic>
        <p:nvPicPr>
          <p:cNvPr id="6" name="Picture 5">
            <a:extLst>
              <a:ext uri="{FF2B5EF4-FFF2-40B4-BE49-F238E27FC236}">
                <a16:creationId xmlns:a16="http://schemas.microsoft.com/office/drawing/2014/main" id="{ECD21A3C-BEB4-BD4F-877D-BF1B2D0D7A0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rcRect r="6885"/>
          <a:stretch/>
        </p:blipFill>
        <p:spPr>
          <a:xfrm rot="5400000">
            <a:off x="3897493" y="1697014"/>
            <a:ext cx="4632223" cy="3731049"/>
          </a:xfrm>
          <a:prstGeom prst="rect">
            <a:avLst/>
          </a:prstGeom>
        </p:spPr>
      </p:pic>
    </p:spTree>
    <p:extLst>
      <p:ext uri="{BB962C8B-B14F-4D97-AF65-F5344CB8AC3E}">
        <p14:creationId xmlns:p14="http://schemas.microsoft.com/office/powerpoint/2010/main" val="2244235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240145" y="1219865"/>
            <a:ext cx="1948873"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1  </a:t>
            </a:r>
          </a:p>
          <a:p>
            <a:pPr algn="l"/>
            <a:endParaRPr lang="en-GB" sz="3600" dirty="0"/>
          </a:p>
          <a:p>
            <a:pPr algn="l"/>
            <a:endParaRPr lang="en-GB" sz="3600" dirty="0"/>
          </a:p>
          <a:p>
            <a:endParaRPr lang="en-GB" sz="3600" dirty="0"/>
          </a:p>
        </p:txBody>
      </p:sp>
      <p:sp>
        <p:nvSpPr>
          <p:cNvPr id="3" name="TextBox 2">
            <a:extLst>
              <a:ext uri="{FF2B5EF4-FFF2-40B4-BE49-F238E27FC236}">
                <a16:creationId xmlns:a16="http://schemas.microsoft.com/office/drawing/2014/main" id="{9E081476-D7D9-43CA-8CA2-8C2D3523AA00}"/>
              </a:ext>
            </a:extLst>
          </p:cNvPr>
          <p:cNvSpPr txBox="1"/>
          <p:nvPr/>
        </p:nvSpPr>
        <p:spPr>
          <a:xfrm>
            <a:off x="314036" y="2182992"/>
            <a:ext cx="3879273" cy="1077218"/>
          </a:xfrm>
          <a:prstGeom prst="rect">
            <a:avLst/>
          </a:prstGeom>
          <a:noFill/>
        </p:spPr>
        <p:txBody>
          <a:bodyPr wrap="square" rtlCol="0">
            <a:spAutoFit/>
          </a:bodyPr>
          <a:lstStyle/>
          <a:p>
            <a:pPr marL="342900" indent="-342900">
              <a:buFont typeface="Arial" panose="020B0604020202020204" pitchFamily="34" charset="0"/>
              <a:buChar char="•"/>
            </a:pPr>
            <a:r>
              <a:rPr lang="en-GB" sz="2400" dirty="0"/>
              <a:t>Cut each piece of paper into four long strips </a:t>
            </a:r>
            <a:r>
              <a:rPr lang="en-GB" sz="24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2400" dirty="0"/>
          </a:p>
          <a:p>
            <a:pPr marL="457200" indent="-457200">
              <a:buFont typeface="Arial" panose="020B0604020202020204" pitchFamily="34" charset="0"/>
              <a:buChar char="•"/>
            </a:pPr>
            <a:endParaRPr lang="en-GB" sz="1600" dirty="0"/>
          </a:p>
        </p:txBody>
      </p:sp>
      <p:pic>
        <p:nvPicPr>
          <p:cNvPr id="4" name="Picture 3">
            <a:extLst>
              <a:ext uri="{FF2B5EF4-FFF2-40B4-BE49-F238E27FC236}">
                <a16:creationId xmlns:a16="http://schemas.microsoft.com/office/drawing/2014/main" id="{7C9F6D4B-9BC4-BE47-984D-D9DAFFEC200E}"/>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rot="5400000">
            <a:off x="4831690" y="2347017"/>
            <a:ext cx="3838454" cy="2878840"/>
          </a:xfrm>
          <a:prstGeom prst="rect">
            <a:avLst/>
          </a:prstGeom>
        </p:spPr>
      </p:pic>
    </p:spTree>
    <p:extLst>
      <p:ext uri="{BB962C8B-B14F-4D97-AF65-F5344CB8AC3E}">
        <p14:creationId xmlns:p14="http://schemas.microsoft.com/office/powerpoint/2010/main" val="2895118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214184" y="1198756"/>
            <a:ext cx="2085671"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2</a:t>
            </a:r>
          </a:p>
          <a:p>
            <a:pPr algn="l"/>
            <a:endParaRPr lang="en-GB" sz="2800" dirty="0"/>
          </a:p>
          <a:p>
            <a:pPr algn="l"/>
            <a:endParaRPr lang="en-GB" sz="3200" dirty="0"/>
          </a:p>
          <a:p>
            <a:endParaRPr lang="en-GB" dirty="0"/>
          </a:p>
        </p:txBody>
      </p:sp>
      <p:sp>
        <p:nvSpPr>
          <p:cNvPr id="13" name="TextBox 12">
            <a:extLst>
              <a:ext uri="{FF2B5EF4-FFF2-40B4-BE49-F238E27FC236}">
                <a16:creationId xmlns:a16="http://schemas.microsoft.com/office/drawing/2014/main" id="{9FDFA547-70B9-4604-8B16-B9D2AF8517C6}"/>
              </a:ext>
            </a:extLst>
          </p:cNvPr>
          <p:cNvSpPr txBox="1"/>
          <p:nvPr/>
        </p:nvSpPr>
        <p:spPr>
          <a:xfrm>
            <a:off x="214184" y="1919251"/>
            <a:ext cx="2955791" cy="3416320"/>
          </a:xfrm>
          <a:prstGeom prst="rect">
            <a:avLst/>
          </a:prstGeom>
          <a:noFill/>
        </p:spPr>
        <p:txBody>
          <a:bodyPr wrap="square" rtlCol="0">
            <a:spAutoFit/>
          </a:bodyPr>
          <a:lstStyle/>
          <a:p>
            <a:pPr marL="457200" indent="-457200">
              <a:buFont typeface="Arial" panose="020B0604020202020204" pitchFamily="34" charset="0"/>
              <a:buChar char="•"/>
            </a:pPr>
            <a:r>
              <a:rPr lang="en-GB" sz="2400" dirty="0"/>
              <a:t>Wrap a strip of paper around the skewer at an angle </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r>
              <a:rPr lang="en-GB" sz="2400" dirty="0"/>
              <a:t>Roll tightly to form a straw</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r>
              <a:rPr lang="en-GB" sz="2400" dirty="0"/>
              <a:t>Glue the end of the straw </a:t>
            </a:r>
            <a:r>
              <a:rPr lang="en-GB" sz="24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2400" dirty="0"/>
          </a:p>
        </p:txBody>
      </p:sp>
      <p:pic>
        <p:nvPicPr>
          <p:cNvPr id="3" name="Picture 2">
            <a:extLst>
              <a:ext uri="{FF2B5EF4-FFF2-40B4-BE49-F238E27FC236}">
                <a16:creationId xmlns:a16="http://schemas.microsoft.com/office/drawing/2014/main" id="{3B05A6FA-BC4E-D74B-AD6D-5FB64320240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rcRect/>
          <a:stretch/>
        </p:blipFill>
        <p:spPr>
          <a:xfrm rot="5400000">
            <a:off x="3625562" y="1279032"/>
            <a:ext cx="1708518" cy="1980469"/>
          </a:xfrm>
          <a:prstGeom prst="rect">
            <a:avLst/>
          </a:prstGeom>
        </p:spPr>
      </p:pic>
      <p:pic>
        <p:nvPicPr>
          <p:cNvPr id="9" name="Picture 8">
            <a:extLst>
              <a:ext uri="{FF2B5EF4-FFF2-40B4-BE49-F238E27FC236}">
                <a16:creationId xmlns:a16="http://schemas.microsoft.com/office/drawing/2014/main" id="{44B1CC8D-3423-7645-ACA9-3C089F1F4D23}"/>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rcRect/>
          <a:stretch/>
        </p:blipFill>
        <p:spPr>
          <a:xfrm rot="5400000">
            <a:off x="6010297" y="1346784"/>
            <a:ext cx="2518697" cy="2591238"/>
          </a:xfrm>
          <a:prstGeom prst="rect">
            <a:avLst/>
          </a:prstGeom>
        </p:spPr>
      </p:pic>
      <p:pic>
        <p:nvPicPr>
          <p:cNvPr id="11" name="Picture 10">
            <a:extLst>
              <a:ext uri="{FF2B5EF4-FFF2-40B4-BE49-F238E27FC236}">
                <a16:creationId xmlns:a16="http://schemas.microsoft.com/office/drawing/2014/main" id="{540CD962-294B-8D49-961E-81298AE7957D}"/>
              </a:ext>
            </a:extLst>
          </p:cNvPr>
          <p:cNvPicPr>
            <a:picLocks noChangeAspect="1"/>
          </p:cNvPicPr>
          <p:nvPr/>
        </p:nvPicPr>
        <p:blipFill>
          <a:blip r:embed="rId7" cstate="screen">
            <a:extLst>
              <a:ext uri="{BEBA8EAE-BF5A-486C-A8C5-ECC9F3942E4B}">
                <a14:imgProps xmlns:a14="http://schemas.microsoft.com/office/drawing/2010/main">
                  <a14:imgLayer r:embed="rId8">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3533155" y="3627411"/>
            <a:ext cx="2278023" cy="1708517"/>
          </a:xfrm>
          <a:prstGeom prst="rect">
            <a:avLst/>
          </a:prstGeom>
        </p:spPr>
      </p:pic>
      <p:pic>
        <p:nvPicPr>
          <p:cNvPr id="14" name="Picture 13">
            <a:extLst>
              <a:ext uri="{FF2B5EF4-FFF2-40B4-BE49-F238E27FC236}">
                <a16:creationId xmlns:a16="http://schemas.microsoft.com/office/drawing/2014/main" id="{E69ECB44-D766-834C-B9BE-CB1D9BF52736}"/>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rcRect/>
          <a:stretch/>
        </p:blipFill>
        <p:spPr>
          <a:xfrm>
            <a:off x="5974028" y="4014205"/>
            <a:ext cx="2932253" cy="1708517"/>
          </a:xfrm>
          <a:prstGeom prst="rect">
            <a:avLst/>
          </a:prstGeom>
        </p:spPr>
      </p:pic>
    </p:spTree>
    <p:extLst>
      <p:ext uri="{BB962C8B-B14F-4D97-AF65-F5344CB8AC3E}">
        <p14:creationId xmlns:p14="http://schemas.microsoft.com/office/powerpoint/2010/main" val="2602591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234404" y="1224923"/>
            <a:ext cx="1625600"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3 </a:t>
            </a:r>
          </a:p>
          <a:p>
            <a:pPr algn="l"/>
            <a:endParaRPr lang="en-GB" sz="2800" dirty="0"/>
          </a:p>
          <a:p>
            <a:pPr algn="l"/>
            <a:endParaRPr lang="en-GB" sz="3200" dirty="0"/>
          </a:p>
          <a:p>
            <a:endParaRPr lang="en-GB" dirty="0"/>
          </a:p>
        </p:txBody>
      </p:sp>
      <p:sp>
        <p:nvSpPr>
          <p:cNvPr id="9" name="TextBox 8">
            <a:extLst>
              <a:ext uri="{FF2B5EF4-FFF2-40B4-BE49-F238E27FC236}">
                <a16:creationId xmlns:a16="http://schemas.microsoft.com/office/drawing/2014/main" id="{80B8A8EE-1CFB-41F5-84A0-380FE5A6E581}"/>
              </a:ext>
            </a:extLst>
          </p:cNvPr>
          <p:cNvSpPr txBox="1"/>
          <p:nvPr/>
        </p:nvSpPr>
        <p:spPr>
          <a:xfrm>
            <a:off x="123568" y="1593024"/>
            <a:ext cx="4127156" cy="584775"/>
          </a:xfrm>
          <a:prstGeom prst="rect">
            <a:avLst/>
          </a:prstGeom>
          <a:noFill/>
        </p:spPr>
        <p:txBody>
          <a:bodyPr wrap="square" rtlCol="0">
            <a:spAutoFit/>
          </a:bodyPr>
          <a:lstStyle/>
          <a:p>
            <a:pPr marL="457200" indent="-457200">
              <a:buFont typeface="Arial" panose="020B0604020202020204" pitchFamily="34" charset="0"/>
              <a:buChar char="•"/>
            </a:pPr>
            <a:endParaRPr lang="en-GB" sz="3200"/>
          </a:p>
        </p:txBody>
      </p:sp>
      <p:sp>
        <p:nvSpPr>
          <p:cNvPr id="11" name="TextBox 10">
            <a:extLst>
              <a:ext uri="{FF2B5EF4-FFF2-40B4-BE49-F238E27FC236}">
                <a16:creationId xmlns:a16="http://schemas.microsoft.com/office/drawing/2014/main" id="{B906AC8A-6470-4E24-819A-502C05541903}"/>
              </a:ext>
            </a:extLst>
          </p:cNvPr>
          <p:cNvSpPr txBox="1"/>
          <p:nvPr/>
        </p:nvSpPr>
        <p:spPr>
          <a:xfrm>
            <a:off x="234404" y="1949320"/>
            <a:ext cx="2733932" cy="3046988"/>
          </a:xfrm>
          <a:prstGeom prst="rect">
            <a:avLst/>
          </a:prstGeom>
          <a:noFill/>
        </p:spPr>
        <p:txBody>
          <a:bodyPr wrap="square" rtlCol="0">
            <a:spAutoFit/>
          </a:bodyPr>
          <a:lstStyle/>
          <a:p>
            <a:pPr marL="457200" indent="-457200">
              <a:buFont typeface="Arial" panose="020B0604020202020204" pitchFamily="34" charset="0"/>
              <a:buChar char="•"/>
            </a:pPr>
            <a:r>
              <a:rPr lang="en-GB" sz="2400" dirty="0"/>
              <a:t>Make 24 straws for the frame of the basket </a:t>
            </a:r>
          </a:p>
          <a:p>
            <a:endParaRPr lang="en-GB" sz="2400" dirty="0"/>
          </a:p>
          <a:p>
            <a:pPr marL="457200" indent="-457200">
              <a:buFont typeface="Arial" panose="020B0604020202020204" pitchFamily="34" charset="0"/>
              <a:buChar char="•"/>
            </a:pPr>
            <a:r>
              <a:rPr lang="en-GB" sz="2400" dirty="0"/>
              <a:t>Make 20 straws of a different colour</a:t>
            </a:r>
          </a:p>
          <a:p>
            <a:pPr marL="457200" indent="-457200">
              <a:buFont typeface="Arial" panose="020B0604020202020204" pitchFamily="34" charset="0"/>
              <a:buChar char="•"/>
            </a:pPr>
            <a:endParaRPr lang="en-GB" sz="2400" dirty="0"/>
          </a:p>
        </p:txBody>
      </p:sp>
      <p:pic>
        <p:nvPicPr>
          <p:cNvPr id="3" name="Picture 2">
            <a:extLst>
              <a:ext uri="{FF2B5EF4-FFF2-40B4-BE49-F238E27FC236}">
                <a16:creationId xmlns:a16="http://schemas.microsoft.com/office/drawing/2014/main" id="{78DAEA9D-7380-914F-B7DB-4EFC4D2DD078}"/>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3414533" y="1773701"/>
            <a:ext cx="5023411" cy="3767558"/>
          </a:xfrm>
          <a:prstGeom prst="rect">
            <a:avLst/>
          </a:prstGeom>
        </p:spPr>
      </p:pic>
    </p:spTree>
    <p:extLst>
      <p:ext uri="{BB962C8B-B14F-4D97-AF65-F5344CB8AC3E}">
        <p14:creationId xmlns:p14="http://schemas.microsoft.com/office/powerpoint/2010/main" val="1636622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148280" y="1146536"/>
            <a:ext cx="1701313"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4a  </a:t>
            </a:r>
          </a:p>
          <a:p>
            <a:pPr algn="l"/>
            <a:endParaRPr lang="en-GB" sz="2800" dirty="0"/>
          </a:p>
          <a:p>
            <a:pPr algn="l"/>
            <a:endParaRPr lang="en-GB" sz="3200" dirty="0"/>
          </a:p>
          <a:p>
            <a:endParaRPr lang="en-GB" dirty="0"/>
          </a:p>
        </p:txBody>
      </p:sp>
      <p:sp>
        <p:nvSpPr>
          <p:cNvPr id="3" name="TextBox 2">
            <a:extLst>
              <a:ext uri="{FF2B5EF4-FFF2-40B4-BE49-F238E27FC236}">
                <a16:creationId xmlns:a16="http://schemas.microsoft.com/office/drawing/2014/main" id="{9E081476-D7D9-43CA-8CA2-8C2D3523AA00}"/>
              </a:ext>
            </a:extLst>
          </p:cNvPr>
          <p:cNvSpPr txBox="1"/>
          <p:nvPr/>
        </p:nvSpPr>
        <p:spPr>
          <a:xfrm>
            <a:off x="148280" y="1845798"/>
            <a:ext cx="3061814" cy="4893647"/>
          </a:xfrm>
          <a:prstGeom prst="rect">
            <a:avLst/>
          </a:prstGeom>
          <a:noFill/>
        </p:spPr>
        <p:txBody>
          <a:bodyPr wrap="square" rtlCol="0">
            <a:spAutoFit/>
          </a:bodyPr>
          <a:lstStyle/>
          <a:p>
            <a:pPr marL="342900" indent="-342900">
              <a:buFont typeface="Arial" panose="020B0604020202020204" pitchFamily="34" charset="0"/>
              <a:buChar char="•"/>
            </a:pPr>
            <a:r>
              <a:rPr lang="en-GB" sz="2400" dirty="0"/>
              <a:t>Cut out 2 squares from the cardboard box </a:t>
            </a:r>
            <a:r>
              <a:rPr lang="en-GB" sz="24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2400" dirty="0"/>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Glue 5 straws to the base – do again for each side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Glue another straw at an angle in each corner (4 total)</a:t>
            </a:r>
          </a:p>
          <a:p>
            <a:endParaRPr lang="en-GB" sz="2400" dirty="0"/>
          </a:p>
          <a:p>
            <a:endParaRPr lang="en-GB" sz="2400" dirty="0"/>
          </a:p>
        </p:txBody>
      </p:sp>
      <p:pic>
        <p:nvPicPr>
          <p:cNvPr id="6" name="Picture 5">
            <a:extLst>
              <a:ext uri="{FF2B5EF4-FFF2-40B4-BE49-F238E27FC236}">
                <a16:creationId xmlns:a16="http://schemas.microsoft.com/office/drawing/2014/main" id="{8349F3BF-5150-4A42-B162-E19383F90870}"/>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rot="5400000">
            <a:off x="3100612" y="1684313"/>
            <a:ext cx="1712828" cy="1284621"/>
          </a:xfrm>
          <a:prstGeom prst="rect">
            <a:avLst/>
          </a:prstGeom>
        </p:spPr>
      </p:pic>
      <p:pic>
        <p:nvPicPr>
          <p:cNvPr id="8" name="Picture 7">
            <a:extLst>
              <a:ext uri="{FF2B5EF4-FFF2-40B4-BE49-F238E27FC236}">
                <a16:creationId xmlns:a16="http://schemas.microsoft.com/office/drawing/2014/main" id="{03CA58B2-9522-194D-922E-9C8F06C1E03E}"/>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rot="5400000">
            <a:off x="4630520" y="1715712"/>
            <a:ext cx="1964024" cy="1473018"/>
          </a:xfrm>
          <a:prstGeom prst="rect">
            <a:avLst/>
          </a:prstGeom>
        </p:spPr>
      </p:pic>
      <p:pic>
        <p:nvPicPr>
          <p:cNvPr id="10" name="Picture 9">
            <a:extLst>
              <a:ext uri="{FF2B5EF4-FFF2-40B4-BE49-F238E27FC236}">
                <a16:creationId xmlns:a16="http://schemas.microsoft.com/office/drawing/2014/main" id="{3300F2A5-A156-2E4E-B10B-CEAF593F951B}"/>
              </a:ext>
            </a:extLst>
          </p:cNvPr>
          <p:cNvPicPr>
            <a:picLocks noChangeAspect="1"/>
          </p:cNvPicPr>
          <p:nvPr/>
        </p:nvPicPr>
        <p:blipFill>
          <a:blip r:embed="rId6" cstate="screen">
            <a:extLst>
              <a:ext uri="{BEBA8EAE-BF5A-486C-A8C5-ECC9F3942E4B}">
                <a14:imgProps xmlns:a14="http://schemas.microsoft.com/office/drawing/2010/main">
                  <a14:imgLayer r:embed="rId7">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rot="5400000">
            <a:off x="6479655" y="1753761"/>
            <a:ext cx="2268414" cy="1701311"/>
          </a:xfrm>
          <a:prstGeom prst="rect">
            <a:avLst/>
          </a:prstGeom>
        </p:spPr>
      </p:pic>
      <p:pic>
        <p:nvPicPr>
          <p:cNvPr id="12" name="Picture 11">
            <a:extLst>
              <a:ext uri="{FF2B5EF4-FFF2-40B4-BE49-F238E27FC236}">
                <a16:creationId xmlns:a16="http://schemas.microsoft.com/office/drawing/2014/main" id="{B9A1727F-474A-534E-96A8-DC457A6692FB}"/>
              </a:ext>
            </a:extLst>
          </p:cNvPr>
          <p:cNvPicPr>
            <a:picLocks noChangeAspect="1"/>
          </p:cNvPicPr>
          <p:nvPr/>
        </p:nvPicPr>
        <p:blipFill>
          <a:blip r:embed="rId8" cstate="screen">
            <a:extLst>
              <a:ext uri="{BEBA8EAE-BF5A-486C-A8C5-ECC9F3942E4B}">
                <a14:imgProps xmlns:a14="http://schemas.microsoft.com/office/drawing/2010/main">
                  <a14:imgLayer r:embed="rId9">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3387446" y="3738624"/>
            <a:ext cx="3105502" cy="2329127"/>
          </a:xfrm>
          <a:prstGeom prst="rect">
            <a:avLst/>
          </a:prstGeom>
        </p:spPr>
      </p:pic>
      <p:pic>
        <p:nvPicPr>
          <p:cNvPr id="14" name="Picture 13">
            <a:extLst>
              <a:ext uri="{FF2B5EF4-FFF2-40B4-BE49-F238E27FC236}">
                <a16:creationId xmlns:a16="http://schemas.microsoft.com/office/drawing/2014/main" id="{C587DC61-856F-B54B-B7A1-58A777785B77}"/>
              </a:ext>
            </a:extLst>
          </p:cNvPr>
          <p:cNvPicPr>
            <a:picLocks noChangeAspect="1"/>
          </p:cNvPicPr>
          <p:nvPr/>
        </p:nvPicPr>
        <p:blipFill>
          <a:blip r:embed="rId10" cstate="screen">
            <a:extLst>
              <a:ext uri="{BEBA8EAE-BF5A-486C-A8C5-ECC9F3942E4B}">
                <a14:imgProps xmlns:a14="http://schemas.microsoft.com/office/drawing/2010/main">
                  <a14:imgLayer r:embed="rId11">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6597569" y="4074287"/>
            <a:ext cx="2291788" cy="1718841"/>
          </a:xfrm>
          <a:prstGeom prst="rect">
            <a:avLst/>
          </a:prstGeom>
        </p:spPr>
      </p:pic>
    </p:spTree>
    <p:extLst>
      <p:ext uri="{BB962C8B-B14F-4D97-AF65-F5344CB8AC3E}">
        <p14:creationId xmlns:p14="http://schemas.microsoft.com/office/powerpoint/2010/main" val="480806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181960" y="1059247"/>
            <a:ext cx="5568051"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4b</a:t>
            </a:r>
            <a:endParaRPr lang="en-GB" sz="2800" dirty="0"/>
          </a:p>
          <a:p>
            <a:pPr algn="l"/>
            <a:endParaRPr lang="en-GB" sz="3200" dirty="0"/>
          </a:p>
          <a:p>
            <a:endParaRPr lang="en-GB" dirty="0"/>
          </a:p>
        </p:txBody>
      </p:sp>
      <p:sp>
        <p:nvSpPr>
          <p:cNvPr id="3" name="TextBox 2">
            <a:extLst>
              <a:ext uri="{FF2B5EF4-FFF2-40B4-BE49-F238E27FC236}">
                <a16:creationId xmlns:a16="http://schemas.microsoft.com/office/drawing/2014/main" id="{9E081476-D7D9-43CA-8CA2-8C2D3523AA00}"/>
              </a:ext>
            </a:extLst>
          </p:cNvPr>
          <p:cNvSpPr txBox="1"/>
          <p:nvPr/>
        </p:nvSpPr>
        <p:spPr>
          <a:xfrm>
            <a:off x="181960" y="1752737"/>
            <a:ext cx="3715785" cy="3046988"/>
          </a:xfrm>
          <a:prstGeom prst="rect">
            <a:avLst/>
          </a:prstGeom>
          <a:noFill/>
        </p:spPr>
        <p:txBody>
          <a:bodyPr wrap="square" rtlCol="0">
            <a:spAutoFit/>
          </a:bodyPr>
          <a:lstStyle/>
          <a:p>
            <a:pPr marL="342900" indent="-342900">
              <a:buFont typeface="Arial" panose="020B0604020202020204" pitchFamily="34" charset="0"/>
              <a:buChar char="•"/>
            </a:pPr>
            <a:r>
              <a:rPr lang="en-GB" sz="2400" dirty="0"/>
              <a:t>Cover the second card square with glue </a:t>
            </a:r>
            <a:r>
              <a:rPr lang="en-GB" sz="24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2400" dirty="0"/>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Stick this square on top of the base - use a weight to hold it down </a:t>
            </a:r>
            <a:r>
              <a:rPr lang="en-GB" sz="24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2400" dirty="0"/>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Wait for the glue to dry</a:t>
            </a:r>
          </a:p>
        </p:txBody>
      </p:sp>
      <p:pic>
        <p:nvPicPr>
          <p:cNvPr id="4" name="Picture 3">
            <a:extLst>
              <a:ext uri="{FF2B5EF4-FFF2-40B4-BE49-F238E27FC236}">
                <a16:creationId xmlns:a16="http://schemas.microsoft.com/office/drawing/2014/main" id="{10FAC938-1505-8245-A9EA-CE1B147D3349}"/>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3997435" y="1382919"/>
            <a:ext cx="2415249" cy="1811437"/>
          </a:xfrm>
          <a:prstGeom prst="rect">
            <a:avLst/>
          </a:prstGeom>
        </p:spPr>
      </p:pic>
      <p:pic>
        <p:nvPicPr>
          <p:cNvPr id="9" name="Picture 8">
            <a:extLst>
              <a:ext uri="{FF2B5EF4-FFF2-40B4-BE49-F238E27FC236}">
                <a16:creationId xmlns:a16="http://schemas.microsoft.com/office/drawing/2014/main" id="{39714D7A-BEEC-7F40-BD0D-A2BE35193252}"/>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6296626" y="2367731"/>
            <a:ext cx="2476983" cy="1857737"/>
          </a:xfrm>
          <a:prstGeom prst="rect">
            <a:avLst/>
          </a:prstGeom>
        </p:spPr>
      </p:pic>
      <p:pic>
        <p:nvPicPr>
          <p:cNvPr id="13" name="Picture 12">
            <a:extLst>
              <a:ext uri="{FF2B5EF4-FFF2-40B4-BE49-F238E27FC236}">
                <a16:creationId xmlns:a16="http://schemas.microsoft.com/office/drawing/2014/main" id="{54295087-E21B-6C45-B3F7-496D9A3152E0}"/>
              </a:ext>
            </a:extLst>
          </p:cNvPr>
          <p:cNvPicPr>
            <a:picLocks noChangeAspect="1"/>
          </p:cNvPicPr>
          <p:nvPr/>
        </p:nvPicPr>
        <p:blipFill>
          <a:blip r:embed="rId7" cstate="screen">
            <a:extLst>
              <a:ext uri="{BEBA8EAE-BF5A-486C-A8C5-ECC9F3942E4B}">
                <a14:imgProps xmlns:a14="http://schemas.microsoft.com/office/drawing/2010/main">
                  <a14:imgLayer r:embed="rId8">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rot="5400000">
            <a:off x="3822322" y="3738840"/>
            <a:ext cx="2478721" cy="1859041"/>
          </a:xfrm>
          <a:prstGeom prst="rect">
            <a:avLst/>
          </a:prstGeom>
        </p:spPr>
      </p:pic>
    </p:spTree>
    <p:extLst>
      <p:ext uri="{BB962C8B-B14F-4D97-AF65-F5344CB8AC3E}">
        <p14:creationId xmlns:p14="http://schemas.microsoft.com/office/powerpoint/2010/main" val="2343961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157019" y="1115741"/>
            <a:ext cx="2142836"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5a</a:t>
            </a:r>
          </a:p>
          <a:p>
            <a:pPr algn="l"/>
            <a:endParaRPr lang="en-GB" sz="2800" dirty="0"/>
          </a:p>
          <a:p>
            <a:pPr algn="l"/>
            <a:endParaRPr lang="en-GB" sz="3200" dirty="0"/>
          </a:p>
          <a:p>
            <a:endParaRPr lang="en-GB" dirty="0"/>
          </a:p>
        </p:txBody>
      </p:sp>
      <p:sp>
        <p:nvSpPr>
          <p:cNvPr id="3" name="TextBox 2">
            <a:extLst>
              <a:ext uri="{FF2B5EF4-FFF2-40B4-BE49-F238E27FC236}">
                <a16:creationId xmlns:a16="http://schemas.microsoft.com/office/drawing/2014/main" id="{9E081476-D7D9-43CA-8CA2-8C2D3523AA00}"/>
              </a:ext>
            </a:extLst>
          </p:cNvPr>
          <p:cNvSpPr txBox="1"/>
          <p:nvPr/>
        </p:nvSpPr>
        <p:spPr>
          <a:xfrm>
            <a:off x="157020" y="1689195"/>
            <a:ext cx="3269086" cy="4524315"/>
          </a:xfrm>
          <a:prstGeom prst="rect">
            <a:avLst/>
          </a:prstGeom>
          <a:noFill/>
        </p:spPr>
        <p:txBody>
          <a:bodyPr wrap="square" rtlCol="0">
            <a:spAutoFit/>
          </a:bodyPr>
          <a:lstStyle/>
          <a:p>
            <a:pPr marL="457200" indent="-457200">
              <a:buFont typeface="Arial" panose="020B0604020202020204" pitchFamily="34" charset="0"/>
              <a:buChar char="•"/>
            </a:pPr>
            <a:r>
              <a:rPr lang="en-GB" sz="2400" dirty="0"/>
              <a:t>Fold the frame straws upwards</a:t>
            </a:r>
          </a:p>
          <a:p>
            <a:endParaRPr lang="en-GB" sz="2400" dirty="0"/>
          </a:p>
          <a:p>
            <a:pPr marL="457200" indent="-457200">
              <a:buFont typeface="Arial" panose="020B0604020202020204" pitchFamily="34" charset="0"/>
              <a:buChar char="•"/>
            </a:pPr>
            <a:r>
              <a:rPr lang="en-GB" sz="2400" dirty="0"/>
              <a:t>Create a weaving straw – fit the narrow end of a straw into the fatter end of another</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r>
              <a:rPr lang="en-GB" sz="2400" dirty="0"/>
              <a:t>Fold around the frame corner</a:t>
            </a:r>
          </a:p>
          <a:p>
            <a:pPr marL="457200" indent="-457200">
              <a:buFont typeface="Arial" panose="020B0604020202020204" pitchFamily="34" charset="0"/>
              <a:buChar char="•"/>
            </a:pPr>
            <a:endParaRPr lang="en-GB" sz="2400" dirty="0"/>
          </a:p>
        </p:txBody>
      </p:sp>
      <p:pic>
        <p:nvPicPr>
          <p:cNvPr id="4" name="Picture 3">
            <a:extLst>
              <a:ext uri="{FF2B5EF4-FFF2-40B4-BE49-F238E27FC236}">
                <a16:creationId xmlns:a16="http://schemas.microsoft.com/office/drawing/2014/main" id="{749CE137-6D4C-1644-A3CE-AC13D46F25DD}"/>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rot="5400000">
            <a:off x="3452927" y="1333150"/>
            <a:ext cx="2404287" cy="1803215"/>
          </a:xfrm>
          <a:prstGeom prst="rect">
            <a:avLst/>
          </a:prstGeom>
        </p:spPr>
      </p:pic>
      <p:pic>
        <p:nvPicPr>
          <p:cNvPr id="9" name="Picture 8">
            <a:extLst>
              <a:ext uri="{FF2B5EF4-FFF2-40B4-BE49-F238E27FC236}">
                <a16:creationId xmlns:a16="http://schemas.microsoft.com/office/drawing/2014/main" id="{00D0752E-9F77-0746-A2EF-935AB31E5EF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rcRect/>
          <a:stretch/>
        </p:blipFill>
        <p:spPr>
          <a:xfrm rot="5400000">
            <a:off x="6142061" y="920791"/>
            <a:ext cx="2414164" cy="2637811"/>
          </a:xfrm>
          <a:prstGeom prst="rect">
            <a:avLst/>
          </a:prstGeom>
        </p:spPr>
      </p:pic>
      <p:pic>
        <p:nvPicPr>
          <p:cNvPr id="12" name="Picture 11">
            <a:extLst>
              <a:ext uri="{FF2B5EF4-FFF2-40B4-BE49-F238E27FC236}">
                <a16:creationId xmlns:a16="http://schemas.microsoft.com/office/drawing/2014/main" id="{1AD0F5CB-5534-D849-BB84-AB9C27F735B1}"/>
              </a:ext>
            </a:extLst>
          </p:cNvPr>
          <p:cNvPicPr>
            <a:picLocks noChangeAspect="1"/>
          </p:cNvPicPr>
          <p:nvPr/>
        </p:nvPicPr>
        <p:blipFill>
          <a:blip r:embed="rId6" cstate="screen">
            <a:extLst>
              <a:ext uri="{BEBA8EAE-BF5A-486C-A8C5-ECC9F3942E4B}">
                <a14:imgProps xmlns:a14="http://schemas.microsoft.com/office/drawing/2010/main">
                  <a14:imgLayer r:embed="rId7">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rot="5400000">
            <a:off x="3125570" y="3885868"/>
            <a:ext cx="2404286" cy="1803215"/>
          </a:xfrm>
          <a:prstGeom prst="rect">
            <a:avLst/>
          </a:prstGeom>
        </p:spPr>
      </p:pic>
      <p:pic>
        <p:nvPicPr>
          <p:cNvPr id="14" name="Picture 13">
            <a:extLst>
              <a:ext uri="{FF2B5EF4-FFF2-40B4-BE49-F238E27FC236}">
                <a16:creationId xmlns:a16="http://schemas.microsoft.com/office/drawing/2014/main" id="{40EDE11A-45D5-9E4E-89CA-19AE66908DF4}"/>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rcRect/>
          <a:stretch/>
        </p:blipFill>
        <p:spPr>
          <a:xfrm rot="10800000">
            <a:off x="5556678" y="3639033"/>
            <a:ext cx="2950155" cy="2296883"/>
          </a:xfrm>
          <a:prstGeom prst="rect">
            <a:avLst/>
          </a:prstGeom>
        </p:spPr>
      </p:pic>
    </p:spTree>
    <p:extLst>
      <p:ext uri="{BB962C8B-B14F-4D97-AF65-F5344CB8AC3E}">
        <p14:creationId xmlns:p14="http://schemas.microsoft.com/office/powerpoint/2010/main" val="3358509869"/>
      </p:ext>
    </p:extLst>
  </p:cSld>
  <p:clrMapOvr>
    <a:masterClrMapping/>
  </p:clrMapOvr>
</p:sld>
</file>

<file path=ppt/theme/theme1.xml><?xml version="1.0" encoding="utf-8"?>
<a:theme xmlns:a="http://schemas.openxmlformats.org/drawingml/2006/main" name="adorable-advent-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adorable-advent-presentation</Template>
  <TotalTime>3484</TotalTime>
  <Words>634</Words>
  <Application>Microsoft Office PowerPoint</Application>
  <PresentationFormat>On-screen Show (4:3)</PresentationFormat>
  <Paragraphs>88</Paragraphs>
  <Slides>13</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Segoe UI Emoji</vt:lpstr>
      <vt:lpstr>Symbol</vt:lpstr>
      <vt:lpstr>Times New Roman</vt:lpstr>
      <vt:lpstr>adorable-advent-presentation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Recycled basket presentation</dc:title>
  <dc:creator>Attainment in Education Ltd</dc:creator>
  <cp:keywords>Create a recycled bag or basket activity, craft recycled bag, craft basket, weaved basket, woven basket, woven bag, woven basket activity</cp:keywords>
  <cp:lastModifiedBy>Bolter,Becky</cp:lastModifiedBy>
  <cp:revision>190</cp:revision>
  <dcterms:created xsi:type="dcterms:W3CDTF">2017-06-28T15:11:57Z</dcterms:created>
  <dcterms:modified xsi:type="dcterms:W3CDTF">2021-11-03T13:07:58Z</dcterms:modified>
</cp:coreProperties>
</file>