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9"/>
  </p:notesMasterIdLst>
  <p:sldIdLst>
    <p:sldId id="283" r:id="rId2"/>
    <p:sldId id="298" r:id="rId3"/>
    <p:sldId id="267" r:id="rId4"/>
    <p:sldId id="286" r:id="rId5"/>
    <p:sldId id="287" r:id="rId6"/>
    <p:sldId id="277" r:id="rId7"/>
    <p:sldId id="288" r:id="rId8"/>
    <p:sldId id="284" r:id="rId9"/>
    <p:sldId id="290" r:id="rId10"/>
    <p:sldId id="291" r:id="rId11"/>
    <p:sldId id="292" r:id="rId12"/>
    <p:sldId id="293" r:id="rId13"/>
    <p:sldId id="294" r:id="rId14"/>
    <p:sldId id="295" r:id="rId15"/>
    <p:sldId id="296" r:id="rId16"/>
    <p:sldId id="297" r:id="rId17"/>
    <p:sldId id="28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70" autoAdjust="0"/>
    <p:restoredTop sz="92009" autoAdjust="0"/>
  </p:normalViewPr>
  <p:slideViewPr>
    <p:cSldViewPr snapToGrid="0" snapToObjects="1">
      <p:cViewPr varScale="1">
        <p:scale>
          <a:sx n="149" d="100"/>
          <a:sy n="149" d="100"/>
        </p:scale>
        <p:origin x="4662" y="126"/>
      </p:cViewPr>
      <p:guideLst>
        <p:guide orient="horz" pos="2160"/>
        <p:guide pos="2880"/>
      </p:guideLst>
    </p:cSldViewPr>
  </p:slideViewPr>
  <p:outlineViewPr>
    <p:cViewPr>
      <p:scale>
        <a:sx n="33" d="100"/>
        <a:sy n="33" d="100"/>
      </p:scale>
      <p:origin x="0" y="-10640"/>
    </p:cViewPr>
  </p:outlineViewPr>
  <p:notesTextViewPr>
    <p:cViewPr>
      <p:scale>
        <a:sx n="1" d="1"/>
        <a:sy n="1" d="1"/>
      </p:scale>
      <p:origin x="0" y="0"/>
    </p:cViewPr>
  </p:notesTextViewPr>
  <p:sorterViewPr>
    <p:cViewPr varScale="1">
      <p:scale>
        <a:sx n="100" d="100"/>
        <a:sy n="100" d="100"/>
      </p:scale>
      <p:origin x="0" y="-47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57DBA-5CC8-42C7-B245-E5867C8F31CD}" type="datetimeFigureOut">
              <a:rPr lang="en-GB" smtClean="0"/>
              <a:t>07/09/2022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9601D-D636-4E8B-B88A-597CF0D1A0CF}" type="slidenum">
              <a:rPr lang="en-GB" smtClean="0"/>
              <a:t>‹#›</a:t>
            </a:fld>
            <a:endParaRPr lang="en-GB"/>
          </a:p>
        </p:txBody>
      </p:sp>
    </p:spTree>
    <p:extLst>
      <p:ext uri="{BB962C8B-B14F-4D97-AF65-F5344CB8AC3E}">
        <p14:creationId xmlns:p14="http://schemas.microsoft.com/office/powerpoint/2010/main" val="243666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 with learners: At the stages of putting this together notice how it gradually gets stronger. Why do you think this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Explain that attaching 2 additional sticks is adding strength - this is called ‘triangulation’.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Adjust the balancing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4</a:t>
            </a:fld>
            <a:endParaRPr lang="en-GB"/>
          </a:p>
        </p:txBody>
      </p:sp>
    </p:spTree>
    <p:extLst>
      <p:ext uri="{BB962C8B-B14F-4D97-AF65-F5344CB8AC3E}">
        <p14:creationId xmlns:p14="http://schemas.microsoft.com/office/powerpoint/2010/main" val="148847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Cut the pipe cleaner in short lengths.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Decrease the size of the pipe cleaner as the top of the tree is reached, to make it look like a mini Christmas tree.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6</a:t>
            </a:fld>
            <a:endParaRPr lang="en-GB"/>
          </a:p>
        </p:txBody>
      </p:sp>
    </p:spTree>
    <p:extLst>
      <p:ext uri="{BB962C8B-B14F-4D97-AF65-F5344CB8AC3E}">
        <p14:creationId xmlns:p14="http://schemas.microsoft.com/office/powerpoint/2010/main" val="376147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make the star shape - </a:t>
            </a:r>
            <a:r>
              <a:rPr lang="en-GB" sz="1200" dirty="0"/>
              <a:t>join the cleaners together, by twisting them around each other. Then fold into 5 equal lengths. Learners might need to use a ruler and divide the length by 5 for this.</a:t>
            </a:r>
          </a:p>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8</a:t>
            </a:fld>
            <a:endParaRPr lang="en-GB"/>
          </a:p>
        </p:txBody>
      </p:sp>
    </p:spTree>
    <p:extLst>
      <p:ext uri="{BB962C8B-B14F-4D97-AF65-F5344CB8AC3E}">
        <p14:creationId xmlns:p14="http://schemas.microsoft.com/office/powerpoint/2010/main" val="296244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Hang the mobile from the middle. Does it balance or does it hang at an angle?</a:t>
            </a:r>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9</a:t>
            </a:fld>
            <a:endParaRPr lang="en-GB"/>
          </a:p>
        </p:txBody>
      </p:sp>
    </p:spTree>
    <p:extLst>
      <p:ext uri="{BB962C8B-B14F-4D97-AF65-F5344CB8AC3E}">
        <p14:creationId xmlns:p14="http://schemas.microsoft.com/office/powerpoint/2010/main" val="405026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A9601D-D636-4E8B-B88A-597CF0D1A0CF}" type="slidenum">
              <a:rPr lang="en-GB" smtClean="0"/>
              <a:t>15</a:t>
            </a:fld>
            <a:endParaRPr lang="en-GB"/>
          </a:p>
        </p:txBody>
      </p:sp>
    </p:spTree>
    <p:extLst>
      <p:ext uri="{BB962C8B-B14F-4D97-AF65-F5344CB8AC3E}">
        <p14:creationId xmlns:p14="http://schemas.microsoft.com/office/powerpoint/2010/main" val="52195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4964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309018"/>
            <a:ext cx="7886700" cy="3764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4341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3533"/>
            <a:ext cx="1971675" cy="46875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93533"/>
            <a:ext cx="5800725" cy="4687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36980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2309017"/>
            <a:ext cx="7886700" cy="3754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2562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370910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300439"/>
            <a:ext cx="3886200" cy="378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300439"/>
            <a:ext cx="3886200" cy="378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568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282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3383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62299"/>
            <a:ext cx="3868340"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383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62299"/>
            <a:ext cx="3887391"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299727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44642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793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522915"/>
            <a:ext cx="4629150" cy="4560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92888"/>
            <a:ext cx="2949178" cy="34902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83282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522915"/>
            <a:ext cx="4629150" cy="45698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592888"/>
            <a:ext cx="2949178" cy="34999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9/7/2022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71518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814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9.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1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0.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4FDF3-A899-4B7B-AEA9-DC8B88C6F9CD}"/>
              </a:ext>
            </a:extLst>
          </p:cNvPr>
          <p:cNvSpPr txBox="1"/>
          <p:nvPr/>
        </p:nvSpPr>
        <p:spPr>
          <a:xfrm>
            <a:off x="166897" y="5354002"/>
            <a:ext cx="879652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Making Christmas mobiles and balancing them</a:t>
            </a:r>
          </a:p>
        </p:txBody>
      </p:sp>
      <p:pic>
        <p:nvPicPr>
          <p:cNvPr id="5" name="Picture 4">
            <a:extLst>
              <a:ext uri="{FF2B5EF4-FFF2-40B4-BE49-F238E27FC236}">
                <a16:creationId xmlns:a16="http://schemas.microsoft.com/office/drawing/2014/main" id="{E195C4E9-4AA6-4442-A1C1-ACED21FB20E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3055718" y="2196979"/>
            <a:ext cx="3032563" cy="2864734"/>
          </a:xfrm>
          <a:prstGeom prst="rect">
            <a:avLst/>
          </a:prstGeom>
        </p:spPr>
      </p:pic>
      <p:sp>
        <p:nvSpPr>
          <p:cNvPr id="6" name="TextBox 5">
            <a:extLst>
              <a:ext uri="{FF2B5EF4-FFF2-40B4-BE49-F238E27FC236}">
                <a16:creationId xmlns:a16="http://schemas.microsoft.com/office/drawing/2014/main" id="{D95AF268-FB88-41B5-959B-4673E4C278F2}"/>
              </a:ext>
            </a:extLst>
          </p:cNvPr>
          <p:cNvSpPr txBox="1"/>
          <p:nvPr/>
        </p:nvSpPr>
        <p:spPr>
          <a:xfrm>
            <a:off x="233082" y="1073694"/>
            <a:ext cx="8664158" cy="707886"/>
          </a:xfrm>
          <a:prstGeom prst="rect">
            <a:avLst/>
          </a:prstGeom>
          <a:noFill/>
        </p:spPr>
        <p:txBody>
          <a:bodyPr wrap="square">
            <a:spAutoFit/>
          </a:bodyPr>
          <a:lstStyle/>
          <a:p>
            <a:pPr algn="ctr"/>
            <a:r>
              <a:rPr lang="en-GB" sz="4000" b="1" i="0" dirty="0">
                <a:solidFill>
                  <a:srgbClr val="201F1E"/>
                </a:solidFill>
                <a:effectLst/>
                <a:latin typeface="Arial" panose="020B0604020202020204" pitchFamily="34" charset="0"/>
                <a:cs typeface="Arial" panose="020B0604020202020204" pitchFamily="34" charset="0"/>
              </a:rPr>
              <a:t>Create your own Christmas Mobile</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90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21754" y="4908009"/>
            <a:ext cx="6795272" cy="830997"/>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Two identical decorations at the ends of the arms will balance well</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21754" y="1158049"/>
            <a:ext cx="575001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- 2</a:t>
            </a:r>
          </a:p>
        </p:txBody>
      </p:sp>
      <p:grpSp>
        <p:nvGrpSpPr>
          <p:cNvPr id="18" name="Group 17"/>
          <p:cNvGrpSpPr/>
          <p:nvPr/>
        </p:nvGrpSpPr>
        <p:grpSpPr>
          <a:xfrm>
            <a:off x="1452107" y="2320862"/>
            <a:ext cx="5678424" cy="1906524"/>
            <a:chOff x="3762756" y="1961388"/>
            <a:chExt cx="5678424" cy="1906524"/>
          </a:xfrm>
        </p:grpSpPr>
        <p:cxnSp>
          <p:nvCxnSpPr>
            <p:cNvPr id="4" name="Straight Connector 3"/>
            <p:cNvCxnSpPr/>
            <p:nvPr/>
          </p:nvCxnSpPr>
          <p:spPr>
            <a:xfrm flipV="1">
              <a:off x="4293108"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0800000">
              <a:off x="6268212"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5-Point Star 10"/>
            <p:cNvSpPr/>
            <p:nvPr/>
          </p:nvSpPr>
          <p:spPr>
            <a:xfrm>
              <a:off x="3762756" y="2898648"/>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cxnSp>
          <p:nvCxnSpPr>
            <p:cNvPr id="12" name="Straight Connector 11"/>
            <p:cNvCxnSpPr>
              <a:endCxn id="11" idx="0"/>
            </p:cNvCxnSpPr>
            <p:nvPr/>
          </p:nvCxnSpPr>
          <p:spPr>
            <a:xfrm>
              <a:off x="4293108" y="2679192"/>
              <a:ext cx="0" cy="2194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8380476" y="283159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cxnSp>
          <p:nvCxnSpPr>
            <p:cNvPr id="17" name="Straight Connector 16"/>
            <p:cNvCxnSpPr>
              <a:endCxn id="16" idx="0"/>
            </p:cNvCxnSpPr>
            <p:nvPr/>
          </p:nvCxnSpPr>
          <p:spPr>
            <a:xfrm>
              <a:off x="8910828" y="2612136"/>
              <a:ext cx="0" cy="2194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236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19455" y="5321808"/>
            <a:ext cx="8657225" cy="46166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Would this work?</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13380" y="1161643"/>
            <a:ext cx="575001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- 3</a:t>
            </a:r>
          </a:p>
        </p:txBody>
      </p:sp>
      <p:grpSp>
        <p:nvGrpSpPr>
          <p:cNvPr id="18" name="Group 17"/>
          <p:cNvGrpSpPr/>
          <p:nvPr/>
        </p:nvGrpSpPr>
        <p:grpSpPr>
          <a:xfrm>
            <a:off x="1035558" y="1961388"/>
            <a:ext cx="6174486" cy="3031236"/>
            <a:chOff x="3266694" y="1961388"/>
            <a:chExt cx="6174486" cy="3031236"/>
          </a:xfrm>
        </p:grpSpPr>
        <p:cxnSp>
          <p:nvCxnSpPr>
            <p:cNvPr id="4" name="Straight Connector 3"/>
            <p:cNvCxnSpPr/>
            <p:nvPr/>
          </p:nvCxnSpPr>
          <p:spPr>
            <a:xfrm flipV="1">
              <a:off x="4293108"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0800000">
              <a:off x="6268212"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1" name="5-Point Star 10"/>
            <p:cNvSpPr/>
            <p:nvPr/>
          </p:nvSpPr>
          <p:spPr>
            <a:xfrm>
              <a:off x="3266694" y="3008376"/>
              <a:ext cx="2052828" cy="1984248"/>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2" name="Straight Connector 11"/>
            <p:cNvCxnSpPr>
              <a:endCxn id="11" idx="0"/>
            </p:cNvCxnSpPr>
            <p:nvPr/>
          </p:nvCxnSpPr>
          <p:spPr>
            <a:xfrm>
              <a:off x="4293108" y="2679192"/>
              <a:ext cx="0" cy="3291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8380476" y="283159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7" name="Straight Connector 16"/>
            <p:cNvCxnSpPr>
              <a:endCxn id="16" idx="0"/>
            </p:cNvCxnSpPr>
            <p:nvPr/>
          </p:nvCxnSpPr>
          <p:spPr>
            <a:xfrm>
              <a:off x="8910828" y="2612136"/>
              <a:ext cx="0" cy="2194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092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19455" y="5368985"/>
            <a:ext cx="8657225" cy="46166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How about this? </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19455" y="1111823"/>
            <a:ext cx="575001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- 4</a:t>
            </a:r>
          </a:p>
        </p:txBody>
      </p:sp>
      <p:grpSp>
        <p:nvGrpSpPr>
          <p:cNvPr id="18" name="Group 17"/>
          <p:cNvGrpSpPr/>
          <p:nvPr/>
        </p:nvGrpSpPr>
        <p:grpSpPr>
          <a:xfrm>
            <a:off x="1035558" y="2022170"/>
            <a:ext cx="6174486" cy="3031236"/>
            <a:chOff x="3266694" y="1961388"/>
            <a:chExt cx="6174486" cy="3031236"/>
          </a:xfrm>
        </p:grpSpPr>
        <p:cxnSp>
          <p:nvCxnSpPr>
            <p:cNvPr id="4" name="Straight Connector 3"/>
            <p:cNvCxnSpPr/>
            <p:nvPr/>
          </p:nvCxnSpPr>
          <p:spPr>
            <a:xfrm flipV="1">
              <a:off x="4293108"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0800000">
              <a:off x="4798314"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1" name="5-Point Star 10"/>
            <p:cNvSpPr/>
            <p:nvPr/>
          </p:nvSpPr>
          <p:spPr>
            <a:xfrm>
              <a:off x="3266694" y="3008376"/>
              <a:ext cx="2052828" cy="1984248"/>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2" name="Straight Connector 11"/>
            <p:cNvCxnSpPr>
              <a:endCxn id="11" idx="0"/>
            </p:cNvCxnSpPr>
            <p:nvPr/>
          </p:nvCxnSpPr>
          <p:spPr>
            <a:xfrm>
              <a:off x="4293108" y="2679192"/>
              <a:ext cx="0" cy="3291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8380476" y="283159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7" name="Straight Connector 16"/>
            <p:cNvCxnSpPr>
              <a:endCxn id="16" idx="0"/>
            </p:cNvCxnSpPr>
            <p:nvPr/>
          </p:nvCxnSpPr>
          <p:spPr>
            <a:xfrm>
              <a:off x="8910828" y="2612136"/>
              <a:ext cx="0" cy="2194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829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19455" y="5431536"/>
            <a:ext cx="8657225" cy="46166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How about this?</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19455" y="1122946"/>
            <a:ext cx="5658572"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- 5</a:t>
            </a:r>
          </a:p>
        </p:txBody>
      </p:sp>
      <p:grpSp>
        <p:nvGrpSpPr>
          <p:cNvPr id="18" name="Group 17"/>
          <p:cNvGrpSpPr/>
          <p:nvPr/>
        </p:nvGrpSpPr>
        <p:grpSpPr>
          <a:xfrm>
            <a:off x="1997964" y="2053446"/>
            <a:ext cx="5148072" cy="3031236"/>
            <a:chOff x="4293108" y="1961388"/>
            <a:chExt cx="5148072" cy="3031236"/>
          </a:xfrm>
        </p:grpSpPr>
        <p:cxnSp>
          <p:nvCxnSpPr>
            <p:cNvPr id="4" name="Straight Connector 3"/>
            <p:cNvCxnSpPr/>
            <p:nvPr/>
          </p:nvCxnSpPr>
          <p:spPr>
            <a:xfrm flipV="1">
              <a:off x="4293108"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0800000">
              <a:off x="6268212"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1" name="5-Point Star 10"/>
            <p:cNvSpPr/>
            <p:nvPr/>
          </p:nvSpPr>
          <p:spPr>
            <a:xfrm>
              <a:off x="4903470" y="3008376"/>
              <a:ext cx="2052828" cy="1984248"/>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2" name="Straight Connector 11"/>
            <p:cNvCxnSpPr>
              <a:endCxn id="11" idx="0"/>
            </p:cNvCxnSpPr>
            <p:nvPr/>
          </p:nvCxnSpPr>
          <p:spPr>
            <a:xfrm>
              <a:off x="5929884" y="2679192"/>
              <a:ext cx="0" cy="3291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8380476" y="283159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7" name="Straight Connector 16"/>
            <p:cNvCxnSpPr>
              <a:endCxn id="16" idx="0"/>
            </p:cNvCxnSpPr>
            <p:nvPr/>
          </p:nvCxnSpPr>
          <p:spPr>
            <a:xfrm>
              <a:off x="8910828" y="2612136"/>
              <a:ext cx="0" cy="2194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3261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19455" y="5367635"/>
            <a:ext cx="8657225" cy="46166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How about this? </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83464" y="1138992"/>
            <a:ext cx="5679927"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- 6</a:t>
            </a:r>
          </a:p>
        </p:txBody>
      </p:sp>
      <p:grpSp>
        <p:nvGrpSpPr>
          <p:cNvPr id="13" name="Group 12"/>
          <p:cNvGrpSpPr/>
          <p:nvPr/>
        </p:nvGrpSpPr>
        <p:grpSpPr>
          <a:xfrm>
            <a:off x="1035558" y="2021495"/>
            <a:ext cx="6174486" cy="3031236"/>
            <a:chOff x="3266694" y="1961388"/>
            <a:chExt cx="6174486" cy="3031236"/>
          </a:xfrm>
        </p:grpSpPr>
        <p:cxnSp>
          <p:nvCxnSpPr>
            <p:cNvPr id="14" name="Straight Connector 13"/>
            <p:cNvCxnSpPr/>
            <p:nvPr/>
          </p:nvCxnSpPr>
          <p:spPr>
            <a:xfrm flipV="1">
              <a:off x="4293108"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6268212"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9" name="5-Point Star 18"/>
            <p:cNvSpPr/>
            <p:nvPr/>
          </p:nvSpPr>
          <p:spPr>
            <a:xfrm>
              <a:off x="3266694" y="3008376"/>
              <a:ext cx="2052828" cy="1984248"/>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20" name="Straight Connector 19"/>
            <p:cNvCxnSpPr>
              <a:endCxn id="19" idx="0"/>
            </p:cNvCxnSpPr>
            <p:nvPr/>
          </p:nvCxnSpPr>
          <p:spPr>
            <a:xfrm>
              <a:off x="4293108" y="2679192"/>
              <a:ext cx="0" cy="3291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5-Point Star 20"/>
            <p:cNvSpPr/>
            <p:nvPr/>
          </p:nvSpPr>
          <p:spPr>
            <a:xfrm>
              <a:off x="8380476" y="283159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22" name="Straight Connector 21"/>
            <p:cNvCxnSpPr>
              <a:cxnSpLocks/>
              <a:endCxn id="21" idx="0"/>
            </p:cNvCxnSpPr>
            <p:nvPr/>
          </p:nvCxnSpPr>
          <p:spPr>
            <a:xfrm>
              <a:off x="8910828" y="2656332"/>
              <a:ext cx="0" cy="1752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5-Point Star 22"/>
          <p:cNvSpPr/>
          <p:nvPr/>
        </p:nvSpPr>
        <p:spPr>
          <a:xfrm>
            <a:off x="5771388" y="3515868"/>
            <a:ext cx="1060704" cy="969264"/>
          </a:xfrm>
          <a:prstGeom prst="star5">
            <a:avLst/>
          </a:prstGeom>
          <a:solidFill>
            <a:schemeClr val="bg1"/>
          </a:solid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4" name="5-Point Star 23"/>
          <p:cNvSpPr/>
          <p:nvPr/>
        </p:nvSpPr>
        <p:spPr>
          <a:xfrm>
            <a:off x="5359908" y="4172712"/>
            <a:ext cx="1060704" cy="969264"/>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25" name="Straight Connector 24"/>
          <p:cNvCxnSpPr>
            <a:cxnSpLocks/>
            <a:endCxn id="23" idx="0"/>
          </p:cNvCxnSpPr>
          <p:nvPr/>
        </p:nvCxnSpPr>
        <p:spPr>
          <a:xfrm>
            <a:off x="6301740" y="2716439"/>
            <a:ext cx="0" cy="79942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5890260" y="2716439"/>
            <a:ext cx="0" cy="145627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2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219455" y="5379720"/>
            <a:ext cx="8657225" cy="46166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prstClr val="black"/>
                </a:solidFill>
              </a:rPr>
              <a:t>Would this work? Try it and find out</a:t>
            </a:r>
            <a:endParaRPr lang="en-GB" sz="3200" dirty="0">
              <a:solidFill>
                <a:prstClr val="black"/>
              </a:solidFill>
            </a:endParaRP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13380" y="1090015"/>
            <a:ext cx="575001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solidFill>
                  <a:prstClr val="black"/>
                </a:solidFill>
              </a:rPr>
              <a:t>Getting the balance right - 7</a:t>
            </a:r>
          </a:p>
        </p:txBody>
      </p:sp>
      <p:cxnSp>
        <p:nvCxnSpPr>
          <p:cNvPr id="4" name="Straight Connector 3"/>
          <p:cNvCxnSpPr/>
          <p:nvPr/>
        </p:nvCxnSpPr>
        <p:spPr>
          <a:xfrm flipV="1">
            <a:off x="2061972" y="2633472"/>
            <a:ext cx="4617720" cy="457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0800000">
            <a:off x="4037076" y="1961388"/>
            <a:ext cx="521208" cy="694944"/>
          </a:xfrm>
          <a:prstGeom prst="triangl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1" name="5-Point Star 10"/>
          <p:cNvSpPr/>
          <p:nvPr/>
        </p:nvSpPr>
        <p:spPr>
          <a:xfrm>
            <a:off x="1035558" y="3008376"/>
            <a:ext cx="2052828" cy="1984248"/>
          </a:xfrm>
          <a:prstGeom prst="star5">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2" name="Straight Connector 11"/>
          <p:cNvCxnSpPr>
            <a:endCxn id="11" idx="0"/>
          </p:cNvCxnSpPr>
          <p:nvPr/>
        </p:nvCxnSpPr>
        <p:spPr>
          <a:xfrm>
            <a:off x="2061972" y="2679192"/>
            <a:ext cx="0" cy="3291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79692" y="2612136"/>
            <a:ext cx="0" cy="2380488"/>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51270" y="2750820"/>
            <a:ext cx="656844" cy="185928"/>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750011" y="3236976"/>
            <a:ext cx="1693205" cy="565404"/>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58484" y="3127248"/>
            <a:ext cx="1010412" cy="109728"/>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71032" y="3895344"/>
            <a:ext cx="1865376" cy="141732"/>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458968" y="4189476"/>
            <a:ext cx="2529840" cy="190500"/>
          </a:xfrm>
          <a:prstGeom prst="line">
            <a:avLst/>
          </a:prstGeom>
          <a:ln w="12700">
            <a:solidFill>
              <a:schemeClr val="tx1"/>
            </a:solidFill>
          </a:ln>
          <a:effectLst>
            <a:glow rad="63500">
              <a:schemeClr val="bg2">
                <a:lumMod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752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3E71AC-C6B9-694F-A4EF-535BE5907E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030453" y="2120903"/>
            <a:ext cx="2332226" cy="2178954"/>
          </a:xfrm>
          <a:prstGeom prst="rect">
            <a:avLst/>
          </a:prstGeom>
        </p:spPr>
      </p:pic>
      <p:sp>
        <p:nvSpPr>
          <p:cNvPr id="3" name="TextBox 2">
            <a:extLst>
              <a:ext uri="{FF2B5EF4-FFF2-40B4-BE49-F238E27FC236}">
                <a16:creationId xmlns:a16="http://schemas.microsoft.com/office/drawing/2014/main" id="{9E081476-D7D9-43CA-8CA2-8C2D3523AA00}"/>
              </a:ext>
            </a:extLst>
          </p:cNvPr>
          <p:cNvSpPr txBox="1"/>
          <p:nvPr/>
        </p:nvSpPr>
        <p:spPr>
          <a:xfrm>
            <a:off x="164592" y="1822798"/>
            <a:ext cx="3046694" cy="3785652"/>
          </a:xfrm>
          <a:prstGeom prst="rect">
            <a:avLst/>
          </a:prstGeom>
          <a:noFill/>
        </p:spPr>
        <p:txBody>
          <a:bodyPr wrap="square" rtlCol="0">
            <a:spAutoFit/>
          </a:bodyPr>
          <a:lstStyle/>
          <a:p>
            <a:pPr marL="457200" indent="-457200">
              <a:buFont typeface="Arial" panose="020B0604020202020204" pitchFamily="34" charset="0"/>
              <a:buChar char="•"/>
            </a:pPr>
            <a:r>
              <a:rPr lang="en-GB" sz="2400" dirty="0"/>
              <a:t>Using what you have learnt, tie your decorations onto the corners of your hanger</a:t>
            </a:r>
          </a:p>
          <a:p>
            <a:pPr marL="457200" indent="-457200">
              <a:buFont typeface="Arial" panose="020B0604020202020204" pitchFamily="34" charset="0"/>
              <a:buChar char="•"/>
            </a:pPr>
            <a:r>
              <a:rPr lang="en-GB" sz="2400" dirty="0"/>
              <a:t>Add a decoration to the middle of the hanger </a:t>
            </a:r>
          </a:p>
          <a:p>
            <a:pPr marL="457200" indent="-457200">
              <a:buFont typeface="Arial" panose="020B0604020202020204" pitchFamily="34" charset="0"/>
              <a:buChar char="•"/>
            </a:pPr>
            <a:r>
              <a:rPr lang="en-GB" sz="2400" dirty="0"/>
              <a:t>Hang up your mobile! </a:t>
            </a:r>
          </a:p>
        </p:txBody>
      </p:sp>
      <p:pic>
        <p:nvPicPr>
          <p:cNvPr id="12" name="Picture 11">
            <a:extLst>
              <a:ext uri="{FF2B5EF4-FFF2-40B4-BE49-F238E27FC236}">
                <a16:creationId xmlns:a16="http://schemas.microsoft.com/office/drawing/2014/main" id="{0BB529B4-80D2-624E-9ABA-331E23A5BB5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5182183" y="1934024"/>
            <a:ext cx="4229457" cy="3364992"/>
          </a:xfrm>
          <a:prstGeom prst="rect">
            <a:avLst/>
          </a:prstGeom>
        </p:spPr>
      </p:pic>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55448" y="1059246"/>
            <a:ext cx="5750011"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Hanging the decorations  </a:t>
            </a:r>
          </a:p>
        </p:txBody>
      </p:sp>
    </p:spTree>
    <p:extLst>
      <p:ext uri="{BB962C8B-B14F-4D97-AF65-F5344CB8AC3E}">
        <p14:creationId xmlns:p14="http://schemas.microsoft.com/office/powerpoint/2010/main" val="929033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82881" y="1154815"/>
            <a:ext cx="2651760"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Variations</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82881" y="1802160"/>
            <a:ext cx="3590465" cy="3046988"/>
          </a:xfrm>
          <a:prstGeom prst="rect">
            <a:avLst/>
          </a:prstGeom>
          <a:noFill/>
        </p:spPr>
        <p:txBody>
          <a:bodyPr wrap="square" rtlCol="0">
            <a:spAutoFit/>
          </a:bodyPr>
          <a:lstStyle/>
          <a:p>
            <a:pPr marL="457200" indent="-457200">
              <a:buFont typeface="Arial" panose="020B0604020202020204" pitchFamily="34" charset="0"/>
              <a:buChar char="•"/>
            </a:pPr>
            <a:r>
              <a:rPr lang="en-GB" sz="2400" dirty="0"/>
              <a:t>Use all natural materials to create a designer look </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Create different combinations of shapes or ornaments of your own design</a:t>
            </a:r>
          </a:p>
        </p:txBody>
      </p:sp>
      <p:pic>
        <p:nvPicPr>
          <p:cNvPr id="4" name="Picture 3">
            <a:extLst>
              <a:ext uri="{FF2B5EF4-FFF2-40B4-BE49-F238E27FC236}">
                <a16:creationId xmlns:a16="http://schemas.microsoft.com/office/drawing/2014/main" id="{018F30E2-E0D3-1A4C-BB08-181F2D0E6B3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3645198" y="1553989"/>
            <a:ext cx="4752081" cy="3953733"/>
          </a:xfrm>
          <a:prstGeom prst="rect">
            <a:avLst/>
          </a:prstGeom>
        </p:spPr>
      </p:pic>
    </p:spTree>
    <p:extLst>
      <p:ext uri="{BB962C8B-B14F-4D97-AF65-F5344CB8AC3E}">
        <p14:creationId xmlns:p14="http://schemas.microsoft.com/office/powerpoint/2010/main" val="213929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40EA4F-5E6F-46AE-8116-724C5DCC2170}"/>
              </a:ext>
            </a:extLst>
          </p:cNvPr>
          <p:cNvSpPr txBox="1"/>
          <p:nvPr/>
        </p:nvSpPr>
        <p:spPr>
          <a:xfrm>
            <a:off x="1307559" y="2039864"/>
            <a:ext cx="6528881" cy="3539430"/>
          </a:xfrm>
          <a:prstGeom prst="rect">
            <a:avLst/>
          </a:prstGeom>
          <a:noFill/>
        </p:spPr>
        <p:txBody>
          <a:bodyPr wrap="square">
            <a:spAutoFit/>
          </a:bodyPr>
          <a:lstStyle/>
          <a:p>
            <a:pPr fontAlgn="base"/>
            <a:r>
              <a:rPr lang="en-GB" sz="1600" b="1" u="sng" dirty="0">
                <a:effectLst/>
                <a:latin typeface="Arial" panose="020B0604020202020204" pitchFamily="34" charset="0"/>
                <a:ea typeface="Times New Roman" panose="02020603050405020304" pitchFamily="18" charset="0"/>
              </a:rPr>
              <a:t>Stay safe</a:t>
            </a:r>
            <a:r>
              <a:rPr lang="en-GB" sz="1600" b="1"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800" dirty="0">
              <a:effectLst/>
              <a:latin typeface="Times New Roman" panose="02020603050405020304" pitchFamily="18" charset="0"/>
              <a:ea typeface="Times New Roman" panose="02020603050405020304" pitchFamily="18" charset="0"/>
            </a:endParaRPr>
          </a:p>
          <a:p>
            <a:pPr fontAlgn="base"/>
            <a:r>
              <a:rPr lang="en-US"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1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533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249382" y="1123475"/>
            <a:ext cx="5283200" cy="7109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Resources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249382" y="1805763"/>
            <a:ext cx="3364575" cy="3785652"/>
          </a:xfrm>
          <a:prstGeom prst="rect">
            <a:avLst/>
          </a:prstGeom>
          <a:noFill/>
        </p:spPr>
        <p:txBody>
          <a:bodyPr wrap="square" rtlCol="0">
            <a:spAutoFit/>
          </a:bodyPr>
          <a:lstStyle/>
          <a:p>
            <a:pPr marL="457200" indent="-457200">
              <a:buFont typeface="Arial" panose="020B0604020202020204" pitchFamily="34" charset="0"/>
              <a:buChar char="•"/>
            </a:pPr>
            <a:r>
              <a:rPr lang="en-GB" sz="2400" dirty="0"/>
              <a:t>Sticks</a:t>
            </a:r>
          </a:p>
          <a:p>
            <a:pPr marL="457200" indent="-457200">
              <a:buFont typeface="Arial" panose="020B0604020202020204" pitchFamily="34" charset="0"/>
              <a:buChar char="•"/>
            </a:pPr>
            <a:r>
              <a:rPr lang="en-GB" sz="2400" dirty="0"/>
              <a:t>Rubber bands</a:t>
            </a:r>
          </a:p>
          <a:p>
            <a:pPr marL="457200" indent="-457200">
              <a:buFont typeface="Arial" panose="020B0604020202020204" pitchFamily="34" charset="0"/>
              <a:buChar char="•"/>
            </a:pPr>
            <a:r>
              <a:rPr lang="en-GB" sz="2400" dirty="0"/>
              <a:t>Pipe cleaners</a:t>
            </a:r>
          </a:p>
          <a:p>
            <a:pPr marL="457200" indent="-457200">
              <a:buFont typeface="Arial" panose="020B0604020202020204" pitchFamily="34" charset="0"/>
              <a:buChar char="•"/>
            </a:pPr>
            <a:r>
              <a:rPr lang="en-GB" sz="2400" dirty="0"/>
              <a:t>Fir cones</a:t>
            </a:r>
          </a:p>
          <a:p>
            <a:pPr marL="457200" indent="-457200">
              <a:buFont typeface="Arial" panose="020B0604020202020204" pitchFamily="34" charset="0"/>
              <a:buChar char="•"/>
            </a:pPr>
            <a:r>
              <a:rPr lang="en-GB" sz="2400" dirty="0"/>
              <a:t>Paint</a:t>
            </a:r>
          </a:p>
          <a:p>
            <a:pPr marL="457200" indent="-457200">
              <a:buFont typeface="Arial" panose="020B0604020202020204" pitchFamily="34" charset="0"/>
              <a:buChar char="•"/>
            </a:pPr>
            <a:r>
              <a:rPr lang="en-GB" sz="2400" dirty="0"/>
              <a:t>Air drying clay</a:t>
            </a:r>
          </a:p>
          <a:p>
            <a:pPr marL="457200" indent="-457200">
              <a:buFont typeface="Arial" panose="020B0604020202020204" pitchFamily="34" charset="0"/>
              <a:buChar char="•"/>
            </a:pPr>
            <a:r>
              <a:rPr lang="en-GB" sz="2400" dirty="0"/>
              <a:t>Bolts</a:t>
            </a:r>
          </a:p>
          <a:p>
            <a:pPr marL="457200" indent="-457200">
              <a:buFont typeface="Arial" panose="020B0604020202020204" pitchFamily="34" charset="0"/>
              <a:buChar char="•"/>
            </a:pPr>
            <a:r>
              <a:rPr lang="en-GB" sz="2400" dirty="0"/>
              <a:t>Sequins</a:t>
            </a:r>
          </a:p>
          <a:p>
            <a:pPr marL="457200" indent="-457200">
              <a:buFont typeface="Arial" panose="020B0604020202020204" pitchFamily="34" charset="0"/>
              <a:buChar char="•"/>
            </a:pPr>
            <a:r>
              <a:rPr lang="en-GB" sz="2400" dirty="0"/>
              <a:t>Pompoms</a:t>
            </a:r>
          </a:p>
          <a:p>
            <a:pPr marL="457200" indent="-457200">
              <a:buFont typeface="Arial" panose="020B0604020202020204" pitchFamily="34" charset="0"/>
              <a:buChar char="•"/>
            </a:pPr>
            <a:r>
              <a:rPr lang="en-GB" sz="2400" dirty="0"/>
              <a:t>Hanging thread</a:t>
            </a:r>
          </a:p>
        </p:txBody>
      </p:sp>
      <p:pic>
        <p:nvPicPr>
          <p:cNvPr id="6" name="Picture 5">
            <a:extLst>
              <a:ext uri="{FF2B5EF4-FFF2-40B4-BE49-F238E27FC236}">
                <a16:creationId xmlns:a16="http://schemas.microsoft.com/office/drawing/2014/main" id="{62D4CCFA-A2DD-7641-9160-E2C0BE3895A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593495" y="2169782"/>
            <a:ext cx="3957010" cy="3057614"/>
          </a:xfrm>
          <a:prstGeom prst="rect">
            <a:avLst/>
          </a:prstGeom>
        </p:spPr>
      </p:pic>
      <p:pic>
        <p:nvPicPr>
          <p:cNvPr id="8" name="Picture 7">
            <a:extLst>
              <a:ext uri="{FF2B5EF4-FFF2-40B4-BE49-F238E27FC236}">
                <a16:creationId xmlns:a16="http://schemas.microsoft.com/office/drawing/2014/main" id="{5420677A-8CB9-5443-8E9F-E162C6CD3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6489667" y="2780220"/>
            <a:ext cx="2468143" cy="2159333"/>
          </a:xfrm>
          <a:prstGeom prst="rect">
            <a:avLst/>
          </a:prstGeom>
        </p:spPr>
      </p:pic>
    </p:spTree>
    <p:extLst>
      <p:ext uri="{BB962C8B-B14F-4D97-AF65-F5344CB8AC3E}">
        <p14:creationId xmlns:p14="http://schemas.microsoft.com/office/powerpoint/2010/main" val="224423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29310" y="1182819"/>
            <a:ext cx="3993142"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Making the hanger</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9E081476-D7D9-43CA-8CA2-8C2D3523AA00}"/>
              </a:ext>
            </a:extLst>
          </p:cNvPr>
          <p:cNvSpPr txBox="1"/>
          <p:nvPr/>
        </p:nvSpPr>
        <p:spPr>
          <a:xfrm>
            <a:off x="154500" y="1830101"/>
            <a:ext cx="4106604"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You will need 6 sticks of the same length and 6 rubber bands </a:t>
            </a:r>
          </a:p>
          <a:p>
            <a:pPr marL="457200" indent="-457200">
              <a:buFont typeface="Arial" panose="020B0604020202020204" pitchFamily="34" charset="0"/>
              <a:buChar char="•"/>
            </a:pPr>
            <a:r>
              <a:rPr lang="en-GB" sz="2400" dirty="0"/>
              <a:t>Use the bands to make a cross shape - add strength by fitting 2 extra sticks</a:t>
            </a:r>
          </a:p>
          <a:p>
            <a:pPr marL="457200" indent="-457200">
              <a:buFont typeface="Arial" panose="020B0604020202020204" pitchFamily="34" charset="0"/>
              <a:buChar char="•"/>
            </a:pPr>
            <a:r>
              <a:rPr lang="en-GB" sz="2400" dirty="0"/>
              <a:t>Add a hanging loop and check your structure balances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pic>
        <p:nvPicPr>
          <p:cNvPr id="4" name="Picture 3">
            <a:extLst>
              <a:ext uri="{FF2B5EF4-FFF2-40B4-BE49-F238E27FC236}">
                <a16:creationId xmlns:a16="http://schemas.microsoft.com/office/drawing/2014/main" id="{113DC352-B69F-2C4D-B999-D068F8C73AA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261104" y="1626695"/>
            <a:ext cx="1689904" cy="1267428"/>
          </a:xfrm>
          <a:prstGeom prst="rect">
            <a:avLst/>
          </a:prstGeom>
        </p:spPr>
      </p:pic>
      <p:pic>
        <p:nvPicPr>
          <p:cNvPr id="7" name="Picture 6">
            <a:extLst>
              <a:ext uri="{FF2B5EF4-FFF2-40B4-BE49-F238E27FC236}">
                <a16:creationId xmlns:a16="http://schemas.microsoft.com/office/drawing/2014/main" id="{F494EF5F-09B2-9449-BCE1-29AF600C667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980082" y="1849225"/>
            <a:ext cx="3009418" cy="1715381"/>
          </a:xfrm>
          <a:prstGeom prst="rect">
            <a:avLst/>
          </a:prstGeom>
        </p:spPr>
      </p:pic>
      <p:pic>
        <p:nvPicPr>
          <p:cNvPr id="9" name="Picture 8">
            <a:extLst>
              <a:ext uri="{FF2B5EF4-FFF2-40B4-BE49-F238E27FC236}">
                <a16:creationId xmlns:a16="http://schemas.microsoft.com/office/drawing/2014/main" id="{A78475DF-87CB-FC4B-9213-7439A3E088C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53103" y="3342188"/>
            <a:ext cx="2525286" cy="1893965"/>
          </a:xfrm>
          <a:prstGeom prst="rect">
            <a:avLst/>
          </a:prstGeom>
        </p:spPr>
      </p:pic>
      <p:pic>
        <p:nvPicPr>
          <p:cNvPr id="11" name="Picture 10">
            <a:extLst>
              <a:ext uri="{FF2B5EF4-FFF2-40B4-BE49-F238E27FC236}">
                <a16:creationId xmlns:a16="http://schemas.microsoft.com/office/drawing/2014/main" id="{99889C59-1163-DF45-A604-C0447EFCA17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6487024" y="4289170"/>
            <a:ext cx="2401892" cy="1773593"/>
          </a:xfrm>
          <a:prstGeom prst="rect">
            <a:avLst/>
          </a:prstGeom>
        </p:spPr>
      </p:pic>
    </p:spTree>
    <p:extLst>
      <p:ext uri="{BB962C8B-B14F-4D97-AF65-F5344CB8AC3E}">
        <p14:creationId xmlns:p14="http://schemas.microsoft.com/office/powerpoint/2010/main" val="314560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88000" y="1164196"/>
            <a:ext cx="5491393"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Fir cones  </a:t>
            </a:r>
          </a:p>
          <a:p>
            <a:pPr algn="l"/>
            <a:endParaRPr lang="en-GB" sz="3600" dirty="0"/>
          </a:p>
          <a:p>
            <a:pPr algn="l"/>
            <a:endParaRPr lang="en-GB" sz="3600" dirty="0"/>
          </a:p>
          <a:p>
            <a:endParaRPr lang="en-GB" sz="3600" dirty="0"/>
          </a:p>
        </p:txBody>
      </p:sp>
      <p:sp>
        <p:nvSpPr>
          <p:cNvPr id="3" name="TextBox 2">
            <a:extLst>
              <a:ext uri="{FF2B5EF4-FFF2-40B4-BE49-F238E27FC236}">
                <a16:creationId xmlns:a16="http://schemas.microsoft.com/office/drawing/2014/main" id="{9E081476-D7D9-43CA-8CA2-8C2D3523AA00}"/>
              </a:ext>
            </a:extLst>
          </p:cNvPr>
          <p:cNvSpPr txBox="1"/>
          <p:nvPr/>
        </p:nvSpPr>
        <p:spPr>
          <a:xfrm>
            <a:off x="205103" y="1811541"/>
            <a:ext cx="3321868" cy="2923877"/>
          </a:xfrm>
          <a:prstGeom prst="rect">
            <a:avLst/>
          </a:prstGeom>
          <a:noFill/>
        </p:spPr>
        <p:txBody>
          <a:bodyPr wrap="square" rtlCol="0">
            <a:spAutoFit/>
          </a:bodyPr>
          <a:lstStyle/>
          <a:p>
            <a:pPr marL="342900" indent="-342900">
              <a:buFont typeface="Arial" panose="020B0604020202020204" pitchFamily="34" charset="0"/>
              <a:buChar char="•"/>
            </a:pPr>
            <a:r>
              <a:rPr lang="en-GB" sz="2400" dirty="0"/>
              <a:t>Paint your fir cones different colours</a:t>
            </a:r>
          </a:p>
          <a:p>
            <a:pPr marL="342900" indent="-342900">
              <a:buFont typeface="Arial" panose="020B0604020202020204" pitchFamily="34" charset="0"/>
              <a:buChar char="•"/>
            </a:pPr>
            <a:r>
              <a:rPr lang="en-GB" sz="2400" dirty="0"/>
              <a:t>Decorate by gluing sequins or pompoms into the cone</a:t>
            </a:r>
          </a:p>
          <a:p>
            <a:pPr marL="342900" indent="-342900">
              <a:buFont typeface="Arial" panose="020B0604020202020204" pitchFamily="34" charset="0"/>
              <a:buChar char="•"/>
            </a:pPr>
            <a:r>
              <a:rPr lang="en-GB" sz="2400" dirty="0"/>
              <a:t>Add a hanging thread </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1600" dirty="0"/>
          </a:p>
        </p:txBody>
      </p:sp>
      <p:pic>
        <p:nvPicPr>
          <p:cNvPr id="11" name="Picture 10">
            <a:extLst>
              <a:ext uri="{FF2B5EF4-FFF2-40B4-BE49-F238E27FC236}">
                <a16:creationId xmlns:a16="http://schemas.microsoft.com/office/drawing/2014/main" id="{31E069DD-2522-1549-BAA2-DDEB47F5AF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3326182" y="3476082"/>
            <a:ext cx="2303360" cy="2403061"/>
          </a:xfrm>
          <a:prstGeom prst="rect">
            <a:avLst/>
          </a:prstGeom>
        </p:spPr>
      </p:pic>
      <p:pic>
        <p:nvPicPr>
          <p:cNvPr id="6" name="Picture 5">
            <a:extLst>
              <a:ext uri="{FF2B5EF4-FFF2-40B4-BE49-F238E27FC236}">
                <a16:creationId xmlns:a16="http://schemas.microsoft.com/office/drawing/2014/main" id="{C535B0D0-3A3C-6F49-A643-8E4A03E01CD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a:xfrm rot="5400000">
            <a:off x="6442707" y="3428971"/>
            <a:ext cx="2714045" cy="2403062"/>
          </a:xfrm>
          <a:prstGeom prst="rect">
            <a:avLst/>
          </a:prstGeom>
        </p:spPr>
      </p:pic>
      <p:pic>
        <p:nvPicPr>
          <p:cNvPr id="9" name="Picture 8">
            <a:extLst>
              <a:ext uri="{FF2B5EF4-FFF2-40B4-BE49-F238E27FC236}">
                <a16:creationId xmlns:a16="http://schemas.microsoft.com/office/drawing/2014/main" id="{0B4829B7-8C8C-AD4B-9A34-5420DD267E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4726655" y="1159846"/>
            <a:ext cx="2763674" cy="2963218"/>
          </a:xfrm>
          <a:prstGeom prst="rect">
            <a:avLst/>
          </a:prstGeom>
        </p:spPr>
      </p:pic>
    </p:spTree>
    <p:extLst>
      <p:ext uri="{BB962C8B-B14F-4D97-AF65-F5344CB8AC3E}">
        <p14:creationId xmlns:p14="http://schemas.microsoft.com/office/powerpoint/2010/main" val="11925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F9C24-2280-064F-AAE8-4777C8530E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654439" y="3429001"/>
            <a:ext cx="2377793" cy="2543068"/>
          </a:xfrm>
          <a:prstGeom prst="rect">
            <a:avLst/>
          </a:prstGeom>
        </p:spPr>
      </p:pic>
      <p:pic>
        <p:nvPicPr>
          <p:cNvPr id="7" name="Picture 6">
            <a:extLst>
              <a:ext uri="{FF2B5EF4-FFF2-40B4-BE49-F238E27FC236}">
                <a16:creationId xmlns:a16="http://schemas.microsoft.com/office/drawing/2014/main" id="{C0B1BE81-A858-0C47-AAE0-6B768DAA087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244857">
            <a:off x="3335960" y="1241297"/>
            <a:ext cx="1636009" cy="1383278"/>
          </a:xfrm>
          <a:prstGeom prst="rect">
            <a:avLst/>
          </a:prstGeom>
        </p:spPr>
      </p:pic>
      <p:pic>
        <p:nvPicPr>
          <p:cNvPr id="9" name="Picture 8">
            <a:extLst>
              <a:ext uri="{FF2B5EF4-FFF2-40B4-BE49-F238E27FC236}">
                <a16:creationId xmlns:a16="http://schemas.microsoft.com/office/drawing/2014/main" id="{5ACD12EE-BFEA-1A4D-8D89-C172B9A8E11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3875755">
            <a:off x="5060676" y="1565501"/>
            <a:ext cx="1725647" cy="1294235"/>
          </a:xfrm>
          <a:prstGeom prst="rect">
            <a:avLst/>
          </a:prstGeom>
        </p:spPr>
      </p:pic>
      <p:pic>
        <p:nvPicPr>
          <p:cNvPr id="11" name="Picture 10">
            <a:extLst>
              <a:ext uri="{FF2B5EF4-FFF2-40B4-BE49-F238E27FC236}">
                <a16:creationId xmlns:a16="http://schemas.microsoft.com/office/drawing/2014/main" id="{CB3B1EB2-5ECB-644D-A6FC-FCA0FE93155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3408818">
            <a:off x="7011985" y="1989857"/>
            <a:ext cx="1727364" cy="1634175"/>
          </a:xfrm>
          <a:prstGeom prst="rect">
            <a:avLst/>
          </a:prstGeom>
        </p:spPr>
      </p:pic>
      <p:pic>
        <p:nvPicPr>
          <p:cNvPr id="14" name="Picture 13">
            <a:extLst>
              <a:ext uri="{FF2B5EF4-FFF2-40B4-BE49-F238E27FC236}">
                <a16:creationId xmlns:a16="http://schemas.microsoft.com/office/drawing/2014/main" id="{D8625F42-265D-DE43-8416-740BCBF9CDC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153964" y="3269625"/>
            <a:ext cx="2157855" cy="2401747"/>
          </a:xfrm>
          <a:prstGeom prst="rect">
            <a:avLst/>
          </a:prstGeom>
        </p:spPr>
      </p:pic>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56407" y="1155612"/>
            <a:ext cx="3339497"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Little fir trees</a:t>
            </a:r>
            <a:endParaRPr lang="en-GB" sz="3200" dirty="0"/>
          </a:p>
          <a:p>
            <a:endParaRPr lang="en-GB" dirty="0"/>
          </a:p>
        </p:txBody>
      </p:sp>
      <p:sp>
        <p:nvSpPr>
          <p:cNvPr id="13" name="TextBox 12">
            <a:extLst>
              <a:ext uri="{FF2B5EF4-FFF2-40B4-BE49-F238E27FC236}">
                <a16:creationId xmlns:a16="http://schemas.microsoft.com/office/drawing/2014/main" id="{9FDFA547-70B9-4604-8B16-B9D2AF8517C6}"/>
              </a:ext>
            </a:extLst>
          </p:cNvPr>
          <p:cNvSpPr txBox="1"/>
          <p:nvPr/>
        </p:nvSpPr>
        <p:spPr>
          <a:xfrm>
            <a:off x="156407" y="1972356"/>
            <a:ext cx="3296930"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Use a stick as the trunk of a tree</a:t>
            </a:r>
          </a:p>
          <a:p>
            <a:pPr marL="285750" indent="-285750">
              <a:buFont typeface="Arial" panose="020B0604020202020204" pitchFamily="34" charset="0"/>
              <a:buChar char="•"/>
            </a:pPr>
            <a:r>
              <a:rPr lang="en-GB" sz="2400" dirty="0"/>
              <a:t>Wrap lengths around the stick with pipe cleaners</a:t>
            </a:r>
          </a:p>
          <a:p>
            <a:pPr marL="285750" indent="-285750">
              <a:buFont typeface="Arial" panose="020B0604020202020204" pitchFamily="34" charset="0"/>
              <a:buChar char="•"/>
            </a:pPr>
            <a:r>
              <a:rPr lang="en-GB" sz="2400" dirty="0"/>
              <a:t>Stick on decoration, a star on top, babbles and a hanging loop </a:t>
            </a:r>
          </a:p>
        </p:txBody>
      </p:sp>
    </p:spTree>
    <p:extLst>
      <p:ext uri="{BB962C8B-B14F-4D97-AF65-F5344CB8AC3E}">
        <p14:creationId xmlns:p14="http://schemas.microsoft.com/office/powerpoint/2010/main" val="260259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23568" y="1132946"/>
            <a:ext cx="2179782"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Clay star </a:t>
            </a:r>
          </a:p>
          <a:p>
            <a:pPr algn="l"/>
            <a:endParaRPr lang="en-GB" sz="2800" dirty="0"/>
          </a:p>
          <a:p>
            <a:pPr algn="l"/>
            <a:endParaRPr lang="en-GB" sz="3200" dirty="0"/>
          </a:p>
          <a:p>
            <a:endParaRPr lang="en-GB" dirty="0"/>
          </a:p>
        </p:txBody>
      </p:sp>
      <p:sp>
        <p:nvSpPr>
          <p:cNvPr id="9" name="TextBox 8">
            <a:extLst>
              <a:ext uri="{FF2B5EF4-FFF2-40B4-BE49-F238E27FC236}">
                <a16:creationId xmlns:a16="http://schemas.microsoft.com/office/drawing/2014/main" id="{80B8A8EE-1CFB-41F5-84A0-380FE5A6E581}"/>
              </a:ext>
            </a:extLst>
          </p:cNvPr>
          <p:cNvSpPr txBox="1"/>
          <p:nvPr/>
        </p:nvSpPr>
        <p:spPr>
          <a:xfrm>
            <a:off x="123568" y="1593024"/>
            <a:ext cx="4127156" cy="584775"/>
          </a:xfrm>
          <a:prstGeom prst="rect">
            <a:avLst/>
          </a:prstGeom>
          <a:noFill/>
        </p:spPr>
        <p:txBody>
          <a:bodyPr wrap="square" rtlCol="0">
            <a:spAutoFit/>
          </a:bodyPr>
          <a:lstStyle/>
          <a:p>
            <a:pPr marL="457200" indent="-457200">
              <a:buFont typeface="Arial" panose="020B0604020202020204" pitchFamily="34" charset="0"/>
              <a:buChar char="•"/>
            </a:pPr>
            <a:endParaRPr lang="en-GB" sz="3200" dirty="0"/>
          </a:p>
        </p:txBody>
      </p:sp>
      <p:sp>
        <p:nvSpPr>
          <p:cNvPr id="11" name="TextBox 10">
            <a:extLst>
              <a:ext uri="{FF2B5EF4-FFF2-40B4-BE49-F238E27FC236}">
                <a16:creationId xmlns:a16="http://schemas.microsoft.com/office/drawing/2014/main" id="{B906AC8A-6470-4E24-819A-502C05541903}"/>
              </a:ext>
            </a:extLst>
          </p:cNvPr>
          <p:cNvSpPr txBox="1"/>
          <p:nvPr/>
        </p:nvSpPr>
        <p:spPr>
          <a:xfrm>
            <a:off x="123568" y="1720841"/>
            <a:ext cx="3016792"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Roll out a small lump of air drying clay</a:t>
            </a:r>
          </a:p>
          <a:p>
            <a:pPr marL="457200" indent="-457200">
              <a:buFont typeface="Arial" panose="020B0604020202020204" pitchFamily="34" charset="0"/>
              <a:buChar char="•"/>
            </a:pPr>
            <a:r>
              <a:rPr lang="en-GB" sz="2400" dirty="0"/>
              <a:t>Press bolts into the clay to make a star shape</a:t>
            </a:r>
          </a:p>
          <a:p>
            <a:pPr marL="457200" indent="-457200">
              <a:buFont typeface="Arial" panose="020B0604020202020204" pitchFamily="34" charset="0"/>
              <a:buChar char="•"/>
            </a:pPr>
            <a:r>
              <a:rPr lang="en-GB" sz="2400" dirty="0"/>
              <a:t>Allow the clay to dry and fit on a hanging loop</a:t>
            </a:r>
          </a:p>
        </p:txBody>
      </p:sp>
      <p:pic>
        <p:nvPicPr>
          <p:cNvPr id="8" name="Picture 7">
            <a:extLst>
              <a:ext uri="{FF2B5EF4-FFF2-40B4-BE49-F238E27FC236}">
                <a16:creationId xmlns:a16="http://schemas.microsoft.com/office/drawing/2014/main" id="{0B88125A-ABFD-7C4F-AC7C-EC6498FF395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l="5249" t="6402" r="7378" b="5316"/>
          <a:stretch/>
        </p:blipFill>
        <p:spPr>
          <a:xfrm>
            <a:off x="5334000" y="2546716"/>
            <a:ext cx="3521400" cy="3329110"/>
          </a:xfrm>
          <a:prstGeom prst="rect">
            <a:avLst/>
          </a:prstGeom>
        </p:spPr>
      </p:pic>
      <p:pic>
        <p:nvPicPr>
          <p:cNvPr id="3" name="Picture 2">
            <a:extLst>
              <a:ext uri="{FF2B5EF4-FFF2-40B4-BE49-F238E27FC236}">
                <a16:creationId xmlns:a16="http://schemas.microsoft.com/office/drawing/2014/main" id="{2E90D95E-1C53-F549-8DE3-7657420DB1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4643"/>
          <a:stretch/>
        </p:blipFill>
        <p:spPr>
          <a:xfrm>
            <a:off x="3646715" y="1342664"/>
            <a:ext cx="2444010" cy="2147460"/>
          </a:xfrm>
          <a:prstGeom prst="rect">
            <a:avLst/>
          </a:prstGeom>
        </p:spPr>
      </p:pic>
      <p:sp>
        <p:nvSpPr>
          <p:cNvPr id="10" name="TextBox 9">
            <a:extLst>
              <a:ext uri="{FF2B5EF4-FFF2-40B4-BE49-F238E27FC236}">
                <a16:creationId xmlns:a16="http://schemas.microsoft.com/office/drawing/2014/main" id="{EC44E85A-D44C-4E91-8A63-B9F615C2B0AC}"/>
              </a:ext>
            </a:extLst>
          </p:cNvPr>
          <p:cNvSpPr txBox="1"/>
          <p:nvPr/>
        </p:nvSpPr>
        <p:spPr>
          <a:xfrm>
            <a:off x="-36284" y="5691160"/>
            <a:ext cx="4608284" cy="369332"/>
          </a:xfrm>
          <a:prstGeom prst="rect">
            <a:avLst/>
          </a:prstGeom>
          <a:noFill/>
        </p:spPr>
        <p:txBody>
          <a:bodyPr wrap="square">
            <a:spAutoFit/>
          </a:bodyPr>
          <a:lstStyle/>
          <a:p>
            <a:r>
              <a:rPr lang="en-GB" sz="18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63662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148278" y="1798527"/>
            <a:ext cx="3472746" cy="2677656"/>
          </a:xfrm>
          <a:prstGeom prst="rect">
            <a:avLst/>
          </a:prstGeom>
          <a:noFill/>
        </p:spPr>
        <p:txBody>
          <a:bodyPr wrap="square" rtlCol="0">
            <a:spAutoFit/>
          </a:bodyPr>
          <a:lstStyle/>
          <a:p>
            <a:pPr marL="457200" indent="-457200">
              <a:buFont typeface="Arial" panose="020B0604020202020204" pitchFamily="34" charset="0"/>
              <a:buChar char="•"/>
            </a:pPr>
            <a:r>
              <a:rPr lang="en-GB" sz="2400" dirty="0"/>
              <a:t>Use 2 long pipe cleaners to make a star shape</a:t>
            </a:r>
          </a:p>
          <a:p>
            <a:pPr marL="457200" indent="-457200">
              <a:buFont typeface="Arial" panose="020B0604020202020204" pitchFamily="34" charset="0"/>
              <a:buChar char="•"/>
            </a:pPr>
            <a:r>
              <a:rPr lang="en-GB" sz="2400" dirty="0"/>
              <a:t>Fold over each other to make a star</a:t>
            </a:r>
          </a:p>
          <a:p>
            <a:pPr marL="457200" indent="-457200">
              <a:buFont typeface="Arial" panose="020B0604020202020204" pitchFamily="34" charset="0"/>
              <a:buChar char="•"/>
            </a:pPr>
            <a:r>
              <a:rPr lang="en-GB" sz="2400" dirty="0"/>
              <a:t>Stick on decorations</a:t>
            </a:r>
          </a:p>
          <a:p>
            <a:pPr marL="457200" indent="-457200">
              <a:buFont typeface="Arial" panose="020B0604020202020204" pitchFamily="34" charset="0"/>
              <a:buChar char="•"/>
            </a:pPr>
            <a:r>
              <a:rPr lang="en-GB" sz="2400" dirty="0"/>
              <a:t>Add a hanging loop  </a:t>
            </a:r>
          </a:p>
        </p:txBody>
      </p:sp>
      <p:pic>
        <p:nvPicPr>
          <p:cNvPr id="6" name="Picture 5">
            <a:extLst>
              <a:ext uri="{FF2B5EF4-FFF2-40B4-BE49-F238E27FC236}">
                <a16:creationId xmlns:a16="http://schemas.microsoft.com/office/drawing/2014/main" id="{26E935F9-8FE2-774F-8247-BEBD7CA3249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bright="40000"/>
                    </a14:imgEffect>
                  </a14:imgLayer>
                </a14:imgProps>
              </a:ext>
              <a:ext uri="{28A0092B-C50C-407E-A947-70E740481C1C}">
                <a14:useLocalDpi xmlns:a14="http://schemas.microsoft.com/office/drawing/2010/main"/>
              </a:ext>
            </a:extLst>
          </a:blip>
          <a:srcRect/>
          <a:stretch/>
        </p:blipFill>
        <p:spPr>
          <a:xfrm>
            <a:off x="6595377" y="3570618"/>
            <a:ext cx="2457788" cy="2475624"/>
          </a:xfrm>
          <a:prstGeom prst="rect">
            <a:avLst/>
          </a:prstGeom>
        </p:spPr>
      </p:pic>
      <p:pic>
        <p:nvPicPr>
          <p:cNvPr id="9" name="Picture 8">
            <a:extLst>
              <a:ext uri="{FF2B5EF4-FFF2-40B4-BE49-F238E27FC236}">
                <a16:creationId xmlns:a16="http://schemas.microsoft.com/office/drawing/2014/main" id="{729E62C3-490B-AD4D-8E7E-D7FB55360648}"/>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3522993" y="1492646"/>
            <a:ext cx="1810980" cy="1358235"/>
          </a:xfrm>
          <a:prstGeom prst="rect">
            <a:avLst/>
          </a:prstGeom>
        </p:spPr>
      </p:pic>
      <p:pic>
        <p:nvPicPr>
          <p:cNvPr id="11" name="Picture 10">
            <a:extLst>
              <a:ext uri="{FF2B5EF4-FFF2-40B4-BE49-F238E27FC236}">
                <a16:creationId xmlns:a16="http://schemas.microsoft.com/office/drawing/2014/main" id="{8F6B3B19-6723-D144-AC2C-9A1DD178DCC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a:off x="5685241" y="1726355"/>
            <a:ext cx="2885106" cy="1616728"/>
          </a:xfrm>
          <a:prstGeom prst="rect">
            <a:avLst/>
          </a:prstGeom>
        </p:spPr>
      </p:pic>
      <p:pic>
        <p:nvPicPr>
          <p:cNvPr id="13" name="Picture 12">
            <a:extLst>
              <a:ext uri="{FF2B5EF4-FFF2-40B4-BE49-F238E27FC236}">
                <a16:creationId xmlns:a16="http://schemas.microsoft.com/office/drawing/2014/main" id="{F53FE055-DB09-924B-8FD3-1B26D0ACF9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p:blipFill>
        <p:spPr>
          <a:xfrm>
            <a:off x="3522993" y="3280602"/>
            <a:ext cx="2548623" cy="2426216"/>
          </a:xfrm>
          <a:prstGeom prst="rect">
            <a:avLst/>
          </a:prstGeom>
        </p:spPr>
      </p:pic>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48278" y="1151182"/>
            <a:ext cx="3980873"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Pipe-cleaner star  </a:t>
            </a:r>
          </a:p>
        </p:txBody>
      </p:sp>
      <p:sp>
        <p:nvSpPr>
          <p:cNvPr id="10" name="TextBox 9">
            <a:extLst>
              <a:ext uri="{FF2B5EF4-FFF2-40B4-BE49-F238E27FC236}">
                <a16:creationId xmlns:a16="http://schemas.microsoft.com/office/drawing/2014/main" id="{F6AB365D-CCA7-43BB-A50E-36C0FDE5BE32}"/>
              </a:ext>
            </a:extLst>
          </p:cNvPr>
          <p:cNvSpPr txBox="1"/>
          <p:nvPr/>
        </p:nvSpPr>
        <p:spPr>
          <a:xfrm>
            <a:off x="-43542" y="5676910"/>
            <a:ext cx="4593770" cy="369332"/>
          </a:xfrm>
          <a:prstGeom prst="rect">
            <a:avLst/>
          </a:prstGeom>
          <a:noFill/>
        </p:spPr>
        <p:txBody>
          <a:bodyPr wrap="square">
            <a:spAutoFit/>
          </a:bodyPr>
          <a:lstStyle/>
          <a:p>
            <a:r>
              <a:rPr lang="en-GB" sz="18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48080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1476-D7D9-43CA-8CA2-8C2D3523AA00}"/>
              </a:ext>
            </a:extLst>
          </p:cNvPr>
          <p:cNvSpPr txBox="1"/>
          <p:nvPr/>
        </p:nvSpPr>
        <p:spPr>
          <a:xfrm>
            <a:off x="132302" y="1852395"/>
            <a:ext cx="8391212" cy="1569660"/>
          </a:xfrm>
          <a:prstGeom prst="rect">
            <a:avLst/>
          </a:prstGeom>
          <a:noFill/>
        </p:spPr>
        <p:txBody>
          <a:bodyPr wrap="square" rtlCol="0">
            <a:spAutoFit/>
          </a:bodyPr>
          <a:lstStyle/>
          <a:p>
            <a:pPr marL="457200" indent="-457200">
              <a:buFont typeface="Arial" panose="020B0604020202020204" pitchFamily="34" charset="0"/>
              <a:buChar char="•"/>
            </a:pPr>
            <a:r>
              <a:rPr lang="en-GB" sz="2400" dirty="0"/>
              <a:t>You will need at least 5 of your decorations to fill the mobile</a:t>
            </a:r>
          </a:p>
          <a:p>
            <a:pPr marL="457200" indent="-457200">
              <a:buFont typeface="Arial" panose="020B0604020202020204" pitchFamily="34" charset="0"/>
              <a:buChar char="•"/>
            </a:pPr>
            <a:r>
              <a:rPr lang="en-GB" sz="2400" dirty="0"/>
              <a:t>Which is the heaviest? Which is the lightest?</a:t>
            </a:r>
          </a:p>
          <a:p>
            <a:pPr marL="457200" indent="-457200">
              <a:buFont typeface="Arial" panose="020B0604020202020204" pitchFamily="34" charset="0"/>
              <a:buChar char="•"/>
            </a:pPr>
            <a:r>
              <a:rPr lang="en-GB" sz="2400" dirty="0"/>
              <a:t>Try the heaviest on one end and the lightest on the other – what happens?</a:t>
            </a:r>
          </a:p>
        </p:txBody>
      </p:sp>
      <p:sp>
        <p:nvSpPr>
          <p:cNvPr id="5" name="Content Placeholder 4">
            <a:extLst>
              <a:ext uri="{FF2B5EF4-FFF2-40B4-BE49-F238E27FC236}">
                <a16:creationId xmlns:a16="http://schemas.microsoft.com/office/drawing/2014/main" id="{E80B7406-0B30-45ED-B61E-33B8428AB0FC}"/>
              </a:ext>
            </a:extLst>
          </p:cNvPr>
          <p:cNvSpPr txBox="1">
            <a:spLocks/>
          </p:cNvSpPr>
          <p:nvPr/>
        </p:nvSpPr>
        <p:spPr>
          <a:xfrm>
            <a:off x="132302" y="1074199"/>
            <a:ext cx="5617709" cy="647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Getting the balance right - 1</a:t>
            </a:r>
          </a:p>
        </p:txBody>
      </p:sp>
      <p:pic>
        <p:nvPicPr>
          <p:cNvPr id="9" name="Picture 8">
            <a:extLst>
              <a:ext uri="{FF2B5EF4-FFF2-40B4-BE49-F238E27FC236}">
                <a16:creationId xmlns:a16="http://schemas.microsoft.com/office/drawing/2014/main" id="{0B88125A-ABFD-7C4F-AC7C-EC6498FF39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845772" y="3580692"/>
            <a:ext cx="2354628" cy="2203109"/>
          </a:xfrm>
          <a:prstGeom prst="rect">
            <a:avLst/>
          </a:prstGeom>
        </p:spPr>
      </p:pic>
      <p:pic>
        <p:nvPicPr>
          <p:cNvPr id="6" name="Picture 5">
            <a:extLst>
              <a:ext uri="{FF2B5EF4-FFF2-40B4-BE49-F238E27FC236}">
                <a16:creationId xmlns:a16="http://schemas.microsoft.com/office/drawing/2014/main" id="{C535B0D0-3A3C-6F49-A643-8E4A03E01CD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l="14423" t="13390" r="6380" b="10127"/>
          <a:stretch/>
        </p:blipFill>
        <p:spPr>
          <a:xfrm rot="5400000">
            <a:off x="5595924" y="3734779"/>
            <a:ext cx="2126510" cy="1818337"/>
          </a:xfrm>
          <a:prstGeom prst="rect">
            <a:avLst/>
          </a:prstGeom>
        </p:spPr>
      </p:pic>
      <p:pic>
        <p:nvPicPr>
          <p:cNvPr id="7" name="Picture 6">
            <a:extLst>
              <a:ext uri="{FF2B5EF4-FFF2-40B4-BE49-F238E27FC236}">
                <a16:creationId xmlns:a16="http://schemas.microsoft.com/office/drawing/2014/main" id="{770F9C24-2280-064F-AAE8-4777C8530EF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9302" t="8478" r="12632" b="7000"/>
          <a:stretch/>
        </p:blipFill>
        <p:spPr>
          <a:xfrm>
            <a:off x="3422285" y="3608478"/>
            <a:ext cx="1836427" cy="2126509"/>
          </a:xfrm>
          <a:prstGeom prst="rect">
            <a:avLst/>
          </a:prstGeom>
        </p:spPr>
      </p:pic>
    </p:spTree>
    <p:extLst>
      <p:ext uri="{BB962C8B-B14F-4D97-AF65-F5344CB8AC3E}">
        <p14:creationId xmlns:p14="http://schemas.microsoft.com/office/powerpoint/2010/main" val="52298636"/>
      </p:ext>
    </p:extLst>
  </p:cSld>
  <p:clrMapOvr>
    <a:masterClrMapping/>
  </p:clrMapOvr>
</p:sld>
</file>

<file path=ppt/theme/theme1.xml><?xml version="1.0" encoding="utf-8"?>
<a:theme xmlns:a="http://schemas.openxmlformats.org/drawingml/2006/main" name="adorable-advent-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adorable-advent-presentation</Template>
  <TotalTime>3053</TotalTime>
  <Words>619</Words>
  <Application>Microsoft Office PowerPoint</Application>
  <PresentationFormat>On-screen Show (4:3)</PresentationFormat>
  <Paragraphs>85</Paragraphs>
  <Slides>17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Segoe UI Emoji</vt:lpstr>
      <vt:lpstr>Symbol</vt:lpstr>
      <vt:lpstr>Times New Roman</vt:lpstr>
      <vt:lpstr>adorable-advent-presentation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 Christmas mobile presentation</dc:title>
  <dc:subject>Making Christmas mobiles and balancing them</dc:subject>
  <dc:creator>Attainment in Education Ltd</dc:creator>
  <cp:keywords>winter_mobile activity, primary DT activity, primary school christmas resources, christmas worksheets, christmas actvities, educational activities for kids, primary DT skills, balancing resource primary, materials resource for kids</cp:keywords>
  <cp:lastModifiedBy>Marie Neighbour</cp:lastModifiedBy>
  <cp:revision>172</cp:revision>
  <dcterms:created xsi:type="dcterms:W3CDTF">2017-06-28T15:11:57Z</dcterms:created>
  <dcterms:modified xsi:type="dcterms:W3CDTF">2022-09-07T08:09:32Z</dcterms:modified>
</cp:coreProperties>
</file>