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62" r:id="rId2"/>
    <p:sldId id="314" r:id="rId3"/>
    <p:sldId id="305" r:id="rId4"/>
    <p:sldId id="306" r:id="rId5"/>
    <p:sldId id="277" r:id="rId6"/>
    <p:sldId id="272" r:id="rId7"/>
    <p:sldId id="307" r:id="rId8"/>
    <p:sldId id="308" r:id="rId9"/>
    <p:sldId id="267" r:id="rId10"/>
    <p:sldId id="309" r:id="rId11"/>
    <p:sldId id="310" r:id="rId12"/>
    <p:sldId id="311" r:id="rId13"/>
    <p:sldId id="312" r:id="rId14"/>
    <p:sldId id="27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hills-taylor" initials="lht" lastIdx="2" clrIdx="0">
    <p:extLst>
      <p:ext uri="{19B8F6BF-5375-455C-9EA6-DF929625EA0E}">
        <p15:presenceInfo xmlns:p15="http://schemas.microsoft.com/office/powerpoint/2012/main" userId="7c2b0483735e346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2EB76E-1FE0-4DFC-9C84-313403DA4D47}" v="3" dt="2021-10-02T19:32:43.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8"/>
    <p:restoredTop sz="93719" autoAdjust="0"/>
  </p:normalViewPr>
  <p:slideViewPr>
    <p:cSldViewPr snapToGrid="0" snapToObjects="1">
      <p:cViewPr varScale="1">
        <p:scale>
          <a:sx n="152" d="100"/>
          <a:sy n="152" d="100"/>
        </p:scale>
        <p:origin x="4602" y="1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9A993-2584-4396-A44A-2166213B9DE1}" type="datetimeFigureOut">
              <a:rPr lang="en-GB" smtClean="0"/>
              <a:t>08/09/2022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4404A4-B4D3-461C-B700-14898CF7D366}" type="slidenum">
              <a:rPr lang="en-GB" smtClean="0"/>
              <a:t>‹#›</a:t>
            </a:fld>
            <a:endParaRPr lang="en-GB"/>
          </a:p>
        </p:txBody>
      </p:sp>
    </p:spTree>
    <p:extLst>
      <p:ext uri="{BB962C8B-B14F-4D97-AF65-F5344CB8AC3E}">
        <p14:creationId xmlns:p14="http://schemas.microsoft.com/office/powerpoint/2010/main" val="378872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A9601D-D636-4E8B-B88A-597CF0D1A0CF}" type="slidenum">
              <a:rPr lang="en-GB" smtClean="0"/>
              <a:t>1</a:t>
            </a:fld>
            <a:endParaRPr lang="en-GB"/>
          </a:p>
        </p:txBody>
      </p:sp>
    </p:spTree>
    <p:extLst>
      <p:ext uri="{BB962C8B-B14F-4D97-AF65-F5344CB8AC3E}">
        <p14:creationId xmlns:p14="http://schemas.microsoft.com/office/powerpoint/2010/main" val="1114291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3A9601D-D636-4E8B-B88A-597CF0D1A0CF}" type="slidenum">
              <a:rPr lang="en-GB" smtClean="0"/>
              <a:t>2</a:t>
            </a:fld>
            <a:endParaRPr lang="en-GB"/>
          </a:p>
        </p:txBody>
      </p:sp>
    </p:spTree>
    <p:extLst>
      <p:ext uri="{BB962C8B-B14F-4D97-AF65-F5344CB8AC3E}">
        <p14:creationId xmlns:p14="http://schemas.microsoft.com/office/powerpoint/2010/main" val="1041311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Discuss with learners - W</a:t>
            </a:r>
            <a:r>
              <a:rPr lang="en-GB" sz="1200" dirty="0">
                <a:latin typeface="Arial" panose="020B0604020202020204" pitchFamily="34" charset="0"/>
                <a:cs typeface="Arial" panose="020B0604020202020204" pitchFamily="34" charset="0"/>
              </a:rPr>
              <a:t>hen we design we should always understand how what we do impacts on the environment. Careless design can mean we waste the Earth’s resources or damage the environment. Global Climate change can effect all creatures on this planet.</a:t>
            </a:r>
          </a:p>
          <a:p>
            <a:endParaRPr lang="en-GB" dirty="0"/>
          </a:p>
        </p:txBody>
      </p:sp>
      <p:sp>
        <p:nvSpPr>
          <p:cNvPr id="4" name="Slide Number Placeholder 3"/>
          <p:cNvSpPr>
            <a:spLocks noGrp="1"/>
          </p:cNvSpPr>
          <p:nvPr>
            <p:ph type="sldNum" sz="quarter" idx="5"/>
          </p:nvPr>
        </p:nvSpPr>
        <p:spPr/>
        <p:txBody>
          <a:bodyPr/>
          <a:lstStyle/>
          <a:p>
            <a:fld id="{244404A4-B4D3-461C-B700-14898CF7D366}" type="slidenum">
              <a:rPr lang="en-GB" smtClean="0"/>
              <a:t>3</a:t>
            </a:fld>
            <a:endParaRPr lang="en-GB"/>
          </a:p>
        </p:txBody>
      </p:sp>
    </p:spTree>
    <p:extLst>
      <p:ext uri="{BB962C8B-B14F-4D97-AF65-F5344CB8AC3E}">
        <p14:creationId xmlns:p14="http://schemas.microsoft.com/office/powerpoint/2010/main" val="1083872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If you want to keep the spare margarine for your toast or to cook with wash your hands and use a clean spoon and bowl.</a:t>
            </a:r>
          </a:p>
        </p:txBody>
      </p:sp>
      <p:sp>
        <p:nvSpPr>
          <p:cNvPr id="4" name="Slide Number Placeholder 3"/>
          <p:cNvSpPr>
            <a:spLocks noGrp="1"/>
          </p:cNvSpPr>
          <p:nvPr>
            <p:ph type="sldNum" sz="quarter" idx="5"/>
          </p:nvPr>
        </p:nvSpPr>
        <p:spPr/>
        <p:txBody>
          <a:bodyPr/>
          <a:lstStyle/>
          <a:p>
            <a:fld id="{244404A4-B4D3-461C-B700-14898CF7D366}" type="slidenum">
              <a:rPr lang="en-GB" smtClean="0"/>
              <a:t>7</a:t>
            </a:fld>
            <a:endParaRPr lang="en-GB"/>
          </a:p>
        </p:txBody>
      </p:sp>
    </p:spTree>
    <p:extLst>
      <p:ext uri="{BB962C8B-B14F-4D97-AF65-F5344CB8AC3E}">
        <p14:creationId xmlns:p14="http://schemas.microsoft.com/office/powerpoint/2010/main" val="1018630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that this will take a little time to get right - If it’s too warm it will melt the margarine, if it’s too cold the experiment may not work properly.</a:t>
            </a:r>
          </a:p>
          <a:p>
            <a:endParaRPr lang="en-GB" dirty="0"/>
          </a:p>
        </p:txBody>
      </p:sp>
      <p:sp>
        <p:nvSpPr>
          <p:cNvPr id="4" name="Slide Number Placeholder 3"/>
          <p:cNvSpPr>
            <a:spLocks noGrp="1"/>
          </p:cNvSpPr>
          <p:nvPr>
            <p:ph type="sldNum" sz="quarter" idx="5"/>
          </p:nvPr>
        </p:nvSpPr>
        <p:spPr/>
        <p:txBody>
          <a:bodyPr/>
          <a:lstStyle/>
          <a:p>
            <a:fld id="{244404A4-B4D3-461C-B700-14898CF7D366}" type="slidenum">
              <a:rPr lang="en-GB" smtClean="0"/>
              <a:t>9</a:t>
            </a:fld>
            <a:endParaRPr lang="en-GB"/>
          </a:p>
        </p:txBody>
      </p:sp>
    </p:spTree>
    <p:extLst>
      <p:ext uri="{BB962C8B-B14F-4D97-AF65-F5344CB8AC3E}">
        <p14:creationId xmlns:p14="http://schemas.microsoft.com/office/powerpoint/2010/main" val="3199719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9/8/2022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983455"/>
            <a:ext cx="7886700" cy="1325563"/>
          </a:xfrm>
        </p:spPr>
        <p:txBody>
          <a:bodyPr/>
          <a:lstStyle/>
          <a:p>
            <a:r>
              <a:rPr lang="en-US" dirty="0"/>
              <a:t>Click to edit Master title style</a:t>
            </a:r>
          </a:p>
        </p:txBody>
      </p:sp>
      <p:sp>
        <p:nvSpPr>
          <p:cNvPr id="3" name="Vertical Text Placeholder 2"/>
          <p:cNvSpPr>
            <a:spLocks noGrp="1"/>
          </p:cNvSpPr>
          <p:nvPr>
            <p:ph type="body" orient="vert" idx="1"/>
          </p:nvPr>
        </p:nvSpPr>
        <p:spPr>
          <a:xfrm>
            <a:off x="628650" y="2309018"/>
            <a:ext cx="7886700" cy="376452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9/8/2022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93533"/>
            <a:ext cx="1971675" cy="4687503"/>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1193533"/>
            <a:ext cx="5800725" cy="46875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9/8/2022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83455"/>
            <a:ext cx="7886700" cy="1325563"/>
          </a:xfrm>
        </p:spPr>
        <p:txBody>
          <a:bodyPr/>
          <a:lstStyle/>
          <a:p>
            <a:r>
              <a:rPr lang="en-US" dirty="0"/>
              <a:t>Click to edit Master title style</a:t>
            </a:r>
          </a:p>
        </p:txBody>
      </p:sp>
      <p:sp>
        <p:nvSpPr>
          <p:cNvPr id="3" name="Content Placeholder 2"/>
          <p:cNvSpPr>
            <a:spLocks noGrp="1"/>
          </p:cNvSpPr>
          <p:nvPr>
            <p:ph idx="1"/>
          </p:nvPr>
        </p:nvSpPr>
        <p:spPr>
          <a:xfrm>
            <a:off x="628650" y="2309017"/>
            <a:ext cx="7886700" cy="37548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9/8/2022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9/8/2022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90768"/>
            <a:ext cx="7886700" cy="1325563"/>
          </a:xfrm>
        </p:spPr>
        <p:txBody>
          <a:bodyPr>
            <a:norm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628650" y="2300439"/>
            <a:ext cx="3886200" cy="3782728"/>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300439"/>
            <a:ext cx="3886200" cy="378272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9/8/2022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12824"/>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2338387"/>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3162299"/>
            <a:ext cx="3868340" cy="29304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2338387"/>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3162299"/>
            <a:ext cx="3887391" cy="29304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9/8/2022</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990768"/>
            <a:ext cx="7886700" cy="1325563"/>
          </a:xfrm>
        </p:spPr>
        <p:txBody>
          <a:bodyPr/>
          <a:lstStyle/>
          <a:p>
            <a:r>
              <a:rPr lang="en-US" dirty="0"/>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9/8/2022</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9/8/2022</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92688"/>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1522915"/>
            <a:ext cx="4629150" cy="45602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592888"/>
            <a:ext cx="2949178" cy="34902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9/8/2022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92688"/>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1522915"/>
            <a:ext cx="4629150" cy="456987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592888"/>
            <a:ext cx="2949178" cy="34999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lvl1pPr>
              <a:defRPr b="0" i="0">
                <a:latin typeface="Arial" panose="020B0604020202020204" pitchFamily="34" charset="0"/>
              </a:defRPr>
            </a:lvl1pPr>
          </a:lstStyle>
          <a:p>
            <a:fld id="{718077CC-A630-BB40-BCCA-DBB4138BC4E6}" type="datetimeFigureOut">
              <a:rPr lang="en-US" smtClean="0"/>
              <a:pPr/>
              <a:t>9/8/2022</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defRPr b="0" i="0">
                <a:latin typeface="Arial" panose="020B0604020202020204" pitchFamily="34" charset="0"/>
              </a:defRPr>
            </a:lvl1p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animals.mom.com/seals-survive-antarctica-7385.html" TargetMode="External"/><Relationship Id="rId2" Type="http://schemas.openxmlformats.org/officeDocument/2006/relationships/hyperlink" Target="https://www.abyss.com.au/en/blog/viewpost/185/seal-temperature-regulation"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43066" y="4962139"/>
            <a:ext cx="6910309" cy="830997"/>
          </a:xfrm>
        </p:spPr>
        <p:txBody>
          <a:bodyPr>
            <a:noAutofit/>
          </a:bodyPr>
          <a:lstStyle/>
          <a:p>
            <a:r>
              <a:rPr lang="en-GB" dirty="0">
                <a:cs typeface="Arial" panose="020B0604020202020204" pitchFamily="34" charset="0"/>
              </a:rPr>
              <a:t>Understanding how polar animals keep warm in icy conditions</a:t>
            </a:r>
          </a:p>
        </p:txBody>
      </p:sp>
      <p:sp>
        <p:nvSpPr>
          <p:cNvPr id="7" name="TextBox 6">
            <a:extLst>
              <a:ext uri="{FF2B5EF4-FFF2-40B4-BE49-F238E27FC236}">
                <a16:creationId xmlns:a16="http://schemas.microsoft.com/office/drawing/2014/main" id="{F2C5CD7A-71D4-4EAA-8047-F9DEB45C7779}"/>
              </a:ext>
            </a:extLst>
          </p:cNvPr>
          <p:cNvSpPr txBox="1"/>
          <p:nvPr/>
        </p:nvSpPr>
        <p:spPr>
          <a:xfrm>
            <a:off x="85725" y="1064864"/>
            <a:ext cx="9004476" cy="784830"/>
          </a:xfrm>
          <a:prstGeom prst="rect">
            <a:avLst/>
          </a:prstGeom>
          <a:noFill/>
        </p:spPr>
        <p:txBody>
          <a:bodyPr wrap="square">
            <a:spAutoFit/>
          </a:bodyPr>
          <a:lstStyle/>
          <a:p>
            <a:pPr algn="ctr"/>
            <a:r>
              <a:rPr lang="en-GB" sz="4500" b="1" i="0" dirty="0">
                <a:solidFill>
                  <a:srgbClr val="201F1E"/>
                </a:solidFill>
                <a:effectLst/>
                <a:latin typeface="Arial" panose="020B0604020202020204" pitchFamily="34" charset="0"/>
                <a:cs typeface="Arial" panose="020B0604020202020204" pitchFamily="34" charset="0"/>
              </a:rPr>
              <a:t>How </a:t>
            </a:r>
            <a:r>
              <a:rPr lang="en-GB" sz="4500" b="1" dirty="0">
                <a:solidFill>
                  <a:srgbClr val="201F1E"/>
                </a:solidFill>
                <a:latin typeface="Arial" panose="020B0604020202020204" pitchFamily="34" charset="0"/>
                <a:cs typeface="Arial" panose="020B0604020202020204" pitchFamily="34" charset="0"/>
              </a:rPr>
              <a:t>polar</a:t>
            </a:r>
            <a:r>
              <a:rPr lang="en-GB" sz="4500" b="1" i="0" dirty="0">
                <a:solidFill>
                  <a:srgbClr val="201F1E"/>
                </a:solidFill>
                <a:effectLst/>
                <a:latin typeface="Arial" panose="020B0604020202020204" pitchFamily="34" charset="0"/>
                <a:cs typeface="Arial" panose="020B0604020202020204" pitchFamily="34" charset="0"/>
              </a:rPr>
              <a:t> animals keep warm?</a:t>
            </a:r>
            <a:endParaRPr lang="en-GB" sz="4500" b="1" dirty="0">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4B176892-81C8-46DD-8CA5-54DCEA899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629" y="2906609"/>
            <a:ext cx="2386741" cy="1569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5328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204" y="1002323"/>
            <a:ext cx="5724525" cy="846689"/>
          </a:xfrm>
        </p:spPr>
        <p:txBody>
          <a:bodyPr vert="horz" lIns="91440" tIns="45720" rIns="91440" bIns="45720" rtlCol="0" anchor="ctr">
            <a:normAutofit fontScale="90000"/>
          </a:bodyPr>
          <a:lstStyle/>
          <a:p>
            <a:r>
              <a:rPr lang="en-GB" sz="3600" b="1" dirty="0">
                <a:cs typeface="Arial" panose="020B0604020202020204" pitchFamily="34" charset="0"/>
              </a:rPr>
              <a:t>Step 4 – The experiment </a:t>
            </a:r>
            <a:r>
              <a:rPr lang="en-GB" sz="36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3600" b="1" dirty="0">
              <a:cs typeface="Arial" panose="020B0604020202020204" pitchFamily="34" charset="0"/>
            </a:endParaRPr>
          </a:p>
        </p:txBody>
      </p:sp>
      <p:sp>
        <p:nvSpPr>
          <p:cNvPr id="3" name="Content Placeholder 2"/>
          <p:cNvSpPr>
            <a:spLocks noGrp="1"/>
          </p:cNvSpPr>
          <p:nvPr>
            <p:ph idx="1"/>
          </p:nvPr>
        </p:nvSpPr>
        <p:spPr>
          <a:xfrm>
            <a:off x="8792" y="1849012"/>
            <a:ext cx="9019004" cy="1386557"/>
          </a:xfrm>
        </p:spPr>
        <p:txBody>
          <a:bodyPr vert="horz" lIns="91440" tIns="45720" rIns="91440" bIns="45720" rtlCol="0">
            <a:noAutofit/>
          </a:bodyPr>
          <a:lstStyle/>
          <a:p>
            <a:r>
              <a:rPr lang="en-GB" sz="2400" dirty="0">
                <a:cs typeface="Arial" panose="020B0604020202020204" pitchFamily="34" charset="0"/>
              </a:rPr>
              <a:t>Put the margarine tubs into the icy water bath</a:t>
            </a:r>
          </a:p>
          <a:p>
            <a:r>
              <a:rPr lang="en-GB" sz="2400" dirty="0">
                <a:cs typeface="Arial" panose="020B0604020202020204" pitchFamily="34" charset="0"/>
              </a:rPr>
              <a:t>Add some ‘blood’ (warm water – step 3) to the two margarine tubs and measure the temperature straight away</a:t>
            </a:r>
          </a:p>
        </p:txBody>
      </p:sp>
      <p:pic>
        <p:nvPicPr>
          <p:cNvPr id="4098" name="Picture 2" descr="C:\Users\mrscj\Documents\Education\IET\Autumn 2021\Blubber\IMG_20210905_110206.jpg"/>
          <p:cNvPicPr>
            <a:picLocks noChangeAspect="1" noChangeArrowheads="1"/>
          </p:cNvPicPr>
          <p:nvPr/>
        </p:nvPicPr>
        <p:blipFill rotWithShape="1">
          <a:blip r:embed="rId2">
            <a:extLst>
              <a:ext uri="{28A0092B-C50C-407E-A947-70E740481C1C}">
                <a14:useLocalDpi xmlns:a14="http://schemas.microsoft.com/office/drawing/2010/main" val="0"/>
              </a:ext>
            </a:extLst>
          </a:blip>
          <a:srcRect l="1637" t="16454" r="1631" b="12424"/>
          <a:stretch/>
        </p:blipFill>
        <p:spPr bwMode="auto">
          <a:xfrm>
            <a:off x="4535845" y="3138311"/>
            <a:ext cx="4491951" cy="247704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6B888769-443B-4389-9434-9028B98138DC}"/>
              </a:ext>
            </a:extLst>
          </p:cNvPr>
          <p:cNvSpPr txBox="1">
            <a:spLocks/>
          </p:cNvSpPr>
          <p:nvPr/>
        </p:nvSpPr>
        <p:spPr>
          <a:xfrm>
            <a:off x="8792" y="3147662"/>
            <a:ext cx="4680439" cy="28472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cs typeface="Arial" panose="020B0604020202020204" pitchFamily="34" charset="0"/>
              </a:rPr>
              <a:t>Write down your results</a:t>
            </a:r>
          </a:p>
          <a:p>
            <a:r>
              <a:rPr lang="en-GB" sz="2400" dirty="0">
                <a:cs typeface="Arial" panose="020B0604020202020204" pitchFamily="34" charset="0"/>
              </a:rPr>
              <a:t>Wait for two minutes and take the temperatures again</a:t>
            </a:r>
          </a:p>
          <a:p>
            <a:r>
              <a:rPr lang="en-GB" sz="2400" dirty="0">
                <a:cs typeface="Arial" panose="020B0604020202020204" pitchFamily="34" charset="0"/>
              </a:rPr>
              <a:t>Write them down</a:t>
            </a:r>
          </a:p>
          <a:p>
            <a:r>
              <a:rPr lang="en-GB" sz="2400" dirty="0">
                <a:cs typeface="Arial" panose="020B0604020202020204" pitchFamily="34" charset="0"/>
              </a:rPr>
              <a:t>Keep doing this until you have at least 5 measurements</a:t>
            </a:r>
          </a:p>
        </p:txBody>
      </p:sp>
    </p:spTree>
    <p:extLst>
      <p:ext uri="{BB962C8B-B14F-4D97-AF65-F5344CB8AC3E}">
        <p14:creationId xmlns:p14="http://schemas.microsoft.com/office/powerpoint/2010/main" val="1219072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64" y="1011419"/>
            <a:ext cx="4819650" cy="846689"/>
          </a:xfrm>
        </p:spPr>
        <p:txBody>
          <a:bodyPr vert="horz" lIns="91440" tIns="45720" rIns="91440" bIns="45720" rtlCol="0" anchor="ctr">
            <a:normAutofit/>
          </a:bodyPr>
          <a:lstStyle/>
          <a:p>
            <a:r>
              <a:rPr lang="en-GB" sz="3600" b="1" dirty="0">
                <a:cs typeface="Arial" panose="020B0604020202020204" pitchFamily="34" charset="0"/>
              </a:rPr>
              <a:t>Step 5 – The results </a:t>
            </a:r>
          </a:p>
        </p:txBody>
      </p:sp>
      <p:sp>
        <p:nvSpPr>
          <p:cNvPr id="3" name="Content Placeholder 2"/>
          <p:cNvSpPr>
            <a:spLocks noGrp="1"/>
          </p:cNvSpPr>
          <p:nvPr>
            <p:ph idx="1"/>
          </p:nvPr>
        </p:nvSpPr>
        <p:spPr>
          <a:xfrm>
            <a:off x="188303" y="1858108"/>
            <a:ext cx="3958736" cy="3710763"/>
          </a:xfrm>
        </p:spPr>
        <p:txBody>
          <a:bodyPr vert="horz" lIns="91440" tIns="45720" rIns="91440" bIns="45720" rtlCol="0">
            <a:normAutofit/>
          </a:bodyPr>
          <a:lstStyle/>
          <a:p>
            <a:r>
              <a:rPr lang="en-GB" sz="2400" dirty="0">
                <a:cs typeface="Arial" panose="020B0604020202020204" pitchFamily="34" charset="0"/>
              </a:rPr>
              <a:t>Look at your results</a:t>
            </a:r>
          </a:p>
          <a:p>
            <a:r>
              <a:rPr lang="en-GB" sz="2400" dirty="0">
                <a:cs typeface="Arial" panose="020B0604020202020204" pitchFamily="34" charset="0"/>
              </a:rPr>
              <a:t>Do the temperatures change?</a:t>
            </a:r>
          </a:p>
          <a:p>
            <a:r>
              <a:rPr lang="en-GB" sz="2400" dirty="0">
                <a:cs typeface="Arial" panose="020B0604020202020204" pitchFamily="34" charset="0"/>
              </a:rPr>
              <a:t>Do they change at the same rate or does one cool down faster than the other?</a:t>
            </a:r>
          </a:p>
        </p:txBody>
      </p:sp>
      <p:graphicFrame>
        <p:nvGraphicFramePr>
          <p:cNvPr id="5" name="Content Placeholder 3"/>
          <p:cNvGraphicFramePr>
            <a:graphicFrameLocks/>
          </p:cNvGraphicFramePr>
          <p:nvPr>
            <p:extLst>
              <p:ext uri="{D42A27DB-BD31-4B8C-83A1-F6EECF244321}">
                <p14:modId xmlns:p14="http://schemas.microsoft.com/office/powerpoint/2010/main" val="4017194151"/>
              </p:ext>
            </p:extLst>
          </p:nvPr>
        </p:nvGraphicFramePr>
        <p:xfrm>
          <a:off x="4314094" y="1858108"/>
          <a:ext cx="4536830" cy="3900932"/>
        </p:xfrm>
        <a:graphic>
          <a:graphicData uri="http://schemas.openxmlformats.org/drawingml/2006/table">
            <a:tbl>
              <a:tblPr firstRow="1" bandRow="1">
                <a:tableStyleId>{5940675A-B579-460E-94D1-54222C63F5DA}</a:tableStyleId>
              </a:tblPr>
              <a:tblGrid>
                <a:gridCol w="845021">
                  <a:extLst>
                    <a:ext uri="{9D8B030D-6E8A-4147-A177-3AD203B41FA5}">
                      <a16:colId xmlns:a16="http://schemas.microsoft.com/office/drawing/2014/main" val="4160559898"/>
                    </a:ext>
                  </a:extLst>
                </a:gridCol>
                <a:gridCol w="1555414">
                  <a:extLst>
                    <a:ext uri="{9D8B030D-6E8A-4147-A177-3AD203B41FA5}">
                      <a16:colId xmlns:a16="http://schemas.microsoft.com/office/drawing/2014/main" val="593702603"/>
                    </a:ext>
                  </a:extLst>
                </a:gridCol>
                <a:gridCol w="2136395">
                  <a:extLst>
                    <a:ext uri="{9D8B030D-6E8A-4147-A177-3AD203B41FA5}">
                      <a16:colId xmlns:a16="http://schemas.microsoft.com/office/drawing/2014/main" val="3679510399"/>
                    </a:ext>
                  </a:extLst>
                </a:gridCol>
              </a:tblGrid>
              <a:tr h="791972">
                <a:tc>
                  <a:txBody>
                    <a:bodyPr/>
                    <a:lstStyle/>
                    <a:p>
                      <a:pPr algn="ctr"/>
                      <a:r>
                        <a:rPr lang="en-GB" sz="2000" dirty="0"/>
                        <a:t>Time</a:t>
                      </a:r>
                    </a:p>
                  </a:txBody>
                  <a:tcPr/>
                </a:tc>
                <a:tc>
                  <a:txBody>
                    <a:bodyPr/>
                    <a:lstStyle/>
                    <a:p>
                      <a:pPr algn="ctr"/>
                      <a:r>
                        <a:rPr lang="en-GB" sz="2000" dirty="0"/>
                        <a:t>Temp of Skinny Seal</a:t>
                      </a:r>
                    </a:p>
                  </a:txBody>
                  <a:tcPr/>
                </a:tc>
                <a:tc>
                  <a:txBody>
                    <a:bodyPr/>
                    <a:lstStyle/>
                    <a:p>
                      <a:pPr algn="ctr"/>
                      <a:r>
                        <a:rPr lang="en-GB" sz="2000" dirty="0"/>
                        <a:t>Temp of    Blubbery Seal</a:t>
                      </a:r>
                    </a:p>
                  </a:txBody>
                  <a:tcPr/>
                </a:tc>
                <a:extLst>
                  <a:ext uri="{0D108BD9-81ED-4DB2-BD59-A6C34878D82A}">
                    <a16:rowId xmlns:a16="http://schemas.microsoft.com/office/drawing/2014/main" val="3335399964"/>
                  </a:ext>
                </a:extLst>
              </a:tr>
              <a:tr h="506142">
                <a:tc>
                  <a:txBody>
                    <a:bodyPr/>
                    <a:lstStyle/>
                    <a:p>
                      <a:pPr algn="ctr"/>
                      <a:r>
                        <a:rPr lang="en-GB" sz="2000" dirty="0"/>
                        <a:t>Start</a:t>
                      </a:r>
                    </a:p>
                  </a:txBody>
                  <a:tcPr/>
                </a:tc>
                <a:tc>
                  <a:txBody>
                    <a:bodyPr/>
                    <a:lstStyle/>
                    <a:p>
                      <a:pPr algn="ctr"/>
                      <a:r>
                        <a:rPr lang="en-GB" sz="2800" dirty="0"/>
                        <a:t>37</a:t>
                      </a:r>
                    </a:p>
                  </a:txBody>
                  <a:tcPr/>
                </a:tc>
                <a:tc>
                  <a:txBody>
                    <a:bodyPr/>
                    <a:lstStyle/>
                    <a:p>
                      <a:pPr algn="ctr"/>
                      <a:r>
                        <a:rPr lang="en-GB" sz="2800" dirty="0"/>
                        <a:t>37</a:t>
                      </a:r>
                    </a:p>
                  </a:txBody>
                  <a:tcPr/>
                </a:tc>
                <a:extLst>
                  <a:ext uri="{0D108BD9-81ED-4DB2-BD59-A6C34878D82A}">
                    <a16:rowId xmlns:a16="http://schemas.microsoft.com/office/drawing/2014/main" val="4007554007"/>
                  </a:ext>
                </a:extLst>
              </a:tr>
              <a:tr h="506142">
                <a:tc>
                  <a:txBody>
                    <a:bodyPr/>
                    <a:lstStyle/>
                    <a:p>
                      <a:pPr algn="ctr"/>
                      <a:r>
                        <a:rPr lang="en-GB" sz="2000" dirty="0"/>
                        <a:t>2m</a:t>
                      </a:r>
                    </a:p>
                  </a:txBody>
                  <a:tcPr/>
                </a:tc>
                <a:tc>
                  <a:txBody>
                    <a:bodyPr/>
                    <a:lstStyle/>
                    <a:p>
                      <a:pPr algn="ctr"/>
                      <a:r>
                        <a:rPr lang="en-GB" sz="2800" dirty="0"/>
                        <a:t>35.2</a:t>
                      </a:r>
                    </a:p>
                  </a:txBody>
                  <a:tcPr/>
                </a:tc>
                <a:tc>
                  <a:txBody>
                    <a:bodyPr/>
                    <a:lstStyle/>
                    <a:p>
                      <a:pPr algn="ctr"/>
                      <a:r>
                        <a:rPr lang="en-GB" sz="2800" dirty="0"/>
                        <a:t>36.3</a:t>
                      </a:r>
                    </a:p>
                  </a:txBody>
                  <a:tcPr/>
                </a:tc>
                <a:extLst>
                  <a:ext uri="{0D108BD9-81ED-4DB2-BD59-A6C34878D82A}">
                    <a16:rowId xmlns:a16="http://schemas.microsoft.com/office/drawing/2014/main" val="3770926086"/>
                  </a:ext>
                </a:extLst>
              </a:tr>
              <a:tr h="506142">
                <a:tc>
                  <a:txBody>
                    <a:bodyPr/>
                    <a:lstStyle/>
                    <a:p>
                      <a:pPr algn="ctr"/>
                      <a:r>
                        <a:rPr lang="en-GB" sz="2000" dirty="0"/>
                        <a:t>4m</a:t>
                      </a:r>
                    </a:p>
                  </a:txBody>
                  <a:tcPr/>
                </a:tc>
                <a:tc>
                  <a:txBody>
                    <a:bodyPr/>
                    <a:lstStyle/>
                    <a:p>
                      <a:pPr algn="ctr"/>
                      <a:r>
                        <a:rPr lang="en-GB" sz="2800" dirty="0"/>
                        <a:t>34.1</a:t>
                      </a:r>
                    </a:p>
                  </a:txBody>
                  <a:tcPr/>
                </a:tc>
                <a:tc>
                  <a:txBody>
                    <a:bodyPr/>
                    <a:lstStyle/>
                    <a:p>
                      <a:pPr algn="ctr"/>
                      <a:r>
                        <a:rPr lang="en-GB" sz="2800" dirty="0"/>
                        <a:t>35.9</a:t>
                      </a:r>
                    </a:p>
                  </a:txBody>
                  <a:tcPr/>
                </a:tc>
                <a:extLst>
                  <a:ext uri="{0D108BD9-81ED-4DB2-BD59-A6C34878D82A}">
                    <a16:rowId xmlns:a16="http://schemas.microsoft.com/office/drawing/2014/main" val="1586180538"/>
                  </a:ext>
                </a:extLst>
              </a:tr>
              <a:tr h="506142">
                <a:tc>
                  <a:txBody>
                    <a:bodyPr/>
                    <a:lstStyle/>
                    <a:p>
                      <a:pPr algn="ctr"/>
                      <a:r>
                        <a:rPr lang="en-GB" sz="2000" dirty="0"/>
                        <a:t>6m</a:t>
                      </a:r>
                    </a:p>
                  </a:txBody>
                  <a:tcPr/>
                </a:tc>
                <a:tc>
                  <a:txBody>
                    <a:bodyPr/>
                    <a:lstStyle/>
                    <a:p>
                      <a:pPr algn="ctr"/>
                      <a:r>
                        <a:rPr lang="en-GB" sz="2800" dirty="0"/>
                        <a:t>32.2</a:t>
                      </a:r>
                    </a:p>
                  </a:txBody>
                  <a:tcPr/>
                </a:tc>
                <a:tc>
                  <a:txBody>
                    <a:bodyPr/>
                    <a:lstStyle/>
                    <a:p>
                      <a:pPr algn="ctr"/>
                      <a:r>
                        <a:rPr lang="en-GB" sz="2800" dirty="0"/>
                        <a:t>35.4</a:t>
                      </a:r>
                    </a:p>
                  </a:txBody>
                  <a:tcPr/>
                </a:tc>
                <a:extLst>
                  <a:ext uri="{0D108BD9-81ED-4DB2-BD59-A6C34878D82A}">
                    <a16:rowId xmlns:a16="http://schemas.microsoft.com/office/drawing/2014/main" val="1290884673"/>
                  </a:ext>
                </a:extLst>
              </a:tr>
              <a:tr h="506142">
                <a:tc>
                  <a:txBody>
                    <a:bodyPr/>
                    <a:lstStyle/>
                    <a:p>
                      <a:pPr algn="ctr"/>
                      <a:r>
                        <a:rPr lang="en-GB" sz="2000" dirty="0"/>
                        <a:t>8m</a:t>
                      </a:r>
                    </a:p>
                  </a:txBody>
                  <a:tcPr/>
                </a:tc>
                <a:tc>
                  <a:txBody>
                    <a:bodyPr/>
                    <a:lstStyle/>
                    <a:p>
                      <a:pPr algn="ctr"/>
                      <a:r>
                        <a:rPr lang="en-GB" sz="2800" dirty="0"/>
                        <a:t>31</a:t>
                      </a:r>
                    </a:p>
                  </a:txBody>
                  <a:tcPr/>
                </a:tc>
                <a:tc>
                  <a:txBody>
                    <a:bodyPr/>
                    <a:lstStyle/>
                    <a:p>
                      <a:pPr algn="ctr"/>
                      <a:r>
                        <a:rPr lang="en-GB" sz="2800" dirty="0"/>
                        <a:t>35</a:t>
                      </a:r>
                    </a:p>
                  </a:txBody>
                  <a:tcPr/>
                </a:tc>
                <a:extLst>
                  <a:ext uri="{0D108BD9-81ED-4DB2-BD59-A6C34878D82A}">
                    <a16:rowId xmlns:a16="http://schemas.microsoft.com/office/drawing/2014/main" val="1206961316"/>
                  </a:ext>
                </a:extLst>
              </a:tr>
              <a:tr h="506142">
                <a:tc>
                  <a:txBody>
                    <a:bodyPr/>
                    <a:lstStyle/>
                    <a:p>
                      <a:pPr algn="ctr"/>
                      <a:r>
                        <a:rPr lang="en-GB" sz="2000" dirty="0"/>
                        <a:t>10m</a:t>
                      </a:r>
                    </a:p>
                  </a:txBody>
                  <a:tcPr/>
                </a:tc>
                <a:tc>
                  <a:txBody>
                    <a:bodyPr/>
                    <a:lstStyle/>
                    <a:p>
                      <a:pPr algn="ctr"/>
                      <a:r>
                        <a:rPr lang="en-GB" sz="2800" dirty="0"/>
                        <a:t>29.9</a:t>
                      </a:r>
                    </a:p>
                  </a:txBody>
                  <a:tcPr/>
                </a:tc>
                <a:tc>
                  <a:txBody>
                    <a:bodyPr/>
                    <a:lstStyle/>
                    <a:p>
                      <a:pPr algn="ctr"/>
                      <a:r>
                        <a:rPr lang="en-GB" sz="2800" dirty="0"/>
                        <a:t>34.8</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51080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86" y="1034865"/>
            <a:ext cx="5895975" cy="846689"/>
          </a:xfrm>
        </p:spPr>
        <p:txBody>
          <a:bodyPr vert="horz" lIns="91440" tIns="45720" rIns="91440" bIns="45720" rtlCol="0" anchor="ctr">
            <a:normAutofit/>
          </a:bodyPr>
          <a:lstStyle/>
          <a:p>
            <a:r>
              <a:rPr lang="en-GB" sz="3600" b="1" dirty="0">
                <a:cs typeface="Arial" panose="020B0604020202020204" pitchFamily="34" charset="0"/>
              </a:rPr>
              <a:t>Step 6 – Plotting a graph</a:t>
            </a:r>
          </a:p>
        </p:txBody>
      </p:sp>
      <p:sp>
        <p:nvSpPr>
          <p:cNvPr id="3" name="Content Placeholder 2"/>
          <p:cNvSpPr>
            <a:spLocks noGrp="1"/>
          </p:cNvSpPr>
          <p:nvPr>
            <p:ph idx="1"/>
          </p:nvPr>
        </p:nvSpPr>
        <p:spPr>
          <a:xfrm>
            <a:off x="129685" y="1815304"/>
            <a:ext cx="4118465" cy="4119504"/>
          </a:xfrm>
        </p:spPr>
        <p:txBody>
          <a:bodyPr vert="horz" lIns="91440" tIns="45720" rIns="91440" bIns="45720" rtlCol="0">
            <a:noAutofit/>
          </a:bodyPr>
          <a:lstStyle/>
          <a:p>
            <a:r>
              <a:rPr lang="en-GB" sz="2400" dirty="0">
                <a:cs typeface="Arial" panose="020B0604020202020204" pitchFamily="34" charset="0"/>
              </a:rPr>
              <a:t>Plot your results on a graph like this one</a:t>
            </a:r>
          </a:p>
          <a:p>
            <a:endParaRPr lang="en-GB" sz="2400" dirty="0">
              <a:cs typeface="Arial" panose="020B0604020202020204" pitchFamily="34" charset="0"/>
            </a:endParaRPr>
          </a:p>
          <a:p>
            <a:r>
              <a:rPr lang="en-GB" sz="2400" dirty="0">
                <a:cs typeface="Arial" panose="020B0604020202020204" pitchFamily="34" charset="0"/>
              </a:rPr>
              <a:t>Draw each line in a different colour. </a:t>
            </a:r>
          </a:p>
          <a:p>
            <a:endParaRPr lang="en-GB" sz="2400" dirty="0">
              <a:cs typeface="Arial" panose="020B0604020202020204" pitchFamily="34" charset="0"/>
            </a:endParaRPr>
          </a:p>
          <a:p>
            <a:r>
              <a:rPr lang="en-GB" sz="2400" dirty="0">
                <a:cs typeface="Arial" panose="020B0604020202020204" pitchFamily="34" charset="0"/>
              </a:rPr>
              <a:t>How does this help explain why Arctic and Antarctic animals have so much blubber?</a:t>
            </a:r>
          </a:p>
        </p:txBody>
      </p:sp>
      <p:sp>
        <p:nvSpPr>
          <p:cNvPr id="6" name="TextBox 5">
            <a:extLst>
              <a:ext uri="{FF2B5EF4-FFF2-40B4-BE49-F238E27FC236}">
                <a16:creationId xmlns:a16="http://schemas.microsoft.com/office/drawing/2014/main" id="{1F260E47-4A55-4CEB-AFF0-D76BFBE6AFFE}"/>
              </a:ext>
            </a:extLst>
          </p:cNvPr>
          <p:cNvSpPr txBox="1"/>
          <p:nvPr/>
        </p:nvSpPr>
        <p:spPr>
          <a:xfrm>
            <a:off x="4543426" y="4610967"/>
            <a:ext cx="4470889" cy="1200329"/>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The skinny seal without any blubber is drawn in blue and the blubbery seal is in red</a:t>
            </a:r>
          </a:p>
        </p:txBody>
      </p:sp>
      <p:pic>
        <p:nvPicPr>
          <p:cNvPr id="7" name="Picture 6">
            <a:extLst>
              <a:ext uri="{FF2B5EF4-FFF2-40B4-BE49-F238E27FC236}">
                <a16:creationId xmlns:a16="http://schemas.microsoft.com/office/drawing/2014/main" id="{D6CDF1A1-20C8-46BA-A49E-7094916C17D6}"/>
              </a:ext>
            </a:extLst>
          </p:cNvPr>
          <p:cNvPicPr>
            <a:picLocks noChangeAspect="1"/>
          </p:cNvPicPr>
          <p:nvPr/>
        </p:nvPicPr>
        <p:blipFill>
          <a:blip r:embed="rId2"/>
          <a:stretch>
            <a:fillRect/>
          </a:stretch>
        </p:blipFill>
        <p:spPr>
          <a:xfrm>
            <a:off x="4429125" y="1701079"/>
            <a:ext cx="4038600" cy="2905125"/>
          </a:xfrm>
          <a:prstGeom prst="rect">
            <a:avLst/>
          </a:prstGeom>
        </p:spPr>
      </p:pic>
    </p:spTree>
    <p:extLst>
      <p:ext uri="{BB962C8B-B14F-4D97-AF65-F5344CB8AC3E}">
        <p14:creationId xmlns:p14="http://schemas.microsoft.com/office/powerpoint/2010/main" val="776163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8015" y="3867112"/>
            <a:ext cx="2495960" cy="201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29685" y="1034865"/>
            <a:ext cx="6668679" cy="846689"/>
          </a:xfrm>
        </p:spPr>
        <p:txBody>
          <a:bodyPr vert="horz" lIns="91440" tIns="45720" rIns="91440" bIns="45720" rtlCol="0" anchor="ctr">
            <a:normAutofit/>
          </a:bodyPr>
          <a:lstStyle/>
          <a:p>
            <a:r>
              <a:rPr lang="en-GB" sz="3600" b="1" dirty="0">
                <a:cs typeface="Arial" panose="020B0604020202020204" pitchFamily="34" charset="0"/>
              </a:rPr>
              <a:t>Step 6 – Extension questions</a:t>
            </a:r>
          </a:p>
        </p:txBody>
      </p:sp>
      <p:sp>
        <p:nvSpPr>
          <p:cNvPr id="3" name="Content Placeholder 2"/>
          <p:cNvSpPr>
            <a:spLocks noGrp="1"/>
          </p:cNvSpPr>
          <p:nvPr>
            <p:ph idx="1"/>
          </p:nvPr>
        </p:nvSpPr>
        <p:spPr>
          <a:xfrm>
            <a:off x="129687" y="1881554"/>
            <a:ext cx="7185514" cy="2842421"/>
          </a:xfrm>
        </p:spPr>
        <p:txBody>
          <a:bodyPr vert="horz" lIns="91440" tIns="45720" rIns="91440" bIns="45720" rtlCol="0">
            <a:normAutofit/>
          </a:bodyPr>
          <a:lstStyle/>
          <a:p>
            <a:r>
              <a:rPr lang="en-GB" sz="2400" dirty="0">
                <a:cs typeface="Arial" panose="020B0604020202020204" pitchFamily="34" charset="0"/>
              </a:rPr>
              <a:t>Why do you think the seals cooled down at different rates?</a:t>
            </a:r>
          </a:p>
          <a:p>
            <a:r>
              <a:rPr lang="en-GB" sz="2400" dirty="0">
                <a:cs typeface="Arial" panose="020B0604020202020204" pitchFamily="34" charset="0"/>
              </a:rPr>
              <a:t>How could the experiment be improved? </a:t>
            </a:r>
          </a:p>
          <a:p>
            <a:r>
              <a:rPr lang="en-GB" sz="2400" dirty="0">
                <a:cs typeface="Arial" panose="020B0604020202020204" pitchFamily="34" charset="0"/>
              </a:rPr>
              <a:t>How can the blood get cooler and the animal still be alive?</a:t>
            </a:r>
          </a:p>
          <a:p>
            <a:r>
              <a:rPr lang="en-GB" sz="2400" dirty="0">
                <a:cs typeface="Arial" panose="020B0604020202020204" pitchFamily="34" charset="0"/>
              </a:rPr>
              <a:t>Does the blubber float on water? How does this help the animal in the sea?</a:t>
            </a:r>
          </a:p>
        </p:txBody>
      </p:sp>
    </p:spTree>
    <p:extLst>
      <p:ext uri="{BB962C8B-B14F-4D97-AF65-F5344CB8AC3E}">
        <p14:creationId xmlns:p14="http://schemas.microsoft.com/office/powerpoint/2010/main" val="1375415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1119945"/>
            <a:ext cx="3019425" cy="693811"/>
          </a:xfrm>
        </p:spPr>
        <p:txBody>
          <a:bodyPr vert="horz" lIns="91440" tIns="45720" rIns="91440" bIns="45720" rtlCol="0" anchor="ctr">
            <a:normAutofit/>
          </a:bodyPr>
          <a:lstStyle/>
          <a:p>
            <a:r>
              <a:rPr lang="en-GB" sz="3600" b="1" dirty="0">
                <a:cs typeface="Arial" panose="020B0604020202020204" pitchFamily="34" charset="0"/>
              </a:rPr>
              <a:t>Links Page</a:t>
            </a:r>
          </a:p>
        </p:txBody>
      </p:sp>
      <p:sp>
        <p:nvSpPr>
          <p:cNvPr id="3" name="Content Placeholder 2"/>
          <p:cNvSpPr>
            <a:spLocks noGrp="1"/>
          </p:cNvSpPr>
          <p:nvPr>
            <p:ph idx="1"/>
          </p:nvPr>
        </p:nvSpPr>
        <p:spPr>
          <a:xfrm>
            <a:off x="285750" y="1838548"/>
            <a:ext cx="8258176" cy="3552601"/>
          </a:xfrm>
        </p:spPr>
        <p:txBody>
          <a:bodyPr>
            <a:normAutofit/>
          </a:bodyPr>
          <a:lstStyle/>
          <a:p>
            <a:r>
              <a:rPr lang="en-GB" sz="2400" dirty="0">
                <a:cs typeface="Arial" panose="020B0604020202020204" pitchFamily="34" charset="0"/>
              </a:rPr>
              <a:t>An article about how seals keep themselves warm in cold water compared to scuba divers </a:t>
            </a:r>
            <a:r>
              <a:rPr lang="en-GB" sz="2400" dirty="0">
                <a:cs typeface="Arial" panose="020B0604020202020204" pitchFamily="34" charset="0"/>
                <a:hlinkClick r:id="rId2"/>
              </a:rPr>
              <a:t>https://www.abyss.com.au/en/blog/viewpost/185/seal-temperature-regulation</a:t>
            </a:r>
            <a:endParaRPr lang="en-GB" sz="2400" dirty="0">
              <a:cs typeface="Arial" panose="020B0604020202020204" pitchFamily="34" charset="0"/>
            </a:endParaRPr>
          </a:p>
          <a:p>
            <a:endParaRPr lang="en-GB" sz="2400" dirty="0">
              <a:cs typeface="Arial" panose="020B0604020202020204" pitchFamily="34" charset="0"/>
            </a:endParaRPr>
          </a:p>
          <a:p>
            <a:r>
              <a:rPr lang="en-GB" sz="2400" dirty="0">
                <a:cs typeface="Arial" panose="020B0604020202020204" pitchFamily="34" charset="0"/>
              </a:rPr>
              <a:t>A website exploring the various ways seals have adapted to life in the freezing water </a:t>
            </a:r>
            <a:r>
              <a:rPr lang="en-GB" sz="2400" dirty="0">
                <a:cs typeface="Arial" panose="020B0604020202020204" pitchFamily="34" charset="0"/>
                <a:hlinkClick r:id="rId3"/>
              </a:rPr>
              <a:t>https://animals.mom.com/seals-survive-antarctica-7385.html</a:t>
            </a:r>
            <a:endParaRPr lang="en-GB" dirty="0">
              <a:latin typeface="+mn-lt"/>
            </a:endParaRPr>
          </a:p>
        </p:txBody>
      </p:sp>
    </p:spTree>
    <p:extLst>
      <p:ext uri="{BB962C8B-B14F-4D97-AF65-F5344CB8AC3E}">
        <p14:creationId xmlns:p14="http://schemas.microsoft.com/office/powerpoint/2010/main" val="359067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5902876-2062-4D36-8CFC-4D708D80C5FA}"/>
              </a:ext>
            </a:extLst>
          </p:cNvPr>
          <p:cNvSpPr txBox="1"/>
          <p:nvPr/>
        </p:nvSpPr>
        <p:spPr>
          <a:xfrm>
            <a:off x="1447800" y="1536174"/>
            <a:ext cx="6248400" cy="3785652"/>
          </a:xfrm>
          <a:prstGeom prst="rect">
            <a:avLst/>
          </a:prstGeom>
          <a:noFill/>
        </p:spPr>
        <p:txBody>
          <a:bodyPr wrap="square">
            <a:spAutoFit/>
          </a:bodyPr>
          <a:lstStyle/>
          <a:p>
            <a:pPr fontAlgn="base"/>
            <a:r>
              <a:rPr lang="en-GB" sz="1600" b="1" u="sng" dirty="0">
                <a:effectLst/>
                <a:latin typeface="Arial" panose="020B0604020202020204" pitchFamily="34" charset="0"/>
                <a:ea typeface="Times New Roman" panose="02020603050405020304" pitchFamily="18" charset="0"/>
              </a:rPr>
              <a:t>Stay safe</a:t>
            </a:r>
            <a:r>
              <a:rPr lang="en-GB" sz="1600" b="1"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a:p>
            <a:pPr fontAlgn="base"/>
            <a:r>
              <a:rPr lang="en-GB" sz="1600" dirty="0">
                <a:effectLst/>
                <a:latin typeface="Arial" panose="020B0604020202020204" pitchFamily="34" charset="0"/>
                <a:ea typeface="Times New Roman" panose="02020603050405020304" pitchFamily="18" charset="0"/>
              </a:rPr>
              <a:t>Whether you are a scientist researching a new medicine or an engineer solving climate change, safety always comes first. An adult must always be around and supervising when doing this activity. You are responsible for:</a:t>
            </a:r>
            <a:endParaRPr lang="en-GB" sz="2800" dirty="0">
              <a:effectLst/>
              <a:latin typeface="Times New Roman" panose="02020603050405020304" pitchFamily="18" charset="0"/>
              <a:ea typeface="Times New Roman" panose="02020603050405020304" pitchFamily="18" charset="0"/>
            </a:endParaRPr>
          </a:p>
          <a:p>
            <a:pPr fontAlgn="base"/>
            <a:r>
              <a:rPr lang="en-GB" sz="1600"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600" dirty="0">
                <a:effectLst/>
                <a:latin typeface="Arial" panose="020B0604020202020204" pitchFamily="34" charset="0"/>
                <a:ea typeface="Times New Roman" panose="02020603050405020304" pitchFamily="18" charset="0"/>
              </a:rPr>
              <a:t>ensuring that any equipment used for this activity is in good working condition</a:t>
            </a:r>
            <a:endParaRPr lang="en-GB" sz="2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600" dirty="0">
                <a:effectLst/>
                <a:latin typeface="Arial" panose="020B0604020202020204" pitchFamily="34" charset="0"/>
                <a:ea typeface="Times New Roman" panose="02020603050405020304" pitchFamily="18" charset="0"/>
              </a:rPr>
              <a:t>behaving sensibly and following any safety instructions so as not to hurt or injure yourself or others </a:t>
            </a:r>
            <a:endParaRPr lang="en-GB" sz="2800" dirty="0">
              <a:effectLst/>
              <a:latin typeface="Times New Roman" panose="02020603050405020304" pitchFamily="18" charset="0"/>
              <a:ea typeface="Times New Roman" panose="02020603050405020304" pitchFamily="18" charset="0"/>
            </a:endParaRPr>
          </a:p>
          <a:p>
            <a:pPr fontAlgn="base"/>
            <a:r>
              <a:rPr lang="en-US" sz="1600"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a:p>
            <a:pPr fontAlgn="base"/>
            <a:r>
              <a:rPr lang="en-GB" sz="1600" dirty="0">
                <a:effectLst/>
                <a:latin typeface="Arial" panose="020B0604020202020204" pitchFamily="34" charset="0"/>
                <a:ea typeface="Times New Roman" panose="02020603050405020304" pitchFamily="18" charset="0"/>
              </a:rPr>
              <a:t>Please note that in the absence of any negligence or other breach of duty by us, this activity is carried out at your own risk. It is important to take extra care at the stages marked with this symbol: </a:t>
            </a:r>
            <a:r>
              <a:rPr lang="en-GB" sz="16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1600" dirty="0">
                <a:effectLst/>
                <a:latin typeface="Arial" panose="020B0604020202020204" pitchFamily="34"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43848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037" y="1154621"/>
            <a:ext cx="3016988" cy="680519"/>
          </a:xfrm>
        </p:spPr>
        <p:txBody>
          <a:bodyPr>
            <a:normAutofit/>
          </a:bodyPr>
          <a:lstStyle/>
          <a:p>
            <a:r>
              <a:rPr lang="en-GB" sz="3600" b="1" dirty="0">
                <a:cs typeface="Arial" panose="020B0604020202020204" pitchFamily="34" charset="0"/>
              </a:rPr>
              <a:t>Introduction</a:t>
            </a:r>
          </a:p>
        </p:txBody>
      </p:sp>
      <p:sp>
        <p:nvSpPr>
          <p:cNvPr id="7" name="TextBox 6">
            <a:extLst>
              <a:ext uri="{FF2B5EF4-FFF2-40B4-BE49-F238E27FC236}">
                <a16:creationId xmlns:a16="http://schemas.microsoft.com/office/drawing/2014/main" id="{B8A6F154-450B-4402-9304-30877B2C0776}"/>
              </a:ext>
            </a:extLst>
          </p:cNvPr>
          <p:cNvSpPr txBox="1"/>
          <p:nvPr/>
        </p:nvSpPr>
        <p:spPr>
          <a:xfrm>
            <a:off x="231037" y="1949439"/>
            <a:ext cx="6189641" cy="2677656"/>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In this activity we will:</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look at how animals who live at the Earth’s poles keep out the cold</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make a model seal to test how it keeps warm in a freezing sea</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think about why this might mean they don’t want the climate to warm up</a:t>
            </a:r>
          </a:p>
        </p:txBody>
      </p:sp>
      <p:pic>
        <p:nvPicPr>
          <p:cNvPr id="6" name="Picture 5" descr="Icon&#10;&#10;Description automatically generated">
            <a:extLst>
              <a:ext uri="{FF2B5EF4-FFF2-40B4-BE49-F238E27FC236}">
                <a16:creationId xmlns:a16="http://schemas.microsoft.com/office/drawing/2014/main" id="{784F00BD-26A6-4E24-AD75-D965A6519EAF}"/>
              </a:ext>
            </a:extLst>
          </p:cNvPr>
          <p:cNvPicPr>
            <a:picLocks noChangeAspect="1"/>
          </p:cNvPicPr>
          <p:nvPr/>
        </p:nvPicPr>
        <p:blipFill>
          <a:blip r:embed="rId3"/>
          <a:stretch>
            <a:fillRect/>
          </a:stretch>
        </p:blipFill>
        <p:spPr>
          <a:xfrm>
            <a:off x="6052930" y="3163698"/>
            <a:ext cx="2860033" cy="2710328"/>
          </a:xfrm>
          <a:prstGeom prst="rect">
            <a:avLst/>
          </a:prstGeom>
        </p:spPr>
      </p:pic>
    </p:spTree>
    <p:extLst>
      <p:ext uri="{BB962C8B-B14F-4D97-AF65-F5344CB8AC3E}">
        <p14:creationId xmlns:p14="http://schemas.microsoft.com/office/powerpoint/2010/main" val="2773778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15" y="1121720"/>
            <a:ext cx="2838450" cy="678506"/>
          </a:xfrm>
        </p:spPr>
        <p:txBody>
          <a:bodyPr vert="horz" lIns="91440" tIns="45720" rIns="91440" bIns="45720" rtlCol="0" anchor="ctr">
            <a:normAutofit/>
          </a:bodyPr>
          <a:lstStyle/>
          <a:p>
            <a:r>
              <a:rPr lang="en-GB" sz="3600" b="1" dirty="0">
                <a:cs typeface="Arial" panose="020B0604020202020204" pitchFamily="34" charset="0"/>
              </a:rPr>
              <a:t>Resources </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8428" y="1121720"/>
            <a:ext cx="4682857"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38BC0BC2-6821-4644-9DCA-8AD988442F33}"/>
              </a:ext>
            </a:extLst>
          </p:cNvPr>
          <p:cNvSpPr txBox="1"/>
          <p:nvPr/>
        </p:nvSpPr>
        <p:spPr>
          <a:xfrm>
            <a:off x="285749" y="1793112"/>
            <a:ext cx="4919297" cy="3785652"/>
          </a:xfrm>
          <a:prstGeom prst="rect">
            <a:avLst/>
          </a:prstGeom>
          <a:noFill/>
        </p:spPr>
        <p:txBody>
          <a:bodyPr wrap="square">
            <a:spAutoFit/>
          </a:bodyPr>
          <a:lstStyle/>
          <a:p>
            <a:pPr marL="0" indent="0">
              <a:buNone/>
            </a:pPr>
            <a:r>
              <a:rPr lang="en-GB" sz="2400" dirty="0">
                <a:latin typeface="Arial" panose="020B0604020202020204" pitchFamily="34" charset="0"/>
                <a:cs typeface="Arial" panose="020B0604020202020204" pitchFamily="34" charset="0"/>
              </a:rPr>
              <a:t>You will need:</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An empty margarine tub</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 full margarine tub</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 large flat dish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Some warm water</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Some cold water with ice</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 thermometer and a stopwatch, or smart watch timer</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Graph paper, a pencil and two differently coloured crayons</a:t>
            </a:r>
          </a:p>
        </p:txBody>
      </p:sp>
      <p:sp>
        <p:nvSpPr>
          <p:cNvPr id="6" name="TextBox 5">
            <a:extLst>
              <a:ext uri="{FF2B5EF4-FFF2-40B4-BE49-F238E27FC236}">
                <a16:creationId xmlns:a16="http://schemas.microsoft.com/office/drawing/2014/main" id="{96EDB0B7-DF48-4473-A372-CE8ED407F6D4}"/>
              </a:ext>
            </a:extLst>
          </p:cNvPr>
          <p:cNvSpPr txBox="1"/>
          <p:nvPr/>
        </p:nvSpPr>
        <p:spPr>
          <a:xfrm>
            <a:off x="0" y="5551260"/>
            <a:ext cx="4572000" cy="369332"/>
          </a:xfrm>
          <a:prstGeom prst="rect">
            <a:avLst/>
          </a:prstGeom>
          <a:noFill/>
        </p:spPr>
        <p:txBody>
          <a:bodyPr wrap="square">
            <a:spAutoFit/>
          </a:bodyPr>
          <a:lstStyle/>
          <a:p>
            <a:r>
              <a:rPr lang="en-GB" sz="18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2490068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977" y="1119463"/>
            <a:ext cx="2962275" cy="709337"/>
          </a:xfrm>
        </p:spPr>
        <p:txBody>
          <a:bodyPr vert="horz" lIns="91440" tIns="45720" rIns="91440" bIns="45720" rtlCol="0" anchor="ctr">
            <a:normAutofit/>
          </a:bodyPr>
          <a:lstStyle/>
          <a:p>
            <a:r>
              <a:rPr lang="en-GB" sz="3600" b="1" dirty="0">
                <a:cs typeface="Arial" panose="020B0604020202020204" pitchFamily="34" charset="0"/>
              </a:rPr>
              <a:t>The Science</a:t>
            </a:r>
          </a:p>
        </p:txBody>
      </p:sp>
      <p:sp>
        <p:nvSpPr>
          <p:cNvPr id="3" name="Content Placeholder 2"/>
          <p:cNvSpPr>
            <a:spLocks noGrp="1"/>
          </p:cNvSpPr>
          <p:nvPr>
            <p:ph idx="1"/>
          </p:nvPr>
        </p:nvSpPr>
        <p:spPr>
          <a:xfrm>
            <a:off x="318978" y="1828800"/>
            <a:ext cx="6181214" cy="3752442"/>
          </a:xfrm>
        </p:spPr>
        <p:txBody>
          <a:bodyPr vert="horz" lIns="91440" tIns="45720" rIns="91440" bIns="45720" rtlCol="0">
            <a:normAutofit lnSpcReduction="10000"/>
          </a:bodyPr>
          <a:lstStyle/>
          <a:p>
            <a:r>
              <a:rPr lang="en-GB" sz="2400" dirty="0">
                <a:cs typeface="Arial" panose="020B0604020202020204" pitchFamily="34" charset="0"/>
              </a:rPr>
              <a:t>Seals, polar bears and penguins all have a body temperature close to our own - around 37</a:t>
            </a:r>
            <a:r>
              <a:rPr lang="en-GB" sz="2400" baseline="30000" dirty="0">
                <a:cs typeface="Arial" panose="020B0604020202020204" pitchFamily="34" charset="0"/>
              </a:rPr>
              <a:t>o</a:t>
            </a:r>
            <a:r>
              <a:rPr lang="en-GB" sz="2400" dirty="0">
                <a:cs typeface="Arial" panose="020B0604020202020204" pitchFamily="34" charset="0"/>
              </a:rPr>
              <a:t>C</a:t>
            </a:r>
          </a:p>
          <a:p>
            <a:r>
              <a:rPr lang="en-GB" sz="2400" dirty="0">
                <a:cs typeface="Arial" panose="020B0604020202020204" pitchFamily="34" charset="0"/>
              </a:rPr>
              <a:t>The sea at the North and South poles can be as cold as 2</a:t>
            </a:r>
            <a:r>
              <a:rPr lang="en-GB" sz="2400" baseline="30000" dirty="0">
                <a:cs typeface="Arial" panose="020B0604020202020204" pitchFamily="34" charset="0"/>
              </a:rPr>
              <a:t>o</a:t>
            </a:r>
            <a:r>
              <a:rPr lang="en-GB" sz="2400" dirty="0">
                <a:cs typeface="Arial" panose="020B0604020202020204" pitchFamily="34" charset="0"/>
              </a:rPr>
              <a:t>C</a:t>
            </a:r>
          </a:p>
          <a:p>
            <a:r>
              <a:rPr lang="en-GB" sz="2400" dirty="0">
                <a:cs typeface="Arial" panose="020B0604020202020204" pitchFamily="34" charset="0"/>
              </a:rPr>
              <a:t>Animals that have warm blood have to keep it warm to stay alive </a:t>
            </a:r>
          </a:p>
          <a:p>
            <a:r>
              <a:rPr lang="en-GB" sz="2400" dirty="0">
                <a:cs typeface="Arial" panose="020B0604020202020204" pitchFamily="34" charset="0"/>
              </a:rPr>
              <a:t>They do this by growing a thick layer of fatty blubber under their skin </a:t>
            </a:r>
          </a:p>
          <a:p>
            <a:r>
              <a:rPr lang="en-GB" sz="2400" dirty="0">
                <a:cs typeface="Arial" panose="020B0604020202020204" pitchFamily="34" charset="0"/>
              </a:rPr>
              <a:t>This is called insulation</a:t>
            </a:r>
          </a:p>
          <a:p>
            <a:endParaRPr lang="en-GB" sz="2400" dirty="0">
              <a:latin typeface="+mn-lt"/>
            </a:endParaRPr>
          </a:p>
          <a:p>
            <a:endParaRPr lang="en-GB" sz="2400" dirty="0">
              <a:latin typeface="+mn-lt"/>
            </a:endParaRPr>
          </a:p>
        </p:txBody>
      </p:sp>
      <p:pic>
        <p:nvPicPr>
          <p:cNvPr id="4" name="Picture 3" descr="A penguin with its mouth open&#10;&#10;Description automatically generated with low confidence">
            <a:extLst>
              <a:ext uri="{FF2B5EF4-FFF2-40B4-BE49-F238E27FC236}">
                <a16:creationId xmlns:a16="http://schemas.microsoft.com/office/drawing/2014/main" id="{0822EAEB-942D-41F8-B983-817792371988}"/>
              </a:ext>
            </a:extLst>
          </p:cNvPr>
          <p:cNvPicPr>
            <a:picLocks noChangeAspect="1"/>
          </p:cNvPicPr>
          <p:nvPr/>
        </p:nvPicPr>
        <p:blipFill>
          <a:blip r:embed="rId2"/>
          <a:stretch>
            <a:fillRect/>
          </a:stretch>
        </p:blipFill>
        <p:spPr>
          <a:xfrm>
            <a:off x="5997866" y="2633870"/>
            <a:ext cx="3146134" cy="3324478"/>
          </a:xfrm>
          <a:prstGeom prst="rect">
            <a:avLst/>
          </a:prstGeom>
        </p:spPr>
      </p:pic>
    </p:spTree>
    <p:extLst>
      <p:ext uri="{BB962C8B-B14F-4D97-AF65-F5344CB8AC3E}">
        <p14:creationId xmlns:p14="http://schemas.microsoft.com/office/powerpoint/2010/main" val="892400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214" y="1139641"/>
            <a:ext cx="9144000" cy="622484"/>
          </a:xfrm>
        </p:spPr>
        <p:txBody>
          <a:bodyPr vert="horz" lIns="91440" tIns="45720" rIns="91440" bIns="45720" rtlCol="0" anchor="ctr">
            <a:normAutofit/>
          </a:bodyPr>
          <a:lstStyle/>
          <a:p>
            <a:r>
              <a:rPr lang="en-GB" sz="3600" b="1" dirty="0">
                <a:cs typeface="Arial" panose="020B0604020202020204" pitchFamily="34" charset="0"/>
              </a:rPr>
              <a:t>Making a table for your results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21450658"/>
              </p:ext>
            </p:extLst>
          </p:nvPr>
        </p:nvGraphicFramePr>
        <p:xfrm>
          <a:off x="4237894" y="1943011"/>
          <a:ext cx="4536830" cy="3900932"/>
        </p:xfrm>
        <a:graphic>
          <a:graphicData uri="http://schemas.openxmlformats.org/drawingml/2006/table">
            <a:tbl>
              <a:tblPr firstRow="1" bandRow="1">
                <a:tableStyleId>{5940675A-B579-460E-94D1-54222C63F5DA}</a:tableStyleId>
              </a:tblPr>
              <a:tblGrid>
                <a:gridCol w="845021">
                  <a:extLst>
                    <a:ext uri="{9D8B030D-6E8A-4147-A177-3AD203B41FA5}">
                      <a16:colId xmlns:a16="http://schemas.microsoft.com/office/drawing/2014/main" val="4160559898"/>
                    </a:ext>
                  </a:extLst>
                </a:gridCol>
                <a:gridCol w="1555414">
                  <a:extLst>
                    <a:ext uri="{9D8B030D-6E8A-4147-A177-3AD203B41FA5}">
                      <a16:colId xmlns:a16="http://schemas.microsoft.com/office/drawing/2014/main" val="593702603"/>
                    </a:ext>
                  </a:extLst>
                </a:gridCol>
                <a:gridCol w="2136395">
                  <a:extLst>
                    <a:ext uri="{9D8B030D-6E8A-4147-A177-3AD203B41FA5}">
                      <a16:colId xmlns:a16="http://schemas.microsoft.com/office/drawing/2014/main" val="3679510399"/>
                    </a:ext>
                  </a:extLst>
                </a:gridCol>
              </a:tblGrid>
              <a:tr h="791972">
                <a:tc>
                  <a:txBody>
                    <a:bodyPr/>
                    <a:lstStyle/>
                    <a:p>
                      <a:pPr algn="ctr"/>
                      <a:r>
                        <a:rPr lang="en-GB" sz="2000" dirty="0"/>
                        <a:t>Time</a:t>
                      </a:r>
                    </a:p>
                  </a:txBody>
                  <a:tcPr/>
                </a:tc>
                <a:tc>
                  <a:txBody>
                    <a:bodyPr/>
                    <a:lstStyle/>
                    <a:p>
                      <a:pPr algn="ctr"/>
                      <a:r>
                        <a:rPr lang="en-GB" sz="2000" dirty="0"/>
                        <a:t>Temp of Skinny Seal</a:t>
                      </a:r>
                    </a:p>
                  </a:txBody>
                  <a:tcPr/>
                </a:tc>
                <a:tc>
                  <a:txBody>
                    <a:bodyPr/>
                    <a:lstStyle/>
                    <a:p>
                      <a:pPr algn="ctr"/>
                      <a:r>
                        <a:rPr lang="en-GB" sz="2000" dirty="0"/>
                        <a:t>Temp of    Blubbery Seal</a:t>
                      </a:r>
                    </a:p>
                  </a:txBody>
                  <a:tcPr/>
                </a:tc>
                <a:extLst>
                  <a:ext uri="{0D108BD9-81ED-4DB2-BD59-A6C34878D82A}">
                    <a16:rowId xmlns:a16="http://schemas.microsoft.com/office/drawing/2014/main" val="3335399964"/>
                  </a:ext>
                </a:extLst>
              </a:tr>
              <a:tr h="506142">
                <a:tc>
                  <a:txBody>
                    <a:bodyPr/>
                    <a:lstStyle/>
                    <a:p>
                      <a:pPr algn="ctr"/>
                      <a:r>
                        <a:rPr lang="en-GB" sz="2000" dirty="0"/>
                        <a:t>Start</a:t>
                      </a:r>
                    </a:p>
                  </a:txBody>
                  <a:tcPr/>
                </a:tc>
                <a:tc>
                  <a:txBody>
                    <a:bodyPr/>
                    <a:lstStyle/>
                    <a:p>
                      <a:pPr algn="ctr"/>
                      <a:endParaRPr lang="en-GB" sz="2800" dirty="0"/>
                    </a:p>
                  </a:txBody>
                  <a:tcPr/>
                </a:tc>
                <a:tc>
                  <a:txBody>
                    <a:bodyPr/>
                    <a:lstStyle/>
                    <a:p>
                      <a:pPr algn="ctr"/>
                      <a:endParaRPr lang="en-GB" sz="2800" dirty="0"/>
                    </a:p>
                  </a:txBody>
                  <a:tcPr/>
                </a:tc>
                <a:extLst>
                  <a:ext uri="{0D108BD9-81ED-4DB2-BD59-A6C34878D82A}">
                    <a16:rowId xmlns:a16="http://schemas.microsoft.com/office/drawing/2014/main" val="4007554007"/>
                  </a:ext>
                </a:extLst>
              </a:tr>
              <a:tr h="506142">
                <a:tc>
                  <a:txBody>
                    <a:bodyPr/>
                    <a:lstStyle/>
                    <a:p>
                      <a:pPr algn="ctr"/>
                      <a:r>
                        <a:rPr lang="en-GB" sz="2000" dirty="0"/>
                        <a:t>2m</a:t>
                      </a:r>
                    </a:p>
                  </a:txBody>
                  <a:tcPr/>
                </a:tc>
                <a:tc>
                  <a:txBody>
                    <a:bodyPr/>
                    <a:lstStyle/>
                    <a:p>
                      <a:pPr algn="ctr"/>
                      <a:endParaRPr lang="en-GB" sz="2800" dirty="0"/>
                    </a:p>
                  </a:txBody>
                  <a:tcPr/>
                </a:tc>
                <a:tc>
                  <a:txBody>
                    <a:bodyPr/>
                    <a:lstStyle/>
                    <a:p>
                      <a:pPr algn="ctr"/>
                      <a:endParaRPr lang="en-GB" sz="2000" dirty="0"/>
                    </a:p>
                  </a:txBody>
                  <a:tcPr/>
                </a:tc>
                <a:extLst>
                  <a:ext uri="{0D108BD9-81ED-4DB2-BD59-A6C34878D82A}">
                    <a16:rowId xmlns:a16="http://schemas.microsoft.com/office/drawing/2014/main" val="3770926086"/>
                  </a:ext>
                </a:extLst>
              </a:tr>
              <a:tr h="506142">
                <a:tc>
                  <a:txBody>
                    <a:bodyPr/>
                    <a:lstStyle/>
                    <a:p>
                      <a:pPr algn="ctr"/>
                      <a:r>
                        <a:rPr lang="en-GB" sz="2000" dirty="0"/>
                        <a:t>4m</a:t>
                      </a:r>
                    </a:p>
                  </a:txBody>
                  <a:tcPr/>
                </a:tc>
                <a:tc>
                  <a:txBody>
                    <a:bodyPr/>
                    <a:lstStyle/>
                    <a:p>
                      <a:pPr algn="ctr"/>
                      <a:endParaRPr lang="en-GB" sz="2800" dirty="0"/>
                    </a:p>
                  </a:txBody>
                  <a:tcPr/>
                </a:tc>
                <a:tc>
                  <a:txBody>
                    <a:bodyPr/>
                    <a:lstStyle/>
                    <a:p>
                      <a:pPr algn="ctr"/>
                      <a:endParaRPr lang="en-GB" sz="2800" dirty="0"/>
                    </a:p>
                  </a:txBody>
                  <a:tcPr/>
                </a:tc>
                <a:extLst>
                  <a:ext uri="{0D108BD9-81ED-4DB2-BD59-A6C34878D82A}">
                    <a16:rowId xmlns:a16="http://schemas.microsoft.com/office/drawing/2014/main" val="1586180538"/>
                  </a:ext>
                </a:extLst>
              </a:tr>
              <a:tr h="506142">
                <a:tc>
                  <a:txBody>
                    <a:bodyPr/>
                    <a:lstStyle/>
                    <a:p>
                      <a:pPr algn="ctr"/>
                      <a:r>
                        <a:rPr lang="en-GB" sz="2000" dirty="0"/>
                        <a:t>6m</a:t>
                      </a:r>
                    </a:p>
                  </a:txBody>
                  <a:tcPr/>
                </a:tc>
                <a:tc>
                  <a:txBody>
                    <a:bodyPr/>
                    <a:lstStyle/>
                    <a:p>
                      <a:pPr algn="ctr"/>
                      <a:endParaRPr lang="en-GB" sz="2800" dirty="0"/>
                    </a:p>
                  </a:txBody>
                  <a:tcPr/>
                </a:tc>
                <a:tc>
                  <a:txBody>
                    <a:bodyPr/>
                    <a:lstStyle/>
                    <a:p>
                      <a:pPr algn="ctr"/>
                      <a:endParaRPr lang="en-GB" sz="2800" dirty="0"/>
                    </a:p>
                  </a:txBody>
                  <a:tcPr/>
                </a:tc>
                <a:extLst>
                  <a:ext uri="{0D108BD9-81ED-4DB2-BD59-A6C34878D82A}">
                    <a16:rowId xmlns:a16="http://schemas.microsoft.com/office/drawing/2014/main" val="1290884673"/>
                  </a:ext>
                </a:extLst>
              </a:tr>
              <a:tr h="506142">
                <a:tc>
                  <a:txBody>
                    <a:bodyPr/>
                    <a:lstStyle/>
                    <a:p>
                      <a:pPr algn="ctr"/>
                      <a:r>
                        <a:rPr lang="en-GB" sz="2000" dirty="0"/>
                        <a:t>8m</a:t>
                      </a:r>
                    </a:p>
                  </a:txBody>
                  <a:tcPr/>
                </a:tc>
                <a:tc>
                  <a:txBody>
                    <a:bodyPr/>
                    <a:lstStyle/>
                    <a:p>
                      <a:pPr algn="ctr"/>
                      <a:endParaRPr lang="en-GB" sz="2800" dirty="0"/>
                    </a:p>
                  </a:txBody>
                  <a:tcPr/>
                </a:tc>
                <a:tc>
                  <a:txBody>
                    <a:bodyPr/>
                    <a:lstStyle/>
                    <a:p>
                      <a:pPr algn="ctr"/>
                      <a:endParaRPr lang="en-GB" sz="2800" dirty="0"/>
                    </a:p>
                  </a:txBody>
                  <a:tcPr/>
                </a:tc>
                <a:extLst>
                  <a:ext uri="{0D108BD9-81ED-4DB2-BD59-A6C34878D82A}">
                    <a16:rowId xmlns:a16="http://schemas.microsoft.com/office/drawing/2014/main" val="1206961316"/>
                  </a:ext>
                </a:extLst>
              </a:tr>
              <a:tr h="506142">
                <a:tc>
                  <a:txBody>
                    <a:bodyPr/>
                    <a:lstStyle/>
                    <a:p>
                      <a:pPr algn="ctr"/>
                      <a:r>
                        <a:rPr lang="en-GB" sz="2000" dirty="0"/>
                        <a:t>10m</a:t>
                      </a:r>
                    </a:p>
                  </a:txBody>
                  <a:tcPr/>
                </a:tc>
                <a:tc>
                  <a:txBody>
                    <a:bodyPr/>
                    <a:lstStyle/>
                    <a:p>
                      <a:pPr algn="ctr"/>
                      <a:endParaRPr lang="en-GB" sz="2800" dirty="0"/>
                    </a:p>
                  </a:txBody>
                  <a:tcPr/>
                </a:tc>
                <a:tc>
                  <a:txBody>
                    <a:bodyPr/>
                    <a:lstStyle/>
                    <a:p>
                      <a:pPr algn="ctr"/>
                      <a:endParaRPr lang="en-GB" sz="2800" dirty="0"/>
                    </a:p>
                  </a:txBody>
                  <a:tcPr/>
                </a:tc>
                <a:extLst>
                  <a:ext uri="{0D108BD9-81ED-4DB2-BD59-A6C34878D82A}">
                    <a16:rowId xmlns:a16="http://schemas.microsoft.com/office/drawing/2014/main" val="10006"/>
                  </a:ext>
                </a:extLst>
              </a:tr>
            </a:tbl>
          </a:graphicData>
        </a:graphic>
      </p:graphicFrame>
      <p:sp>
        <p:nvSpPr>
          <p:cNvPr id="6" name="TextBox 5">
            <a:extLst>
              <a:ext uri="{FF2B5EF4-FFF2-40B4-BE49-F238E27FC236}">
                <a16:creationId xmlns:a16="http://schemas.microsoft.com/office/drawing/2014/main" id="{54C4801C-6033-4B9E-8B3D-1EAB404DEB61}"/>
              </a:ext>
            </a:extLst>
          </p:cNvPr>
          <p:cNvSpPr txBox="1"/>
          <p:nvPr/>
        </p:nvSpPr>
        <p:spPr>
          <a:xfrm>
            <a:off x="219075" y="1943011"/>
            <a:ext cx="3676650" cy="830997"/>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Make a table as shown</a:t>
            </a:r>
          </a:p>
          <a:p>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0568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24" y="1048573"/>
            <a:ext cx="7025187" cy="818968"/>
          </a:xfrm>
        </p:spPr>
        <p:txBody>
          <a:bodyPr vert="horz" lIns="91440" tIns="45720" rIns="91440" bIns="45720" rtlCol="0" anchor="ctr">
            <a:normAutofit/>
          </a:bodyPr>
          <a:lstStyle/>
          <a:p>
            <a:r>
              <a:rPr lang="en-GB" sz="3600" b="1" dirty="0">
                <a:cs typeface="Arial" panose="020B0604020202020204" pitchFamily="34" charset="0"/>
              </a:rPr>
              <a:t>Step 1 - Preparing the ‘seals’ </a:t>
            </a:r>
          </a:p>
        </p:txBody>
      </p:sp>
      <p:sp>
        <p:nvSpPr>
          <p:cNvPr id="3" name="Content Placeholder 2"/>
          <p:cNvSpPr>
            <a:spLocks noGrp="1"/>
          </p:cNvSpPr>
          <p:nvPr>
            <p:ph idx="1"/>
          </p:nvPr>
        </p:nvSpPr>
        <p:spPr>
          <a:xfrm>
            <a:off x="90721" y="1890474"/>
            <a:ext cx="4795604" cy="3665659"/>
          </a:xfrm>
        </p:spPr>
        <p:txBody>
          <a:bodyPr vert="horz" lIns="91440" tIns="45720" rIns="91440" bIns="45720" rtlCol="0">
            <a:normAutofit/>
          </a:bodyPr>
          <a:lstStyle/>
          <a:p>
            <a:r>
              <a:rPr lang="en-GB" sz="2400" dirty="0">
                <a:cs typeface="Arial" panose="020B0604020202020204" pitchFamily="34" charset="0"/>
              </a:rPr>
              <a:t>Use one empty margarine tub as a skinny seal with no blubber </a:t>
            </a:r>
          </a:p>
          <a:p>
            <a:r>
              <a:rPr lang="en-GB" sz="2400" dirty="0">
                <a:cs typeface="Arial" panose="020B0604020202020204" pitchFamily="34" charset="0"/>
              </a:rPr>
              <a:t>For the full tub - scoop out some of the margarine to leave a hollow section in the middle</a:t>
            </a:r>
          </a:p>
          <a:p>
            <a:r>
              <a:rPr lang="en-GB" sz="2400" dirty="0">
                <a:cs typeface="Arial" panose="020B0604020202020204" pitchFamily="34" charset="0"/>
              </a:rPr>
              <a:t>Ensure there is around 1 cm of margarine left all the way round the sides and across the bottom</a:t>
            </a:r>
          </a:p>
          <a:p>
            <a:endParaRPr lang="en-GB" sz="2400" dirty="0">
              <a:latin typeface="+mn-lt"/>
            </a:endParaRPr>
          </a:p>
        </p:txBody>
      </p:sp>
      <p:pic>
        <p:nvPicPr>
          <p:cNvPr id="2056" name="Picture 8" descr="C:\Users\mrscj\Documents\Education\IET\Autumn 2021\Blubber\IMG_20210905_105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21173" t="1716" r="28031"/>
          <a:stretch/>
        </p:blipFill>
        <p:spPr bwMode="auto">
          <a:xfrm rot="5400000">
            <a:off x="6697188" y="1292047"/>
            <a:ext cx="1798466" cy="260985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mrscj\Documents\Education\IET\Autumn 2021\Blubber\IMG_20210905_105127.jpg"/>
          <p:cNvPicPr>
            <a:picLocks noChangeAspect="1" noChangeArrowheads="1"/>
          </p:cNvPicPr>
          <p:nvPr/>
        </p:nvPicPr>
        <p:blipFill rotWithShape="1">
          <a:blip r:embed="rId4">
            <a:extLst>
              <a:ext uri="{28A0092B-C50C-407E-A947-70E740481C1C}">
                <a14:useLocalDpi xmlns:a14="http://schemas.microsoft.com/office/drawing/2010/main" val="0"/>
              </a:ext>
            </a:extLst>
          </a:blip>
          <a:srcRect t="10552" b="13695"/>
          <a:stretch/>
        </p:blipFill>
        <p:spPr bwMode="auto">
          <a:xfrm>
            <a:off x="5114925" y="3723304"/>
            <a:ext cx="3786421" cy="21512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0FA28E-7857-4BC8-A8B4-A6CE9C59A726}"/>
              </a:ext>
            </a:extLst>
          </p:cNvPr>
          <p:cNvSpPr txBox="1"/>
          <p:nvPr/>
        </p:nvSpPr>
        <p:spPr>
          <a:xfrm>
            <a:off x="90721" y="5624761"/>
            <a:ext cx="4572000" cy="369332"/>
          </a:xfrm>
          <a:prstGeom prst="rect">
            <a:avLst/>
          </a:prstGeom>
          <a:noFill/>
        </p:spPr>
        <p:txBody>
          <a:bodyPr wrap="square">
            <a:spAutoFit/>
          </a:bodyPr>
          <a:lstStyle/>
          <a:p>
            <a:r>
              <a:rPr lang="en-GB" sz="18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dirty="0"/>
          </a:p>
        </p:txBody>
      </p:sp>
    </p:spTree>
    <p:extLst>
      <p:ext uri="{BB962C8B-B14F-4D97-AF65-F5344CB8AC3E}">
        <p14:creationId xmlns:p14="http://schemas.microsoft.com/office/powerpoint/2010/main" val="2602554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49" y="1139641"/>
            <a:ext cx="8702921" cy="641534"/>
          </a:xfrm>
        </p:spPr>
        <p:txBody>
          <a:bodyPr vert="horz" lIns="91440" tIns="45720" rIns="91440" bIns="45720" rtlCol="0" anchor="ctr">
            <a:normAutofit fontScale="90000"/>
          </a:bodyPr>
          <a:lstStyle/>
          <a:p>
            <a:r>
              <a:rPr lang="en-GB" sz="3600" b="1" dirty="0">
                <a:cs typeface="Arial" panose="020B0604020202020204" pitchFamily="34" charset="0"/>
              </a:rPr>
              <a:t>Step 2 – Preparing the ‘Arctic Ocean’ </a:t>
            </a:r>
            <a:r>
              <a:rPr lang="en-GB" sz="36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3600" b="1" dirty="0">
                <a:cs typeface="Arial" panose="020B0604020202020204" pitchFamily="34" charset="0"/>
              </a:rPr>
              <a:t> </a:t>
            </a:r>
          </a:p>
        </p:txBody>
      </p:sp>
      <p:sp>
        <p:nvSpPr>
          <p:cNvPr id="3" name="Content Placeholder 2"/>
          <p:cNvSpPr>
            <a:spLocks noGrp="1"/>
          </p:cNvSpPr>
          <p:nvPr>
            <p:ph idx="1"/>
          </p:nvPr>
        </p:nvSpPr>
        <p:spPr>
          <a:xfrm>
            <a:off x="314325" y="1951892"/>
            <a:ext cx="3870813" cy="2705833"/>
          </a:xfrm>
        </p:spPr>
        <p:txBody>
          <a:bodyPr vert="horz" lIns="91440" tIns="45720" rIns="91440" bIns="45720" rtlCol="0">
            <a:normAutofit/>
          </a:bodyPr>
          <a:lstStyle/>
          <a:p>
            <a:r>
              <a:rPr lang="en-GB" sz="2400" dirty="0">
                <a:cs typeface="Arial" panose="020B0604020202020204" pitchFamily="34" charset="0"/>
              </a:rPr>
              <a:t>Take a large dish and fill it with cold water</a:t>
            </a:r>
          </a:p>
          <a:p>
            <a:endParaRPr lang="en-GB" sz="2400" dirty="0">
              <a:cs typeface="Arial" panose="020B0604020202020204" pitchFamily="34" charset="0"/>
            </a:endParaRPr>
          </a:p>
          <a:p>
            <a:r>
              <a:rPr lang="en-GB" sz="2400" dirty="0">
                <a:cs typeface="Arial" panose="020B0604020202020204" pitchFamily="34" charset="0"/>
              </a:rPr>
              <a:t>Add ice cubes to make it even colder</a:t>
            </a:r>
          </a:p>
        </p:txBody>
      </p:sp>
      <p:pic>
        <p:nvPicPr>
          <p:cNvPr id="3074" name="Picture 2" descr="C:\Users\mrscj\Documents\Education\IET\Autumn 2021\Blubber\IMG_20210905_105627.jpg"/>
          <p:cNvPicPr>
            <a:picLocks noChangeAspect="1" noChangeArrowheads="1"/>
          </p:cNvPicPr>
          <p:nvPr/>
        </p:nvPicPr>
        <p:blipFill rotWithShape="1">
          <a:blip r:embed="rId2">
            <a:extLst>
              <a:ext uri="{28A0092B-C50C-407E-A947-70E740481C1C}">
                <a14:useLocalDpi xmlns:a14="http://schemas.microsoft.com/office/drawing/2010/main" val="0"/>
              </a:ext>
            </a:extLst>
          </a:blip>
          <a:srcRect l="2201" t="11325" r="6177" b="9750"/>
          <a:stretch/>
        </p:blipFill>
        <p:spPr bwMode="auto">
          <a:xfrm>
            <a:off x="4337131" y="1951892"/>
            <a:ext cx="4613439" cy="2980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749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5" y="1034865"/>
            <a:ext cx="7391400" cy="846689"/>
          </a:xfrm>
        </p:spPr>
        <p:txBody>
          <a:bodyPr vert="horz" lIns="91440" tIns="45720" rIns="91440" bIns="45720" rtlCol="0" anchor="ctr">
            <a:normAutofit fontScale="90000"/>
          </a:bodyPr>
          <a:lstStyle/>
          <a:p>
            <a:r>
              <a:rPr lang="en-GB" sz="3600" b="1" dirty="0">
                <a:cs typeface="Arial" panose="020B0604020202020204" pitchFamily="34" charset="0"/>
              </a:rPr>
              <a:t>Step 3 – Making the warm blood </a:t>
            </a:r>
            <a:r>
              <a:rPr lang="en-GB" sz="360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GB" sz="3600" b="1" dirty="0">
              <a:cs typeface="Arial" panose="020B0604020202020204" pitchFamily="34" charset="0"/>
            </a:endParaRPr>
          </a:p>
        </p:txBody>
      </p:sp>
      <p:sp>
        <p:nvSpPr>
          <p:cNvPr id="3" name="Content Placeholder 2"/>
          <p:cNvSpPr>
            <a:spLocks noGrp="1"/>
          </p:cNvSpPr>
          <p:nvPr>
            <p:ph idx="1"/>
          </p:nvPr>
        </p:nvSpPr>
        <p:spPr>
          <a:xfrm>
            <a:off x="349495" y="1989685"/>
            <a:ext cx="6060830" cy="2772815"/>
          </a:xfrm>
        </p:spPr>
        <p:txBody>
          <a:bodyPr vert="horz" lIns="91440" tIns="45720" rIns="91440" bIns="45720" rtlCol="0">
            <a:normAutofit/>
          </a:bodyPr>
          <a:lstStyle/>
          <a:p>
            <a:r>
              <a:rPr lang="en-GB" sz="2400" dirty="0">
                <a:cs typeface="Arial" panose="020B0604020202020204" pitchFamily="34" charset="0"/>
              </a:rPr>
              <a:t>Mix some warm water with cold until it is about 37</a:t>
            </a:r>
            <a:r>
              <a:rPr lang="en-GB" sz="2400" baseline="30000" dirty="0">
                <a:cs typeface="Arial" panose="020B0604020202020204" pitchFamily="34" charset="0"/>
              </a:rPr>
              <a:t>o</a:t>
            </a:r>
            <a:r>
              <a:rPr lang="en-GB" sz="2400" dirty="0">
                <a:cs typeface="Arial" panose="020B0604020202020204" pitchFamily="34" charset="0"/>
              </a:rPr>
              <a:t>C</a:t>
            </a:r>
          </a:p>
          <a:p>
            <a:endParaRPr lang="en-GB" sz="2400" dirty="0">
              <a:cs typeface="Arial" panose="020B0604020202020204" pitchFamily="34" charset="0"/>
            </a:endParaRPr>
          </a:p>
          <a:p>
            <a:r>
              <a:rPr lang="en-GB" sz="2400" dirty="0">
                <a:cs typeface="Arial" panose="020B0604020202020204" pitchFamily="34" charset="0"/>
              </a:rPr>
              <a:t>Get ready to start - you will need the stopwatch and the thermometer</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5714">
            <a:off x="6510724" y="1981441"/>
            <a:ext cx="1692685" cy="366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00354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4401</TotalTime>
  <Words>838</Words>
  <Application>Microsoft Office PowerPoint</Application>
  <PresentationFormat>On-screen Show (4:3)</PresentationFormat>
  <Paragraphs>110</Paragraphs>
  <Slides>14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Segoe UI Emoji</vt:lpstr>
      <vt:lpstr>Symbol</vt:lpstr>
      <vt:lpstr>Times New Roman</vt:lpstr>
      <vt:lpstr>Office Theme</vt:lpstr>
      <vt:lpstr>PowerPoint Presentation</vt:lpstr>
      <vt:lpstr>PowerPoint Presentation</vt:lpstr>
      <vt:lpstr>Introduction</vt:lpstr>
      <vt:lpstr>Resources </vt:lpstr>
      <vt:lpstr>The Science</vt:lpstr>
      <vt:lpstr>Making a table for your results</vt:lpstr>
      <vt:lpstr>Step 1 - Preparing the ‘seals’ </vt:lpstr>
      <vt:lpstr>Step 2 – Preparing the ‘Arctic Ocean’ ⚠ </vt:lpstr>
      <vt:lpstr>Step 3 – Making the warm blood ⚠</vt:lpstr>
      <vt:lpstr>Step 4 – The experiment ⚠</vt:lpstr>
      <vt:lpstr>Step 5 – The results </vt:lpstr>
      <vt:lpstr>Step 6 – Plotting a graph</vt:lpstr>
      <vt:lpstr>Step 6 – Extension questions</vt:lpstr>
      <vt:lpstr>Links Page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seals whales polarbears penguins presentation</dc:title>
  <dc:creator>Attainment in Education Ltd</dc:creator>
  <cp:keywords>KS3 science, KS3 science experiment, KS2 science, KS2 experiment heat, climate change resource, thermal energy resource</cp:keywords>
  <cp:lastModifiedBy>Marie Neighbour</cp:lastModifiedBy>
  <cp:revision>115</cp:revision>
  <dcterms:created xsi:type="dcterms:W3CDTF">2017-06-28T15:11:57Z</dcterms:created>
  <dcterms:modified xsi:type="dcterms:W3CDTF">2022-09-08T14:55:22Z</dcterms:modified>
</cp:coreProperties>
</file>