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81" r:id="rId3"/>
    <p:sldId id="274" r:id="rId4"/>
    <p:sldId id="267" r:id="rId5"/>
    <p:sldId id="275" r:id="rId6"/>
    <p:sldId id="276" r:id="rId7"/>
    <p:sldId id="277" r:id="rId8"/>
    <p:sldId id="278" r:id="rId9"/>
    <p:sldId id="279" r:id="rId10"/>
    <p:sldId id="28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9/5/2022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4FDF3-A899-4B7B-AEA9-DC8B88C6F9CD}"/>
              </a:ext>
            </a:extLst>
          </p:cNvPr>
          <p:cNvSpPr txBox="1"/>
          <p:nvPr/>
        </p:nvSpPr>
        <p:spPr>
          <a:xfrm>
            <a:off x="957416" y="5099117"/>
            <a:ext cx="7229166"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that makes a magic trick. </a:t>
            </a:r>
          </a:p>
          <a:p>
            <a:pPr algn="ctr"/>
            <a:r>
              <a:rPr lang="en-GB" sz="2400" dirty="0">
                <a:latin typeface="Arial" panose="020B0604020202020204" pitchFamily="34" charset="0"/>
                <a:cs typeface="Arial" panose="020B0604020202020204" pitchFamily="34" charset="0"/>
              </a:rPr>
              <a:t>Make a pack of cards disappear!</a:t>
            </a:r>
          </a:p>
        </p:txBody>
      </p:sp>
      <p:sp>
        <p:nvSpPr>
          <p:cNvPr id="3" name="TextBox 2">
            <a:extLst>
              <a:ext uri="{FF2B5EF4-FFF2-40B4-BE49-F238E27FC236}">
                <a16:creationId xmlns:a16="http://schemas.microsoft.com/office/drawing/2014/main" id="{F179E8BB-7426-40FC-A251-F3B065DE287F}"/>
              </a:ext>
            </a:extLst>
          </p:cNvPr>
          <p:cNvSpPr txBox="1"/>
          <p:nvPr/>
        </p:nvSpPr>
        <p:spPr>
          <a:xfrm>
            <a:off x="1007604" y="1111825"/>
            <a:ext cx="7128792" cy="830997"/>
          </a:xfrm>
          <a:prstGeom prst="rect">
            <a:avLst/>
          </a:prstGeom>
          <a:noFill/>
        </p:spPr>
        <p:txBody>
          <a:bodyPr wrap="square" rtlCol="0">
            <a:spAutoFit/>
          </a:bodyPr>
          <a:lstStyle/>
          <a:p>
            <a:pPr algn="ctr"/>
            <a:r>
              <a:rPr lang="en-GB" sz="4800" b="1" dirty="0">
                <a:latin typeface="Arial"/>
                <a:cs typeface="Arial"/>
              </a:rPr>
              <a:t>Magic of Christmas</a:t>
            </a:r>
          </a:p>
        </p:txBody>
      </p:sp>
      <p:pic>
        <p:nvPicPr>
          <p:cNvPr id="5" name="Picture 4">
            <a:extLst>
              <a:ext uri="{FF2B5EF4-FFF2-40B4-BE49-F238E27FC236}">
                <a16:creationId xmlns:a16="http://schemas.microsoft.com/office/drawing/2014/main" id="{F1B9F638-E44B-42E6-8BEC-737AD8BC984B}"/>
              </a:ext>
            </a:extLst>
          </p:cNvPr>
          <p:cNvPicPr>
            <a:picLocks noChangeAspect="1"/>
          </p:cNvPicPr>
          <p:nvPr/>
        </p:nvPicPr>
        <p:blipFill>
          <a:blip r:embed="rId2"/>
          <a:stretch>
            <a:fillRect/>
          </a:stretch>
        </p:blipFill>
        <p:spPr>
          <a:xfrm>
            <a:off x="3196797" y="2119830"/>
            <a:ext cx="2750405" cy="2757605"/>
          </a:xfrm>
          <a:prstGeom prst="rect">
            <a:avLst/>
          </a:prstGeom>
        </p:spPr>
      </p:pic>
    </p:spTree>
    <p:extLst>
      <p:ext uri="{BB962C8B-B14F-4D97-AF65-F5344CB8AC3E}">
        <p14:creationId xmlns:p14="http://schemas.microsoft.com/office/powerpoint/2010/main" val="121990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2608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dirty="0"/>
              <a:t>How to do the magic trick</a:t>
            </a:r>
          </a:p>
          <a:p>
            <a:pPr algn="l"/>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AB4322B3-1F5C-41FA-85F4-D899C003CB79}"/>
              </a:ext>
            </a:extLst>
          </p:cNvPr>
          <p:cNvSpPr txBox="1"/>
          <p:nvPr/>
        </p:nvSpPr>
        <p:spPr>
          <a:xfrm>
            <a:off x="23805" y="3181012"/>
            <a:ext cx="2249837" cy="830997"/>
          </a:xfrm>
          <a:prstGeom prst="rect">
            <a:avLst/>
          </a:prstGeom>
          <a:noFill/>
        </p:spPr>
        <p:txBody>
          <a:bodyPr wrap="square" rtlCol="0">
            <a:spAutoFit/>
          </a:bodyPr>
          <a:lstStyle/>
          <a:p>
            <a:r>
              <a:rPr lang="en-GB" sz="1200" dirty="0"/>
              <a:t>1. Tell your audience you have a pack of cards – show them the coloured back through the open window on the card box</a:t>
            </a:r>
            <a:endParaRPr lang="en-GB" sz="1100" dirty="0"/>
          </a:p>
        </p:txBody>
      </p:sp>
      <p:pic>
        <p:nvPicPr>
          <p:cNvPr id="8" name="Picture 7" descr="A hand holding a cellphone&#10;&#10;Description automatically generated">
            <a:extLst>
              <a:ext uri="{FF2B5EF4-FFF2-40B4-BE49-F238E27FC236}">
                <a16:creationId xmlns:a16="http://schemas.microsoft.com/office/drawing/2014/main" id="{02D22C06-48A8-4356-856B-EC519F1347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6723"/>
          <a:stretch/>
        </p:blipFill>
        <p:spPr>
          <a:xfrm rot="5400000">
            <a:off x="2437565" y="1344061"/>
            <a:ext cx="1793098" cy="1880804"/>
          </a:xfrm>
          <a:prstGeom prst="rect">
            <a:avLst/>
          </a:prstGeom>
        </p:spPr>
      </p:pic>
      <p:pic>
        <p:nvPicPr>
          <p:cNvPr id="11" name="Picture 10" descr="A picture containing person, holding, person, food&#10;&#10;Description automatically generated">
            <a:extLst>
              <a:ext uri="{FF2B5EF4-FFF2-40B4-BE49-F238E27FC236}">
                <a16:creationId xmlns:a16="http://schemas.microsoft.com/office/drawing/2014/main" id="{2224BD21-1834-46DF-8003-BAD53EF9363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6723"/>
          <a:stretch/>
        </p:blipFill>
        <p:spPr>
          <a:xfrm rot="5400000">
            <a:off x="163922" y="1324675"/>
            <a:ext cx="1793099" cy="1880803"/>
          </a:xfrm>
          <a:prstGeom prst="rect">
            <a:avLst/>
          </a:prstGeom>
        </p:spPr>
      </p:pic>
      <p:pic>
        <p:nvPicPr>
          <p:cNvPr id="16" name="Picture 15" descr="A picture containing holding, table, person, remote&#10;&#10;Description automatically generated">
            <a:extLst>
              <a:ext uri="{FF2B5EF4-FFF2-40B4-BE49-F238E27FC236}">
                <a16:creationId xmlns:a16="http://schemas.microsoft.com/office/drawing/2014/main" id="{113A09F1-5FE7-4D0A-AC26-FE70B8E8D2E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0025"/>
          <a:stretch/>
        </p:blipFill>
        <p:spPr>
          <a:xfrm rot="5400000">
            <a:off x="4682653" y="1303745"/>
            <a:ext cx="1793100" cy="1880804"/>
          </a:xfrm>
          <a:prstGeom prst="rect">
            <a:avLst/>
          </a:prstGeom>
        </p:spPr>
      </p:pic>
      <p:pic>
        <p:nvPicPr>
          <p:cNvPr id="18" name="Picture 17">
            <a:extLst>
              <a:ext uri="{FF2B5EF4-FFF2-40B4-BE49-F238E27FC236}">
                <a16:creationId xmlns:a16="http://schemas.microsoft.com/office/drawing/2014/main" id="{83C4AB20-810F-477A-ABDF-6232D3FDD58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0209"/>
          <a:stretch/>
        </p:blipFill>
        <p:spPr>
          <a:xfrm rot="5400000">
            <a:off x="7081775" y="1303744"/>
            <a:ext cx="1693256" cy="1880804"/>
          </a:xfrm>
          <a:prstGeom prst="rect">
            <a:avLst/>
          </a:prstGeom>
        </p:spPr>
      </p:pic>
      <p:pic>
        <p:nvPicPr>
          <p:cNvPr id="20" name="Picture 19" descr="A picture containing remote, holding, person&#10;&#10;Description automatically generated">
            <a:extLst>
              <a:ext uri="{FF2B5EF4-FFF2-40B4-BE49-F238E27FC236}">
                <a16:creationId xmlns:a16="http://schemas.microsoft.com/office/drawing/2014/main" id="{936ACB16-2BD5-4350-B409-DCCE1082148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2904"/>
          <a:stretch/>
        </p:blipFill>
        <p:spPr>
          <a:xfrm rot="5400000">
            <a:off x="2115648" y="3832565"/>
            <a:ext cx="1693255" cy="1880804"/>
          </a:xfrm>
          <a:prstGeom prst="rect">
            <a:avLst/>
          </a:prstGeom>
        </p:spPr>
      </p:pic>
      <p:pic>
        <p:nvPicPr>
          <p:cNvPr id="22" name="Picture 21" descr="A picture containing holding, using, phone, computer&#10;&#10;Description automatically generated">
            <a:extLst>
              <a:ext uri="{FF2B5EF4-FFF2-40B4-BE49-F238E27FC236}">
                <a16:creationId xmlns:a16="http://schemas.microsoft.com/office/drawing/2014/main" id="{AA83BA6A-4AD6-4874-BD41-D69A9778DB5F}"/>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l="9732" r="10422"/>
          <a:stretch/>
        </p:blipFill>
        <p:spPr>
          <a:xfrm rot="5400000">
            <a:off x="5389352" y="3787480"/>
            <a:ext cx="1672360" cy="1930304"/>
          </a:xfrm>
          <a:prstGeom prst="rect">
            <a:avLst/>
          </a:prstGeom>
        </p:spPr>
      </p:pic>
      <p:sp>
        <p:nvSpPr>
          <p:cNvPr id="3" name="TextBox 2">
            <a:extLst>
              <a:ext uri="{FF2B5EF4-FFF2-40B4-BE49-F238E27FC236}">
                <a16:creationId xmlns:a16="http://schemas.microsoft.com/office/drawing/2014/main" id="{72F3A070-8F0F-44E1-8DE4-DF8788FE7353}"/>
              </a:ext>
            </a:extLst>
          </p:cNvPr>
          <p:cNvSpPr txBox="1"/>
          <p:nvPr/>
        </p:nvSpPr>
        <p:spPr>
          <a:xfrm>
            <a:off x="2322163" y="3181070"/>
            <a:ext cx="2249837" cy="646331"/>
          </a:xfrm>
          <a:prstGeom prst="rect">
            <a:avLst/>
          </a:prstGeom>
          <a:noFill/>
        </p:spPr>
        <p:txBody>
          <a:bodyPr wrap="square" rtlCol="0">
            <a:spAutoFit/>
          </a:bodyPr>
          <a:lstStyle/>
          <a:p>
            <a:r>
              <a:rPr lang="en-GB" sz="1200" dirty="0"/>
              <a:t>2. Carefully take out the inside box and say “you will now make the cards disappear”</a:t>
            </a:r>
            <a:endParaRPr lang="en-GB" sz="1100" dirty="0"/>
          </a:p>
        </p:txBody>
      </p:sp>
      <p:sp>
        <p:nvSpPr>
          <p:cNvPr id="6" name="TextBox 5">
            <a:extLst>
              <a:ext uri="{FF2B5EF4-FFF2-40B4-BE49-F238E27FC236}">
                <a16:creationId xmlns:a16="http://schemas.microsoft.com/office/drawing/2014/main" id="{130A73FE-1D16-4AF4-80D1-6F0E5644A3BB}"/>
              </a:ext>
            </a:extLst>
          </p:cNvPr>
          <p:cNvSpPr txBox="1"/>
          <p:nvPr/>
        </p:nvSpPr>
        <p:spPr>
          <a:xfrm>
            <a:off x="4572000" y="3181070"/>
            <a:ext cx="2249837" cy="461665"/>
          </a:xfrm>
          <a:prstGeom prst="rect">
            <a:avLst/>
          </a:prstGeom>
          <a:noFill/>
        </p:spPr>
        <p:txBody>
          <a:bodyPr wrap="square" rtlCol="0">
            <a:spAutoFit/>
          </a:bodyPr>
          <a:lstStyle/>
          <a:p>
            <a:r>
              <a:rPr lang="en-GB" sz="1200" dirty="0"/>
              <a:t>3. Turn the card box around so the window is at the rear</a:t>
            </a:r>
            <a:endParaRPr lang="en-GB" sz="1100" dirty="0"/>
          </a:p>
        </p:txBody>
      </p:sp>
      <p:sp>
        <p:nvSpPr>
          <p:cNvPr id="9" name="TextBox 8">
            <a:extLst>
              <a:ext uri="{FF2B5EF4-FFF2-40B4-BE49-F238E27FC236}">
                <a16:creationId xmlns:a16="http://schemas.microsoft.com/office/drawing/2014/main" id="{3E3CB36A-8E3F-4BB2-A2AF-73C715FC22CD}"/>
              </a:ext>
            </a:extLst>
          </p:cNvPr>
          <p:cNvSpPr txBox="1"/>
          <p:nvPr/>
        </p:nvSpPr>
        <p:spPr>
          <a:xfrm>
            <a:off x="6988001" y="3181070"/>
            <a:ext cx="2120857" cy="461665"/>
          </a:xfrm>
          <a:prstGeom prst="rect">
            <a:avLst/>
          </a:prstGeom>
          <a:noFill/>
        </p:spPr>
        <p:txBody>
          <a:bodyPr wrap="square" rtlCol="0">
            <a:spAutoFit/>
          </a:bodyPr>
          <a:lstStyle/>
          <a:p>
            <a:r>
              <a:rPr lang="en-GB" sz="1200" dirty="0"/>
              <a:t>4.  Re-insert the ‘pack’ into the box</a:t>
            </a:r>
            <a:endParaRPr lang="en-GB" sz="1100" dirty="0"/>
          </a:p>
        </p:txBody>
      </p:sp>
      <p:sp>
        <p:nvSpPr>
          <p:cNvPr id="14" name="TextBox 13">
            <a:extLst>
              <a:ext uri="{FF2B5EF4-FFF2-40B4-BE49-F238E27FC236}">
                <a16:creationId xmlns:a16="http://schemas.microsoft.com/office/drawing/2014/main" id="{5C9122AA-8639-4129-8646-791869A50368}"/>
              </a:ext>
            </a:extLst>
          </p:cNvPr>
          <p:cNvSpPr txBox="1"/>
          <p:nvPr/>
        </p:nvSpPr>
        <p:spPr>
          <a:xfrm>
            <a:off x="2000874" y="5602813"/>
            <a:ext cx="1880804" cy="461665"/>
          </a:xfrm>
          <a:prstGeom prst="rect">
            <a:avLst/>
          </a:prstGeom>
          <a:noFill/>
        </p:spPr>
        <p:txBody>
          <a:bodyPr wrap="square" rtlCol="0">
            <a:spAutoFit/>
          </a:bodyPr>
          <a:lstStyle/>
          <a:p>
            <a:r>
              <a:rPr lang="en-GB" sz="1200" dirty="0"/>
              <a:t>5.  Close the card box and say a magic word</a:t>
            </a:r>
            <a:endParaRPr lang="en-GB" sz="1100" dirty="0"/>
          </a:p>
        </p:txBody>
      </p:sp>
      <p:sp>
        <p:nvSpPr>
          <p:cNvPr id="24" name="TextBox 23">
            <a:extLst>
              <a:ext uri="{FF2B5EF4-FFF2-40B4-BE49-F238E27FC236}">
                <a16:creationId xmlns:a16="http://schemas.microsoft.com/office/drawing/2014/main" id="{D2BADCB5-DB0E-4170-AAEE-6B6928DB8208}"/>
              </a:ext>
            </a:extLst>
          </p:cNvPr>
          <p:cNvSpPr txBox="1"/>
          <p:nvPr/>
        </p:nvSpPr>
        <p:spPr>
          <a:xfrm>
            <a:off x="5204057" y="5588810"/>
            <a:ext cx="2249837" cy="461665"/>
          </a:xfrm>
          <a:prstGeom prst="rect">
            <a:avLst/>
          </a:prstGeom>
          <a:noFill/>
        </p:spPr>
        <p:txBody>
          <a:bodyPr wrap="square" rtlCol="0">
            <a:spAutoFit/>
          </a:bodyPr>
          <a:lstStyle/>
          <a:p>
            <a:r>
              <a:rPr lang="en-GB" sz="1200" dirty="0"/>
              <a:t>6.  Turn the card box around to amaze your audience</a:t>
            </a:r>
            <a:endParaRPr lang="en-GB" sz="1100" dirty="0"/>
          </a:p>
        </p:txBody>
      </p:sp>
    </p:spTree>
    <p:extLst>
      <p:ext uri="{BB962C8B-B14F-4D97-AF65-F5344CB8AC3E}">
        <p14:creationId xmlns:p14="http://schemas.microsoft.com/office/powerpoint/2010/main" val="355018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A69C47-471E-6FA1-66BF-9B1EE4BDF745}"/>
              </a:ext>
            </a:extLst>
          </p:cNvPr>
          <p:cNvSpPr txBox="1"/>
          <p:nvPr/>
        </p:nvSpPr>
        <p:spPr>
          <a:xfrm>
            <a:off x="466627" y="1582340"/>
            <a:ext cx="8210746" cy="3693319"/>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Times New Roman" panose="02020603050405020304" pitchFamily="18" charset="0"/>
              </a:rPr>
              <a:t>Stay safe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ensuring that any equipment used for this activity is in good working condition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behaving sensibly and following any safety instructions so as not to hurt or injure yourself or others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US" sz="18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297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420A13AB-8050-4A93-9463-4867756807BB}"/>
              </a:ext>
            </a:extLst>
          </p:cNvPr>
          <p:cNvSpPr txBox="1">
            <a:spLocks/>
          </p:cNvSpPr>
          <p:nvPr/>
        </p:nvSpPr>
        <p:spPr>
          <a:xfrm>
            <a:off x="0" y="926082"/>
            <a:ext cx="8373103" cy="8262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b="1" dirty="0"/>
              <a:t>Templates</a:t>
            </a:r>
          </a:p>
          <a:p>
            <a:pPr algn="l"/>
            <a:endParaRPr lang="en-GB" sz="2800" dirty="0"/>
          </a:p>
          <a:p>
            <a:pPr algn="l"/>
            <a:endParaRPr lang="en-GB" sz="3200" dirty="0"/>
          </a:p>
          <a:p>
            <a:endParaRPr lang="en-GB" dirty="0"/>
          </a:p>
        </p:txBody>
      </p:sp>
      <p:pic>
        <p:nvPicPr>
          <p:cNvPr id="3" name="Picture 2">
            <a:extLst>
              <a:ext uri="{FF2B5EF4-FFF2-40B4-BE49-F238E27FC236}">
                <a16:creationId xmlns:a16="http://schemas.microsoft.com/office/drawing/2014/main" id="{F9C8359F-7836-47A0-9861-29E3EBF630EF}"/>
              </a:ext>
            </a:extLst>
          </p:cNvPr>
          <p:cNvPicPr>
            <a:picLocks noChangeAspect="1"/>
          </p:cNvPicPr>
          <p:nvPr/>
        </p:nvPicPr>
        <p:blipFill>
          <a:blip r:embed="rId2"/>
          <a:stretch>
            <a:fillRect/>
          </a:stretch>
        </p:blipFill>
        <p:spPr>
          <a:xfrm>
            <a:off x="3350383" y="1850055"/>
            <a:ext cx="5466105" cy="3595156"/>
          </a:xfrm>
          <a:prstGeom prst="rect">
            <a:avLst/>
          </a:prstGeom>
        </p:spPr>
      </p:pic>
      <p:pic>
        <p:nvPicPr>
          <p:cNvPr id="5" name="Picture 4">
            <a:extLst>
              <a:ext uri="{FF2B5EF4-FFF2-40B4-BE49-F238E27FC236}">
                <a16:creationId xmlns:a16="http://schemas.microsoft.com/office/drawing/2014/main" id="{6F69351D-2BE7-4737-833D-F554C388EE50}"/>
              </a:ext>
            </a:extLst>
          </p:cNvPr>
          <p:cNvPicPr>
            <a:picLocks noChangeAspect="1"/>
          </p:cNvPicPr>
          <p:nvPr/>
        </p:nvPicPr>
        <p:blipFill>
          <a:blip r:embed="rId3"/>
          <a:stretch>
            <a:fillRect/>
          </a:stretch>
        </p:blipFill>
        <p:spPr>
          <a:xfrm>
            <a:off x="191093" y="1850055"/>
            <a:ext cx="3035738" cy="3759913"/>
          </a:xfrm>
          <a:prstGeom prst="rect">
            <a:avLst/>
          </a:prstGeom>
        </p:spPr>
      </p:pic>
      <p:pic>
        <p:nvPicPr>
          <p:cNvPr id="12" name="Picture 11">
            <a:extLst>
              <a:ext uri="{FF2B5EF4-FFF2-40B4-BE49-F238E27FC236}">
                <a16:creationId xmlns:a16="http://schemas.microsoft.com/office/drawing/2014/main" id="{5FEC998C-DAA4-45D4-936A-4D35B1E8DE12}"/>
              </a:ext>
            </a:extLst>
          </p:cNvPr>
          <p:cNvPicPr>
            <a:picLocks noChangeAspect="1"/>
          </p:cNvPicPr>
          <p:nvPr/>
        </p:nvPicPr>
        <p:blipFill>
          <a:blip r:embed="rId4"/>
          <a:stretch>
            <a:fillRect/>
          </a:stretch>
        </p:blipFill>
        <p:spPr>
          <a:xfrm>
            <a:off x="7793297" y="3386718"/>
            <a:ext cx="1159611" cy="1718953"/>
          </a:xfrm>
          <a:prstGeom prst="rect">
            <a:avLst/>
          </a:prstGeom>
        </p:spPr>
      </p:pic>
    </p:spTree>
    <p:extLst>
      <p:ext uri="{BB962C8B-B14F-4D97-AF65-F5344CB8AC3E}">
        <p14:creationId xmlns:p14="http://schemas.microsoft.com/office/powerpoint/2010/main" val="99498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57663" y="992668"/>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Template sheet 1</a:t>
            </a:r>
          </a:p>
          <a:p>
            <a:pPr algn="l"/>
            <a:endParaRPr lang="en-GB" sz="2800" dirty="0"/>
          </a:p>
          <a:p>
            <a:pPr algn="l"/>
            <a:endParaRPr lang="en-GB" sz="3200" dirty="0"/>
          </a:p>
          <a:p>
            <a:endParaRPr lang="en-GB" dirty="0"/>
          </a:p>
        </p:txBody>
      </p:sp>
      <p:pic>
        <p:nvPicPr>
          <p:cNvPr id="4" name="Picture 3" descr="Diagram&#10;&#10;Description automatically generated">
            <a:extLst>
              <a:ext uri="{FF2B5EF4-FFF2-40B4-BE49-F238E27FC236}">
                <a16:creationId xmlns:a16="http://schemas.microsoft.com/office/drawing/2014/main" id="{D09D5F8E-E4B5-4C58-8616-A54476C8FF2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202256" y="2161318"/>
            <a:ext cx="3582771" cy="268707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96A823BD-64B7-47A9-8BEC-96254D0F136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2748434" y="2161319"/>
            <a:ext cx="3582773" cy="2687080"/>
          </a:xfrm>
          <a:prstGeom prst="rect">
            <a:avLst/>
          </a:prstGeom>
        </p:spPr>
      </p:pic>
      <p:pic>
        <p:nvPicPr>
          <p:cNvPr id="10" name="Picture 9">
            <a:extLst>
              <a:ext uri="{FF2B5EF4-FFF2-40B4-BE49-F238E27FC236}">
                <a16:creationId xmlns:a16="http://schemas.microsoft.com/office/drawing/2014/main" id="{507E9F9A-A79F-48B0-9F2D-3678F420BAE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5763484" y="2161318"/>
            <a:ext cx="3582772" cy="2687079"/>
          </a:xfrm>
          <a:prstGeom prst="rect">
            <a:avLst/>
          </a:prstGeom>
        </p:spPr>
      </p:pic>
      <p:sp>
        <p:nvSpPr>
          <p:cNvPr id="11" name="TextBox 10">
            <a:extLst>
              <a:ext uri="{FF2B5EF4-FFF2-40B4-BE49-F238E27FC236}">
                <a16:creationId xmlns:a16="http://schemas.microsoft.com/office/drawing/2014/main" id="{B679BF94-D365-458E-AF25-6BA381DFD0DC}"/>
              </a:ext>
            </a:extLst>
          </p:cNvPr>
          <p:cNvSpPr txBox="1"/>
          <p:nvPr/>
        </p:nvSpPr>
        <p:spPr>
          <a:xfrm>
            <a:off x="245590" y="5356808"/>
            <a:ext cx="2674724" cy="461665"/>
          </a:xfrm>
          <a:prstGeom prst="rect">
            <a:avLst/>
          </a:prstGeom>
          <a:noFill/>
        </p:spPr>
        <p:txBody>
          <a:bodyPr wrap="square" rtlCol="0">
            <a:spAutoFit/>
          </a:bodyPr>
          <a:lstStyle/>
          <a:p>
            <a:pPr algn="ctr"/>
            <a:r>
              <a:rPr lang="en-GB" sz="2400" dirty="0"/>
              <a:t>Get Sheet 1</a:t>
            </a:r>
          </a:p>
        </p:txBody>
      </p:sp>
      <p:sp>
        <p:nvSpPr>
          <p:cNvPr id="13" name="TextBox 12">
            <a:extLst>
              <a:ext uri="{FF2B5EF4-FFF2-40B4-BE49-F238E27FC236}">
                <a16:creationId xmlns:a16="http://schemas.microsoft.com/office/drawing/2014/main" id="{381E5F1F-49EB-4D92-B25D-20289CBA0924}"/>
              </a:ext>
            </a:extLst>
          </p:cNvPr>
          <p:cNvSpPr txBox="1"/>
          <p:nvPr/>
        </p:nvSpPr>
        <p:spPr>
          <a:xfrm>
            <a:off x="3196280" y="5345147"/>
            <a:ext cx="2687081" cy="430887"/>
          </a:xfrm>
          <a:prstGeom prst="rect">
            <a:avLst/>
          </a:prstGeom>
          <a:noFill/>
        </p:spPr>
        <p:txBody>
          <a:bodyPr wrap="square" rtlCol="0">
            <a:spAutoFit/>
          </a:bodyPr>
          <a:lstStyle/>
          <a:p>
            <a:pPr algn="ctr"/>
            <a:r>
              <a:rPr lang="en-US" sz="22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200" dirty="0"/>
              <a:t>Cut of the window</a:t>
            </a:r>
          </a:p>
        </p:txBody>
      </p:sp>
      <p:sp>
        <p:nvSpPr>
          <p:cNvPr id="15" name="TextBox 14">
            <a:extLst>
              <a:ext uri="{FF2B5EF4-FFF2-40B4-BE49-F238E27FC236}">
                <a16:creationId xmlns:a16="http://schemas.microsoft.com/office/drawing/2014/main" id="{5CA47825-AB9C-47FE-98A0-E09D1F4E7FAA}"/>
              </a:ext>
            </a:extLst>
          </p:cNvPr>
          <p:cNvSpPr txBox="1"/>
          <p:nvPr/>
        </p:nvSpPr>
        <p:spPr>
          <a:xfrm>
            <a:off x="6223688" y="5296243"/>
            <a:ext cx="2687082" cy="400110"/>
          </a:xfrm>
          <a:prstGeom prst="rect">
            <a:avLst/>
          </a:prstGeom>
          <a:noFill/>
        </p:spPr>
        <p:txBody>
          <a:bodyPr wrap="square" rtlCol="0">
            <a:spAutoFit/>
          </a:bodyPr>
          <a:lstStyle/>
          <a:p>
            <a:pPr algn="ctr"/>
            <a:r>
              <a:rPr lang="en-US" sz="20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000" dirty="0"/>
              <a:t>Cut out the template</a:t>
            </a:r>
          </a:p>
        </p:txBody>
      </p:sp>
    </p:spTree>
    <p:extLst>
      <p:ext uri="{BB962C8B-B14F-4D97-AF65-F5344CB8AC3E}">
        <p14:creationId xmlns:p14="http://schemas.microsoft.com/office/powerpoint/2010/main" val="224423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93363"/>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Template sheet 1</a:t>
            </a:r>
          </a:p>
          <a:p>
            <a:pPr algn="l"/>
            <a:endParaRPr lang="en-GB" sz="3600" dirty="0"/>
          </a:p>
          <a:p>
            <a:pPr algn="l"/>
            <a:endParaRPr lang="en-GB" sz="3600" dirty="0"/>
          </a:p>
          <a:p>
            <a:endParaRPr lang="en-GB" sz="3600" dirty="0"/>
          </a:p>
        </p:txBody>
      </p:sp>
      <p:sp>
        <p:nvSpPr>
          <p:cNvPr id="7" name="TextBox 6">
            <a:extLst>
              <a:ext uri="{FF2B5EF4-FFF2-40B4-BE49-F238E27FC236}">
                <a16:creationId xmlns:a16="http://schemas.microsoft.com/office/drawing/2014/main" id="{AB4322B3-1F5C-41FA-85F4-D899C003CB79}"/>
              </a:ext>
            </a:extLst>
          </p:cNvPr>
          <p:cNvSpPr txBox="1"/>
          <p:nvPr/>
        </p:nvSpPr>
        <p:spPr>
          <a:xfrm>
            <a:off x="5750011" y="976157"/>
            <a:ext cx="2866767" cy="553998"/>
          </a:xfrm>
          <a:prstGeom prst="rect">
            <a:avLst/>
          </a:prstGeom>
          <a:noFill/>
        </p:spPr>
        <p:txBody>
          <a:bodyPr wrap="square" rtlCol="0">
            <a:spAutoFit/>
          </a:bodyPr>
          <a:lstStyle/>
          <a:p>
            <a:r>
              <a:rPr lang="en-GB" sz="3000" dirty="0"/>
              <a:t>Playing Card Box</a:t>
            </a:r>
            <a:endParaRPr lang="en-GB" sz="2800" dirty="0"/>
          </a:p>
        </p:txBody>
      </p:sp>
      <p:pic>
        <p:nvPicPr>
          <p:cNvPr id="3" name="Picture 2" descr="A picture containing indoor, table, sitting, green&#10;&#10;Description automatically generated">
            <a:extLst>
              <a:ext uri="{FF2B5EF4-FFF2-40B4-BE49-F238E27FC236}">
                <a16:creationId xmlns:a16="http://schemas.microsoft.com/office/drawing/2014/main" id="{BBE4D2C3-BB6D-428B-B4D2-A5B95D53494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227228" y="2124683"/>
            <a:ext cx="3728990" cy="2796743"/>
          </a:xfrm>
          <a:prstGeom prst="rect">
            <a:avLst/>
          </a:prstGeom>
        </p:spPr>
      </p:pic>
      <p:pic>
        <p:nvPicPr>
          <p:cNvPr id="9" name="Picture 8">
            <a:extLst>
              <a:ext uri="{FF2B5EF4-FFF2-40B4-BE49-F238E27FC236}">
                <a16:creationId xmlns:a16="http://schemas.microsoft.com/office/drawing/2014/main" id="{D8F28392-5707-4067-85AC-163A895C5B2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2763108" y="2124685"/>
            <a:ext cx="3728992" cy="2796744"/>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6A18791C-4550-4E53-8C81-DCDD469D4EE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5753445" y="2124683"/>
            <a:ext cx="3728991" cy="2796743"/>
          </a:xfrm>
          <a:prstGeom prst="rect">
            <a:avLst/>
          </a:prstGeom>
        </p:spPr>
      </p:pic>
      <p:sp>
        <p:nvSpPr>
          <p:cNvPr id="2" name="Rectangle 1">
            <a:extLst>
              <a:ext uri="{FF2B5EF4-FFF2-40B4-BE49-F238E27FC236}">
                <a16:creationId xmlns:a16="http://schemas.microsoft.com/office/drawing/2014/main" id="{C5859B2C-BCF0-4019-8DF9-22EDEA5A4CEC}"/>
              </a:ext>
            </a:extLst>
          </p:cNvPr>
          <p:cNvSpPr/>
          <p:nvPr/>
        </p:nvSpPr>
        <p:spPr>
          <a:xfrm rot="370884">
            <a:off x="6919970" y="4065785"/>
            <a:ext cx="839811" cy="2557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4C4DD46-E300-4E6C-A2AB-8C7FC339F50A}"/>
              </a:ext>
            </a:extLst>
          </p:cNvPr>
          <p:cNvSpPr txBox="1"/>
          <p:nvPr/>
        </p:nvSpPr>
        <p:spPr>
          <a:xfrm>
            <a:off x="238895" y="5341624"/>
            <a:ext cx="2796744" cy="830997"/>
          </a:xfrm>
          <a:prstGeom prst="rect">
            <a:avLst/>
          </a:prstGeom>
          <a:noFill/>
        </p:spPr>
        <p:txBody>
          <a:bodyPr wrap="square" rtlCol="0">
            <a:spAutoFit/>
          </a:bodyPr>
          <a:lstStyle/>
          <a:p>
            <a:pPr algn="ct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Score the dotted lines</a:t>
            </a:r>
          </a:p>
        </p:txBody>
      </p:sp>
      <p:sp>
        <p:nvSpPr>
          <p:cNvPr id="6" name="TextBox 5">
            <a:extLst>
              <a:ext uri="{FF2B5EF4-FFF2-40B4-BE49-F238E27FC236}">
                <a16:creationId xmlns:a16="http://schemas.microsoft.com/office/drawing/2014/main" id="{534C46D4-A646-41A2-837C-AF6A2D1AEDE3}"/>
              </a:ext>
            </a:extLst>
          </p:cNvPr>
          <p:cNvSpPr txBox="1"/>
          <p:nvPr/>
        </p:nvSpPr>
        <p:spPr>
          <a:xfrm>
            <a:off x="3229232" y="5475440"/>
            <a:ext cx="2796744" cy="461665"/>
          </a:xfrm>
          <a:prstGeom prst="rect">
            <a:avLst/>
          </a:prstGeom>
          <a:noFill/>
        </p:spPr>
        <p:txBody>
          <a:bodyPr wrap="square" rtlCol="0">
            <a:spAutoFit/>
          </a:bodyPr>
          <a:lstStyle/>
          <a:p>
            <a:pPr algn="ctr"/>
            <a:r>
              <a:rPr lang="en-GB" sz="2400" dirty="0"/>
              <a:t>Fold the dotted lines</a:t>
            </a:r>
          </a:p>
        </p:txBody>
      </p:sp>
      <p:sp>
        <p:nvSpPr>
          <p:cNvPr id="11" name="Arrow: Curved Down 10">
            <a:extLst>
              <a:ext uri="{FF2B5EF4-FFF2-40B4-BE49-F238E27FC236}">
                <a16:creationId xmlns:a16="http://schemas.microsoft.com/office/drawing/2014/main" id="{E2F10F6B-2FE8-475F-BD1F-7301F78CF6BA}"/>
              </a:ext>
            </a:extLst>
          </p:cNvPr>
          <p:cNvSpPr/>
          <p:nvPr/>
        </p:nvSpPr>
        <p:spPr>
          <a:xfrm>
            <a:off x="7339875" y="2965840"/>
            <a:ext cx="664434" cy="2615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1A7A7CAC-B6B7-4DF4-ADE2-BB319DE9FBEE}"/>
              </a:ext>
            </a:extLst>
          </p:cNvPr>
          <p:cNvSpPr txBox="1"/>
          <p:nvPr/>
        </p:nvSpPr>
        <p:spPr>
          <a:xfrm>
            <a:off x="6219568" y="5365251"/>
            <a:ext cx="2796743" cy="830997"/>
          </a:xfrm>
          <a:prstGeom prst="rect">
            <a:avLst/>
          </a:prstGeom>
          <a:noFill/>
        </p:spPr>
        <p:txBody>
          <a:bodyPr wrap="square" rtlCol="0">
            <a:spAutoFit/>
          </a:bodyPr>
          <a:lstStyle/>
          <a:p>
            <a:pPr algn="ctr"/>
            <a:r>
              <a:rPr lang="en-GB" sz="2400" dirty="0"/>
              <a:t>Fold and glue the side tab</a:t>
            </a:r>
          </a:p>
        </p:txBody>
      </p:sp>
    </p:spTree>
    <p:extLst>
      <p:ext uri="{BB962C8B-B14F-4D97-AF65-F5344CB8AC3E}">
        <p14:creationId xmlns:p14="http://schemas.microsoft.com/office/powerpoint/2010/main" val="118803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87158"/>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 – Template sheet 1</a:t>
            </a:r>
          </a:p>
          <a:p>
            <a:pPr algn="l"/>
            <a:endParaRPr lang="en-GB" sz="3600" dirty="0"/>
          </a:p>
          <a:p>
            <a:pPr algn="l"/>
            <a:endParaRPr lang="en-GB" sz="3600" dirty="0"/>
          </a:p>
          <a:p>
            <a:endParaRPr lang="en-GB" sz="3600" dirty="0"/>
          </a:p>
        </p:txBody>
      </p:sp>
      <p:pic>
        <p:nvPicPr>
          <p:cNvPr id="4" name="Picture 3" descr="A picture containing indoor, green, sitting, table&#10;&#10;Description automatically generated">
            <a:extLst>
              <a:ext uri="{FF2B5EF4-FFF2-40B4-BE49-F238E27FC236}">
                <a16:creationId xmlns:a16="http://schemas.microsoft.com/office/drawing/2014/main" id="{F4E04696-CFDB-44E5-B6AC-063043A3C89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2168" r="2058"/>
          <a:stretch/>
        </p:blipFill>
        <p:spPr>
          <a:xfrm rot="5400000">
            <a:off x="-95748" y="1790166"/>
            <a:ext cx="3451105" cy="3017624"/>
          </a:xfrm>
          <a:prstGeom prst="rect">
            <a:avLst/>
          </a:prstGeom>
        </p:spPr>
      </p:pic>
      <p:pic>
        <p:nvPicPr>
          <p:cNvPr id="11" name="Picture 10" descr="A picture containing green, sitting, tiled, table&#10;&#10;Description automatically generated">
            <a:extLst>
              <a:ext uri="{FF2B5EF4-FFF2-40B4-BE49-F238E27FC236}">
                <a16:creationId xmlns:a16="http://schemas.microsoft.com/office/drawing/2014/main" id="{D02C7065-2F67-4529-8605-312D16B8E6C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4226"/>
          <a:stretch/>
        </p:blipFill>
        <p:spPr>
          <a:xfrm rot="5400000">
            <a:off x="5996390" y="2041679"/>
            <a:ext cx="3451104" cy="2514606"/>
          </a:xfrm>
          <a:prstGeom prst="rect">
            <a:avLst/>
          </a:prstGeom>
        </p:spPr>
      </p:pic>
      <p:sp>
        <p:nvSpPr>
          <p:cNvPr id="3" name="TextBox 2">
            <a:extLst>
              <a:ext uri="{FF2B5EF4-FFF2-40B4-BE49-F238E27FC236}">
                <a16:creationId xmlns:a16="http://schemas.microsoft.com/office/drawing/2014/main" id="{E44BA040-1DE0-4E00-B3EF-C9B70B400F8E}"/>
              </a:ext>
            </a:extLst>
          </p:cNvPr>
          <p:cNvSpPr txBox="1"/>
          <p:nvPr/>
        </p:nvSpPr>
        <p:spPr>
          <a:xfrm>
            <a:off x="119445" y="5098581"/>
            <a:ext cx="3017625" cy="461665"/>
          </a:xfrm>
          <a:prstGeom prst="rect">
            <a:avLst/>
          </a:prstGeom>
          <a:noFill/>
        </p:spPr>
        <p:txBody>
          <a:bodyPr wrap="square" rtlCol="0">
            <a:spAutoFit/>
          </a:bodyPr>
          <a:lstStyle/>
          <a:p>
            <a:pPr algn="ctr"/>
            <a:r>
              <a:rPr lang="en-GB" sz="2400" dirty="0"/>
              <a:t>Side tab glued in place</a:t>
            </a:r>
          </a:p>
        </p:txBody>
      </p:sp>
      <p:sp>
        <p:nvSpPr>
          <p:cNvPr id="13" name="TextBox 12">
            <a:extLst>
              <a:ext uri="{FF2B5EF4-FFF2-40B4-BE49-F238E27FC236}">
                <a16:creationId xmlns:a16="http://schemas.microsoft.com/office/drawing/2014/main" id="{CD54AFBF-5B00-4058-84A0-78B64BF924E3}"/>
              </a:ext>
            </a:extLst>
          </p:cNvPr>
          <p:cNvSpPr txBox="1"/>
          <p:nvPr/>
        </p:nvSpPr>
        <p:spPr>
          <a:xfrm>
            <a:off x="6487975" y="4960081"/>
            <a:ext cx="2514606" cy="1200329"/>
          </a:xfrm>
          <a:prstGeom prst="rect">
            <a:avLst/>
          </a:prstGeom>
          <a:noFill/>
        </p:spPr>
        <p:txBody>
          <a:bodyPr wrap="square" rtlCol="0">
            <a:spAutoFit/>
          </a:bodyPr>
          <a:lstStyle/>
          <a:p>
            <a:pPr algn="ctr"/>
            <a:r>
              <a:rPr lang="en-GB" sz="2400" dirty="0"/>
              <a:t>Fold the top tab in to complete the box</a:t>
            </a:r>
          </a:p>
        </p:txBody>
      </p:sp>
      <p:sp>
        <p:nvSpPr>
          <p:cNvPr id="15" name="TextBox 14">
            <a:extLst>
              <a:ext uri="{FF2B5EF4-FFF2-40B4-BE49-F238E27FC236}">
                <a16:creationId xmlns:a16="http://schemas.microsoft.com/office/drawing/2014/main" id="{7169CC25-D165-4E42-8339-A8A0BC715148}"/>
              </a:ext>
            </a:extLst>
          </p:cNvPr>
          <p:cNvSpPr txBox="1"/>
          <p:nvPr/>
        </p:nvSpPr>
        <p:spPr>
          <a:xfrm>
            <a:off x="5750011" y="976157"/>
            <a:ext cx="2866767" cy="553998"/>
          </a:xfrm>
          <a:prstGeom prst="rect">
            <a:avLst/>
          </a:prstGeom>
          <a:noFill/>
        </p:spPr>
        <p:txBody>
          <a:bodyPr wrap="square" rtlCol="0">
            <a:spAutoFit/>
          </a:bodyPr>
          <a:lstStyle/>
          <a:p>
            <a:r>
              <a:rPr lang="en-GB" sz="3000" dirty="0"/>
              <a:t>Playing Card Box</a:t>
            </a:r>
            <a:endParaRPr lang="en-GB" sz="2800" dirty="0"/>
          </a:p>
        </p:txBody>
      </p:sp>
      <p:grpSp>
        <p:nvGrpSpPr>
          <p:cNvPr id="7" name="Group 6">
            <a:extLst>
              <a:ext uri="{FF2B5EF4-FFF2-40B4-BE49-F238E27FC236}">
                <a16:creationId xmlns:a16="http://schemas.microsoft.com/office/drawing/2014/main" id="{ABF9DE08-E8F8-453E-919E-9E8414AD109A}"/>
              </a:ext>
            </a:extLst>
          </p:cNvPr>
          <p:cNvGrpSpPr/>
          <p:nvPr/>
        </p:nvGrpSpPr>
        <p:grpSpPr>
          <a:xfrm>
            <a:off x="3259608" y="1573429"/>
            <a:ext cx="3111327" cy="3785186"/>
            <a:chOff x="3259608" y="1573429"/>
            <a:chExt cx="3111327" cy="3785186"/>
          </a:xfrm>
        </p:grpSpPr>
        <p:pic>
          <p:nvPicPr>
            <p:cNvPr id="8" name="Picture 7" descr="A picture containing green&#10;&#10;Description automatically generated">
              <a:extLst>
                <a:ext uri="{FF2B5EF4-FFF2-40B4-BE49-F238E27FC236}">
                  <a16:creationId xmlns:a16="http://schemas.microsoft.com/office/drawing/2014/main" id="{905D070B-5A2A-4E87-B755-E0ED7B3DCD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4130" r="10096"/>
            <a:stretch/>
          </p:blipFill>
          <p:spPr>
            <a:xfrm rot="5400000">
              <a:off x="3042866" y="1790171"/>
              <a:ext cx="3451110" cy="3017625"/>
            </a:xfrm>
            <a:prstGeom prst="rect">
              <a:avLst/>
            </a:prstGeom>
          </p:spPr>
        </p:pic>
        <p:sp>
          <p:nvSpPr>
            <p:cNvPr id="2" name="Rectangle 1">
              <a:extLst>
                <a:ext uri="{FF2B5EF4-FFF2-40B4-BE49-F238E27FC236}">
                  <a16:creationId xmlns:a16="http://schemas.microsoft.com/office/drawing/2014/main" id="{957EF3C7-DF7A-496C-AB52-7B61C124CDD3}"/>
                </a:ext>
              </a:extLst>
            </p:cNvPr>
            <p:cNvSpPr/>
            <p:nvPr/>
          </p:nvSpPr>
          <p:spPr>
            <a:xfrm rot="2595694">
              <a:off x="5543908" y="4808602"/>
              <a:ext cx="804368" cy="2318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EF55F41-F6DF-43EE-A67F-12322153311B}"/>
                </a:ext>
              </a:extLst>
            </p:cNvPr>
            <p:cNvSpPr/>
            <p:nvPr/>
          </p:nvSpPr>
          <p:spPr>
            <a:xfrm>
              <a:off x="5566567" y="5024531"/>
              <a:ext cx="804368" cy="334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0FF08438-E6D8-464C-A2A0-96F396ECE0B4}"/>
              </a:ext>
            </a:extLst>
          </p:cNvPr>
          <p:cNvSpPr txBox="1"/>
          <p:nvPr/>
        </p:nvSpPr>
        <p:spPr>
          <a:xfrm>
            <a:off x="3259611" y="5098581"/>
            <a:ext cx="3017626" cy="461665"/>
          </a:xfrm>
          <a:prstGeom prst="rect">
            <a:avLst/>
          </a:prstGeom>
          <a:noFill/>
        </p:spPr>
        <p:txBody>
          <a:bodyPr wrap="square" rtlCol="0">
            <a:spAutoFit/>
          </a:bodyPr>
          <a:lstStyle/>
          <a:p>
            <a:pPr algn="ctr"/>
            <a:r>
              <a:rPr lang="en-GB" sz="2400" dirty="0"/>
              <a:t>Glue the base tab</a:t>
            </a:r>
          </a:p>
        </p:txBody>
      </p:sp>
    </p:spTree>
    <p:extLst>
      <p:ext uri="{BB962C8B-B14F-4D97-AF65-F5344CB8AC3E}">
        <p14:creationId xmlns:p14="http://schemas.microsoft.com/office/powerpoint/2010/main" val="112541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1001254"/>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4 – Template sheet 2</a:t>
            </a:r>
          </a:p>
          <a:p>
            <a:pPr algn="l"/>
            <a:endParaRPr lang="en-GB" sz="3600" dirty="0"/>
          </a:p>
          <a:p>
            <a:pPr algn="l"/>
            <a:endParaRPr lang="en-GB" sz="3600" dirty="0"/>
          </a:p>
          <a:p>
            <a:endParaRPr lang="en-GB" sz="3600" dirty="0"/>
          </a:p>
        </p:txBody>
      </p:sp>
      <p:pic>
        <p:nvPicPr>
          <p:cNvPr id="3" name="Picture 2" descr="Diagram&#10;&#10;Description automatically generated">
            <a:extLst>
              <a:ext uri="{FF2B5EF4-FFF2-40B4-BE49-F238E27FC236}">
                <a16:creationId xmlns:a16="http://schemas.microsoft.com/office/drawing/2014/main" id="{F061E5F3-5FA9-450C-82D9-B93F01C7F1F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3221"/>
          <a:stretch/>
        </p:blipFill>
        <p:spPr>
          <a:xfrm rot="5400000">
            <a:off x="-174286" y="2002398"/>
            <a:ext cx="3417684" cy="2953783"/>
          </a:xfrm>
          <a:prstGeom prst="rect">
            <a:avLst/>
          </a:prstGeom>
        </p:spPr>
      </p:pic>
      <p:pic>
        <p:nvPicPr>
          <p:cNvPr id="9" name="Picture 8" descr="A close up of a piece of paper&#10;&#10;Description automatically generated">
            <a:extLst>
              <a:ext uri="{FF2B5EF4-FFF2-40B4-BE49-F238E27FC236}">
                <a16:creationId xmlns:a16="http://schemas.microsoft.com/office/drawing/2014/main" id="{C3B92B02-521B-4C42-ABE1-B2DAF8277BE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3221"/>
          <a:stretch/>
        </p:blipFill>
        <p:spPr>
          <a:xfrm rot="5400000">
            <a:off x="2946819" y="2002397"/>
            <a:ext cx="3417685" cy="2953783"/>
          </a:xfrm>
          <a:prstGeom prst="rect">
            <a:avLst/>
          </a:prstGeom>
        </p:spPr>
      </p:pic>
      <p:pic>
        <p:nvPicPr>
          <p:cNvPr id="12" name="Picture 11" descr="A picture containing green, sitting&#10;&#10;Description automatically generated">
            <a:extLst>
              <a:ext uri="{FF2B5EF4-FFF2-40B4-BE49-F238E27FC236}">
                <a16:creationId xmlns:a16="http://schemas.microsoft.com/office/drawing/2014/main" id="{34799309-1214-42EF-810E-3F51BDC448A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3221"/>
          <a:stretch/>
        </p:blipFill>
        <p:spPr>
          <a:xfrm rot="5400000">
            <a:off x="5933802" y="2136521"/>
            <a:ext cx="3417684" cy="2685535"/>
          </a:xfrm>
          <a:prstGeom prst="rect">
            <a:avLst/>
          </a:prstGeom>
        </p:spPr>
      </p:pic>
      <p:sp>
        <p:nvSpPr>
          <p:cNvPr id="2" name="TextBox 1">
            <a:extLst>
              <a:ext uri="{FF2B5EF4-FFF2-40B4-BE49-F238E27FC236}">
                <a16:creationId xmlns:a16="http://schemas.microsoft.com/office/drawing/2014/main" id="{3F5C8B75-2512-4BA5-A67F-664F779CA477}"/>
              </a:ext>
            </a:extLst>
          </p:cNvPr>
          <p:cNvSpPr txBox="1"/>
          <p:nvPr/>
        </p:nvSpPr>
        <p:spPr>
          <a:xfrm>
            <a:off x="5090983" y="972755"/>
            <a:ext cx="4127157" cy="553998"/>
          </a:xfrm>
          <a:prstGeom prst="rect">
            <a:avLst/>
          </a:prstGeom>
          <a:noFill/>
        </p:spPr>
        <p:txBody>
          <a:bodyPr wrap="square" rtlCol="0">
            <a:spAutoFit/>
          </a:bodyPr>
          <a:lstStyle/>
          <a:p>
            <a:r>
              <a:rPr lang="en-GB" sz="3000" dirty="0"/>
              <a:t>Playing Card inside Box</a:t>
            </a:r>
            <a:endParaRPr lang="en-GB" sz="2800" dirty="0"/>
          </a:p>
        </p:txBody>
      </p:sp>
      <p:sp>
        <p:nvSpPr>
          <p:cNvPr id="4" name="TextBox 3">
            <a:extLst>
              <a:ext uri="{FF2B5EF4-FFF2-40B4-BE49-F238E27FC236}">
                <a16:creationId xmlns:a16="http://schemas.microsoft.com/office/drawing/2014/main" id="{F11B55D9-AA9D-4E8B-AFC6-91AE13A22A4A}"/>
              </a:ext>
            </a:extLst>
          </p:cNvPr>
          <p:cNvSpPr txBox="1"/>
          <p:nvPr/>
        </p:nvSpPr>
        <p:spPr>
          <a:xfrm>
            <a:off x="57663" y="5321382"/>
            <a:ext cx="2953783" cy="461665"/>
          </a:xfrm>
          <a:prstGeom prst="rect">
            <a:avLst/>
          </a:prstGeom>
          <a:noFill/>
        </p:spPr>
        <p:txBody>
          <a:bodyPr wrap="square" rtlCol="0">
            <a:spAutoFit/>
          </a:bodyPr>
          <a:lstStyle/>
          <a:p>
            <a:pPr algn="ctr"/>
            <a:r>
              <a:rPr lang="en-GB" sz="2400" dirty="0"/>
              <a:t>Get Sheet 2</a:t>
            </a:r>
          </a:p>
        </p:txBody>
      </p:sp>
      <p:sp>
        <p:nvSpPr>
          <p:cNvPr id="6" name="TextBox 5">
            <a:extLst>
              <a:ext uri="{FF2B5EF4-FFF2-40B4-BE49-F238E27FC236}">
                <a16:creationId xmlns:a16="http://schemas.microsoft.com/office/drawing/2014/main" id="{2091F61C-5D02-434E-B2AF-B073D635D1B3}"/>
              </a:ext>
            </a:extLst>
          </p:cNvPr>
          <p:cNvSpPr txBox="1"/>
          <p:nvPr/>
        </p:nvSpPr>
        <p:spPr>
          <a:xfrm>
            <a:off x="3178770" y="5309721"/>
            <a:ext cx="2953783" cy="461665"/>
          </a:xfrm>
          <a:prstGeom prst="rect">
            <a:avLst/>
          </a:prstGeom>
          <a:noFill/>
        </p:spPr>
        <p:txBody>
          <a:bodyPr wrap="square" rtlCol="0">
            <a:spAutoFit/>
          </a:bodyPr>
          <a:lstStyle/>
          <a:p>
            <a:pPr algn="ct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Cut of the window</a:t>
            </a:r>
          </a:p>
        </p:txBody>
      </p:sp>
      <p:sp>
        <p:nvSpPr>
          <p:cNvPr id="14" name="TextBox 13">
            <a:extLst>
              <a:ext uri="{FF2B5EF4-FFF2-40B4-BE49-F238E27FC236}">
                <a16:creationId xmlns:a16="http://schemas.microsoft.com/office/drawing/2014/main" id="{3BBA3D8C-9B1A-4333-A2D0-FC3F2E6EF54C}"/>
              </a:ext>
            </a:extLst>
          </p:cNvPr>
          <p:cNvSpPr txBox="1"/>
          <p:nvPr/>
        </p:nvSpPr>
        <p:spPr>
          <a:xfrm>
            <a:off x="6299875" y="5136715"/>
            <a:ext cx="2685535" cy="738664"/>
          </a:xfrm>
          <a:prstGeom prst="rect">
            <a:avLst/>
          </a:prstGeom>
          <a:noFill/>
        </p:spPr>
        <p:txBody>
          <a:bodyPr wrap="square" rtlCol="0">
            <a:spAutoFit/>
          </a:bodyPr>
          <a:lstStyle/>
          <a:p>
            <a:pPr algn="ctr"/>
            <a:r>
              <a:rPr lang="en-US" sz="21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100" dirty="0"/>
              <a:t>Cut out the template</a:t>
            </a:r>
          </a:p>
        </p:txBody>
      </p:sp>
    </p:spTree>
    <p:extLst>
      <p:ext uri="{BB962C8B-B14F-4D97-AF65-F5344CB8AC3E}">
        <p14:creationId xmlns:p14="http://schemas.microsoft.com/office/powerpoint/2010/main" val="122427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37233"/>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5 – Template sheet 2</a:t>
            </a:r>
          </a:p>
          <a:p>
            <a:pPr algn="l"/>
            <a:endParaRPr lang="en-GB" sz="3600" dirty="0"/>
          </a:p>
          <a:p>
            <a:pPr algn="l"/>
            <a:endParaRPr lang="en-GB" sz="3600" dirty="0"/>
          </a:p>
          <a:p>
            <a:endParaRPr lang="en-GB" sz="3600" dirty="0"/>
          </a:p>
        </p:txBody>
      </p:sp>
      <p:pic>
        <p:nvPicPr>
          <p:cNvPr id="4" name="Picture 3" descr="Diagram&#10;&#10;Description automatically generated">
            <a:extLst>
              <a:ext uri="{FF2B5EF4-FFF2-40B4-BE49-F238E27FC236}">
                <a16:creationId xmlns:a16="http://schemas.microsoft.com/office/drawing/2014/main" id="{CF3077F8-0C02-4606-86BD-37D298E91D3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0261"/>
          <a:stretch/>
        </p:blipFill>
        <p:spPr>
          <a:xfrm rot="5400000">
            <a:off x="-220073" y="1814498"/>
            <a:ext cx="3463432" cy="2894570"/>
          </a:xfrm>
          <a:prstGeom prst="rect">
            <a:avLst/>
          </a:prstGeom>
        </p:spPr>
      </p:pic>
      <p:pic>
        <p:nvPicPr>
          <p:cNvPr id="8" name="Picture 7">
            <a:extLst>
              <a:ext uri="{FF2B5EF4-FFF2-40B4-BE49-F238E27FC236}">
                <a16:creationId xmlns:a16="http://schemas.microsoft.com/office/drawing/2014/main" id="{EF17DC90-308E-4B7C-9383-2FE3119A7A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0332"/>
          <a:stretch/>
        </p:blipFill>
        <p:spPr>
          <a:xfrm rot="5400000">
            <a:off x="2813283" y="1813108"/>
            <a:ext cx="3460656" cy="2894571"/>
          </a:xfrm>
          <a:prstGeom prst="rect">
            <a:avLst/>
          </a:prstGeom>
        </p:spPr>
      </p:pic>
      <p:grpSp>
        <p:nvGrpSpPr>
          <p:cNvPr id="7" name="Group 6">
            <a:extLst>
              <a:ext uri="{FF2B5EF4-FFF2-40B4-BE49-F238E27FC236}">
                <a16:creationId xmlns:a16="http://schemas.microsoft.com/office/drawing/2014/main" id="{4A03E692-EAC7-4B08-9153-8AC44214E28A}"/>
              </a:ext>
            </a:extLst>
          </p:cNvPr>
          <p:cNvGrpSpPr/>
          <p:nvPr/>
        </p:nvGrpSpPr>
        <p:grpSpPr>
          <a:xfrm>
            <a:off x="6124174" y="1530068"/>
            <a:ext cx="2894571" cy="3485416"/>
            <a:chOff x="6124174" y="1898059"/>
            <a:chExt cx="2894571" cy="3485416"/>
          </a:xfrm>
        </p:grpSpPr>
        <p:pic>
          <p:nvPicPr>
            <p:cNvPr id="11" name="Picture 10" descr="A picture containing indoor, sitting, green, table&#10;&#10;Description automatically generated">
              <a:extLst>
                <a:ext uri="{FF2B5EF4-FFF2-40B4-BE49-F238E27FC236}">
                  <a16:creationId xmlns:a16="http://schemas.microsoft.com/office/drawing/2014/main" id="{A582A3AB-526E-4F57-8CEF-A9B9C954685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9691"/>
            <a:stretch/>
          </p:blipFill>
          <p:spPr>
            <a:xfrm rot="5400000">
              <a:off x="5828752" y="2193481"/>
              <a:ext cx="3485416" cy="2894571"/>
            </a:xfrm>
            <a:prstGeom prst="rect">
              <a:avLst/>
            </a:prstGeom>
          </p:spPr>
        </p:pic>
        <p:sp>
          <p:nvSpPr>
            <p:cNvPr id="2" name="Rectangle 1">
              <a:extLst>
                <a:ext uri="{FF2B5EF4-FFF2-40B4-BE49-F238E27FC236}">
                  <a16:creationId xmlns:a16="http://schemas.microsoft.com/office/drawing/2014/main" id="{2274D454-437A-47F7-A459-FA50488F5F0B}"/>
                </a:ext>
              </a:extLst>
            </p:cNvPr>
            <p:cNvSpPr/>
            <p:nvPr/>
          </p:nvSpPr>
          <p:spPr>
            <a:xfrm rot="2361296">
              <a:off x="6611135" y="2113818"/>
              <a:ext cx="839811" cy="2557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156A6AA5-49C6-4129-8618-FC10CB010E5D}"/>
              </a:ext>
            </a:extLst>
          </p:cNvPr>
          <p:cNvSpPr txBox="1"/>
          <p:nvPr/>
        </p:nvSpPr>
        <p:spPr>
          <a:xfrm>
            <a:off x="5090983" y="948065"/>
            <a:ext cx="4127157" cy="553998"/>
          </a:xfrm>
          <a:prstGeom prst="rect">
            <a:avLst/>
          </a:prstGeom>
          <a:noFill/>
        </p:spPr>
        <p:txBody>
          <a:bodyPr wrap="square" rtlCol="0">
            <a:spAutoFit/>
          </a:bodyPr>
          <a:lstStyle/>
          <a:p>
            <a:r>
              <a:rPr lang="en-GB" sz="3000" dirty="0"/>
              <a:t>Playing Card inside Box</a:t>
            </a:r>
            <a:endParaRPr lang="en-GB" sz="2800" dirty="0"/>
          </a:p>
        </p:txBody>
      </p:sp>
      <p:sp>
        <p:nvSpPr>
          <p:cNvPr id="6" name="TextBox 5">
            <a:extLst>
              <a:ext uri="{FF2B5EF4-FFF2-40B4-BE49-F238E27FC236}">
                <a16:creationId xmlns:a16="http://schemas.microsoft.com/office/drawing/2014/main" id="{6BE2FF09-0CA0-4359-A164-A9F08067FE24}"/>
              </a:ext>
            </a:extLst>
          </p:cNvPr>
          <p:cNvSpPr txBox="1"/>
          <p:nvPr/>
        </p:nvSpPr>
        <p:spPr>
          <a:xfrm>
            <a:off x="64359" y="5097100"/>
            <a:ext cx="2894569" cy="830997"/>
          </a:xfrm>
          <a:prstGeom prst="rect">
            <a:avLst/>
          </a:prstGeom>
          <a:noFill/>
        </p:spPr>
        <p:txBody>
          <a:bodyPr wrap="square" rtlCol="0">
            <a:spAutoFit/>
          </a:bodyPr>
          <a:lstStyle/>
          <a:p>
            <a:pPr algn="ctr"/>
            <a:r>
              <a:rPr lang="en-US" sz="2400" dirty="0">
                <a:effectLst/>
                <a:latin typeface="Segoe UI Emoji" panose="020B0502040204020203" pitchFamily="34" charset="0"/>
                <a:ea typeface="Calibri" panose="020F0502020204030204" pitchFamily="34" charset="0"/>
                <a:cs typeface="Segoe UI Emoji" panose="020B0502040204020203" pitchFamily="34" charset="0"/>
              </a:rPr>
              <a:t>⚠ </a:t>
            </a:r>
            <a:r>
              <a:rPr lang="en-GB" sz="2400" dirty="0"/>
              <a:t>Score the dotted lines</a:t>
            </a:r>
          </a:p>
        </p:txBody>
      </p:sp>
      <p:sp>
        <p:nvSpPr>
          <p:cNvPr id="13" name="TextBox 12">
            <a:extLst>
              <a:ext uri="{FF2B5EF4-FFF2-40B4-BE49-F238E27FC236}">
                <a16:creationId xmlns:a16="http://schemas.microsoft.com/office/drawing/2014/main" id="{8F745FCA-1693-45C8-B1FD-D0A34D9FF017}"/>
              </a:ext>
            </a:extLst>
          </p:cNvPr>
          <p:cNvSpPr txBox="1"/>
          <p:nvPr/>
        </p:nvSpPr>
        <p:spPr>
          <a:xfrm>
            <a:off x="3124715" y="5098164"/>
            <a:ext cx="2866181" cy="461665"/>
          </a:xfrm>
          <a:prstGeom prst="rect">
            <a:avLst/>
          </a:prstGeom>
          <a:noFill/>
        </p:spPr>
        <p:txBody>
          <a:bodyPr wrap="square" rtlCol="0">
            <a:spAutoFit/>
          </a:bodyPr>
          <a:lstStyle/>
          <a:p>
            <a:pPr algn="ctr"/>
            <a:r>
              <a:rPr lang="en-GB" sz="2400" dirty="0"/>
              <a:t>Fold the dotted lines</a:t>
            </a:r>
          </a:p>
        </p:txBody>
      </p:sp>
      <p:sp>
        <p:nvSpPr>
          <p:cNvPr id="15" name="TextBox 14">
            <a:extLst>
              <a:ext uri="{FF2B5EF4-FFF2-40B4-BE49-F238E27FC236}">
                <a16:creationId xmlns:a16="http://schemas.microsoft.com/office/drawing/2014/main" id="{517B4AC9-B8CD-45E2-8428-66B34E6153B0}"/>
              </a:ext>
            </a:extLst>
          </p:cNvPr>
          <p:cNvSpPr txBox="1"/>
          <p:nvPr/>
        </p:nvSpPr>
        <p:spPr>
          <a:xfrm>
            <a:off x="6138369" y="4958600"/>
            <a:ext cx="2866181" cy="1200329"/>
          </a:xfrm>
          <a:prstGeom prst="rect">
            <a:avLst/>
          </a:prstGeom>
          <a:noFill/>
        </p:spPr>
        <p:txBody>
          <a:bodyPr wrap="square" rtlCol="0">
            <a:spAutoFit/>
          </a:bodyPr>
          <a:lstStyle/>
          <a:p>
            <a:pPr algn="ctr"/>
            <a:r>
              <a:rPr lang="en-GB" sz="2400" dirty="0"/>
              <a:t>Glue the colour card back to the back of the template</a:t>
            </a:r>
          </a:p>
        </p:txBody>
      </p:sp>
    </p:spTree>
    <p:extLst>
      <p:ext uri="{BB962C8B-B14F-4D97-AF65-F5344CB8AC3E}">
        <p14:creationId xmlns:p14="http://schemas.microsoft.com/office/powerpoint/2010/main" val="307899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80B7406-0B30-45ED-B61E-33B8428AB0FC}"/>
              </a:ext>
            </a:extLst>
          </p:cNvPr>
          <p:cNvSpPr txBox="1">
            <a:spLocks/>
          </p:cNvSpPr>
          <p:nvPr/>
        </p:nvSpPr>
        <p:spPr>
          <a:xfrm>
            <a:off x="0" y="926082"/>
            <a:ext cx="5750011" cy="6473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6– Template sheet 2</a:t>
            </a:r>
          </a:p>
          <a:p>
            <a:pPr algn="l"/>
            <a:endParaRPr lang="en-GB" sz="2800" dirty="0"/>
          </a:p>
          <a:p>
            <a:pPr algn="l"/>
            <a:endParaRPr lang="en-GB" sz="3200" dirty="0"/>
          </a:p>
          <a:p>
            <a:endParaRPr lang="en-GB" dirty="0"/>
          </a:p>
        </p:txBody>
      </p:sp>
      <p:pic>
        <p:nvPicPr>
          <p:cNvPr id="3" name="Picture 2" descr="A picture containing indoor, green, sitting, table&#10;&#10;Description automatically generated">
            <a:extLst>
              <a:ext uri="{FF2B5EF4-FFF2-40B4-BE49-F238E27FC236}">
                <a16:creationId xmlns:a16="http://schemas.microsoft.com/office/drawing/2014/main" id="{99CC314B-48FC-4777-BFF8-A5861E6C440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0722"/>
          <a:stretch/>
        </p:blipFill>
        <p:spPr>
          <a:xfrm rot="5400000">
            <a:off x="-60803" y="1971297"/>
            <a:ext cx="3541854" cy="297540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D51EFB0-D97A-49A6-8697-BB62FB5D860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0722"/>
          <a:stretch/>
        </p:blipFill>
        <p:spPr>
          <a:xfrm rot="5400000">
            <a:off x="2913570" y="2113401"/>
            <a:ext cx="3541856" cy="2691198"/>
          </a:xfrm>
          <a:prstGeom prst="rect">
            <a:avLst/>
          </a:prstGeom>
        </p:spPr>
      </p:pic>
      <p:pic>
        <p:nvPicPr>
          <p:cNvPr id="12" name="Picture 11" descr="A picture containing green, indoor, tiled, sitting&#10;&#10;Description automatically generated">
            <a:extLst>
              <a:ext uri="{FF2B5EF4-FFF2-40B4-BE49-F238E27FC236}">
                <a16:creationId xmlns:a16="http://schemas.microsoft.com/office/drawing/2014/main" id="{B456BC91-EAC5-4085-BB03-01E34F39CC0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0722"/>
          <a:stretch/>
        </p:blipFill>
        <p:spPr>
          <a:xfrm rot="5400000">
            <a:off x="5775446" y="2071436"/>
            <a:ext cx="3541856" cy="2750411"/>
          </a:xfrm>
          <a:prstGeom prst="rect">
            <a:avLst/>
          </a:prstGeom>
        </p:spPr>
      </p:pic>
      <p:sp>
        <p:nvSpPr>
          <p:cNvPr id="2" name="Rectangle 1">
            <a:extLst>
              <a:ext uri="{FF2B5EF4-FFF2-40B4-BE49-F238E27FC236}">
                <a16:creationId xmlns:a16="http://schemas.microsoft.com/office/drawing/2014/main" id="{4B86ADCC-8511-4CBC-A97B-F8FE06CB72F1}"/>
              </a:ext>
            </a:extLst>
          </p:cNvPr>
          <p:cNvSpPr/>
          <p:nvPr/>
        </p:nvSpPr>
        <p:spPr>
          <a:xfrm rot="19262089">
            <a:off x="2916316" y="3787967"/>
            <a:ext cx="240200" cy="2163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41E6BF8-53BC-412A-9259-F7A9A07E5308}"/>
              </a:ext>
            </a:extLst>
          </p:cNvPr>
          <p:cNvSpPr txBox="1"/>
          <p:nvPr/>
        </p:nvSpPr>
        <p:spPr>
          <a:xfrm>
            <a:off x="5090983" y="948065"/>
            <a:ext cx="4127157" cy="553998"/>
          </a:xfrm>
          <a:prstGeom prst="rect">
            <a:avLst/>
          </a:prstGeom>
          <a:noFill/>
        </p:spPr>
        <p:txBody>
          <a:bodyPr wrap="square" rtlCol="0">
            <a:spAutoFit/>
          </a:bodyPr>
          <a:lstStyle/>
          <a:p>
            <a:r>
              <a:rPr lang="en-GB" sz="3000" dirty="0"/>
              <a:t>Playing Card inside Box</a:t>
            </a:r>
            <a:endParaRPr lang="en-GB" sz="2800" dirty="0"/>
          </a:p>
        </p:txBody>
      </p:sp>
      <p:sp>
        <p:nvSpPr>
          <p:cNvPr id="6" name="TextBox 5">
            <a:extLst>
              <a:ext uri="{FF2B5EF4-FFF2-40B4-BE49-F238E27FC236}">
                <a16:creationId xmlns:a16="http://schemas.microsoft.com/office/drawing/2014/main" id="{F63707B9-FDF4-4C08-8908-160B4A770F53}"/>
              </a:ext>
            </a:extLst>
          </p:cNvPr>
          <p:cNvSpPr txBox="1"/>
          <p:nvPr/>
        </p:nvSpPr>
        <p:spPr>
          <a:xfrm>
            <a:off x="222421" y="5272024"/>
            <a:ext cx="2812447" cy="830997"/>
          </a:xfrm>
          <a:prstGeom prst="rect">
            <a:avLst/>
          </a:prstGeom>
          <a:noFill/>
        </p:spPr>
        <p:txBody>
          <a:bodyPr wrap="square" rtlCol="0">
            <a:spAutoFit/>
          </a:bodyPr>
          <a:lstStyle/>
          <a:p>
            <a:pPr algn="ctr"/>
            <a:r>
              <a:rPr lang="en-GB" sz="2400" dirty="0"/>
              <a:t>Fold and glue the side tab</a:t>
            </a:r>
          </a:p>
        </p:txBody>
      </p:sp>
      <p:sp>
        <p:nvSpPr>
          <p:cNvPr id="11" name="Arrow: Curved Down 10">
            <a:extLst>
              <a:ext uri="{FF2B5EF4-FFF2-40B4-BE49-F238E27FC236}">
                <a16:creationId xmlns:a16="http://schemas.microsoft.com/office/drawing/2014/main" id="{1AA7CF4A-0986-4A56-BE32-571D19299A53}"/>
              </a:ext>
            </a:extLst>
          </p:cNvPr>
          <p:cNvSpPr/>
          <p:nvPr/>
        </p:nvSpPr>
        <p:spPr>
          <a:xfrm rot="2772198">
            <a:off x="1357613" y="3653305"/>
            <a:ext cx="664434" cy="2053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7ED622CB-186E-4062-B9E0-CC07AEB3F9F8}"/>
              </a:ext>
            </a:extLst>
          </p:cNvPr>
          <p:cNvSpPr txBox="1"/>
          <p:nvPr/>
        </p:nvSpPr>
        <p:spPr>
          <a:xfrm>
            <a:off x="3338898" y="5267086"/>
            <a:ext cx="2669312" cy="830997"/>
          </a:xfrm>
          <a:prstGeom prst="rect">
            <a:avLst/>
          </a:prstGeom>
          <a:noFill/>
        </p:spPr>
        <p:txBody>
          <a:bodyPr wrap="square" rtlCol="0">
            <a:spAutoFit/>
          </a:bodyPr>
          <a:lstStyle/>
          <a:p>
            <a:pPr algn="ctr"/>
            <a:r>
              <a:rPr lang="en-GB" sz="2400" dirty="0"/>
              <a:t>Fold and glue the end tabs</a:t>
            </a:r>
          </a:p>
        </p:txBody>
      </p:sp>
      <p:sp>
        <p:nvSpPr>
          <p:cNvPr id="17" name="TextBox 16">
            <a:extLst>
              <a:ext uri="{FF2B5EF4-FFF2-40B4-BE49-F238E27FC236}">
                <a16:creationId xmlns:a16="http://schemas.microsoft.com/office/drawing/2014/main" id="{02D55B60-65C6-49A7-94A5-C0024FC5274B}"/>
              </a:ext>
            </a:extLst>
          </p:cNvPr>
          <p:cNvSpPr txBox="1"/>
          <p:nvPr/>
        </p:nvSpPr>
        <p:spPr>
          <a:xfrm>
            <a:off x="6171168" y="5272024"/>
            <a:ext cx="2750410" cy="830997"/>
          </a:xfrm>
          <a:prstGeom prst="rect">
            <a:avLst/>
          </a:prstGeom>
          <a:noFill/>
        </p:spPr>
        <p:txBody>
          <a:bodyPr wrap="square" rtlCol="0">
            <a:spAutoFit/>
          </a:bodyPr>
          <a:lstStyle/>
          <a:p>
            <a:pPr algn="ctr"/>
            <a:r>
              <a:rPr lang="en-GB" sz="2400" dirty="0"/>
              <a:t>Completed inside box</a:t>
            </a:r>
          </a:p>
        </p:txBody>
      </p:sp>
    </p:spTree>
    <p:extLst>
      <p:ext uri="{BB962C8B-B14F-4D97-AF65-F5344CB8AC3E}">
        <p14:creationId xmlns:p14="http://schemas.microsoft.com/office/powerpoint/2010/main" val="1531147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383</Words>
  <Application>Microsoft Office PowerPoint</Application>
  <PresentationFormat>On-screen Show (4:3)</PresentationFormat>
  <Paragraphs>55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 Emoji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Magic trick presentation</dc:title>
  <dc:subject>Make a vanishing card trick from a net</dc:subject>
  <dc:creator>Microsoft Office User</dc:creator>
  <cp:keywords>magic trick for kids, easy magic tricks for kids, simple magic tricks for kids, engineering for kids, design and technology, activities for kids, net template, graphics net, graphics nets</cp:keywords>
  <cp:lastModifiedBy>Marie Neighbour</cp:lastModifiedBy>
  <cp:revision>13</cp:revision>
  <dcterms:created xsi:type="dcterms:W3CDTF">2017-06-28T15:11:57Z</dcterms:created>
  <dcterms:modified xsi:type="dcterms:W3CDTF">2022-09-05T13:17:40Z</dcterms:modified>
</cp:coreProperties>
</file>