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95" r:id="rId3"/>
    <p:sldId id="267" r:id="rId4"/>
    <p:sldId id="293" r:id="rId5"/>
    <p:sldId id="284" r:id="rId6"/>
    <p:sldId id="285" r:id="rId7"/>
    <p:sldId id="286" r:id="rId8"/>
    <p:sldId id="287" r:id="rId9"/>
    <p:sldId id="294" r:id="rId10"/>
    <p:sldId id="28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907230" y="5515342"/>
            <a:ext cx="722916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Turning a book into an artistic present!</a:t>
            </a:r>
          </a:p>
        </p:txBody>
      </p:sp>
      <p:sp>
        <p:nvSpPr>
          <p:cNvPr id="3" name="TextBox 2">
            <a:extLst>
              <a:ext uri="{FF2B5EF4-FFF2-40B4-BE49-F238E27FC236}">
                <a16:creationId xmlns:a16="http://schemas.microsoft.com/office/drawing/2014/main" id="{F179E8BB-7426-40FC-A251-F3B065DE287F}"/>
              </a:ext>
            </a:extLst>
          </p:cNvPr>
          <p:cNvSpPr txBox="1"/>
          <p:nvPr/>
        </p:nvSpPr>
        <p:spPr>
          <a:xfrm>
            <a:off x="1007604" y="1201502"/>
            <a:ext cx="7128792" cy="830997"/>
          </a:xfrm>
          <a:prstGeom prst="rect">
            <a:avLst/>
          </a:prstGeom>
          <a:noFill/>
        </p:spPr>
        <p:txBody>
          <a:bodyPr wrap="square" rtlCol="0">
            <a:spAutoFit/>
          </a:bodyPr>
          <a:lstStyle/>
          <a:p>
            <a:pPr algn="ctr"/>
            <a:r>
              <a:rPr lang="en-GB" sz="4800" b="1" dirty="0">
                <a:latin typeface="Arial"/>
                <a:cs typeface="Arial"/>
              </a:rPr>
              <a:t>Folded book art</a:t>
            </a:r>
          </a:p>
        </p:txBody>
      </p:sp>
      <p:pic>
        <p:nvPicPr>
          <p:cNvPr id="6" name="Picture 5" descr="A picture containing text, indoor&#10;&#10;Description automatically generated">
            <a:extLst>
              <a:ext uri="{FF2B5EF4-FFF2-40B4-BE49-F238E27FC236}">
                <a16:creationId xmlns:a16="http://schemas.microsoft.com/office/drawing/2014/main" id="{627DEF42-B01C-48E8-9251-35B95C7E4C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42" y="2122837"/>
            <a:ext cx="3312369" cy="3211829"/>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E9D9DA15-68E0-408C-B259-497B519B7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160687"/>
            <a:ext cx="2802390" cy="3183107"/>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24337"/>
            <a:ext cx="8388424" cy="6924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Alternative method for enclosed features</a:t>
            </a:r>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79512" y="1873355"/>
            <a:ext cx="3096343"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Enclosed features can be made without cutting</a:t>
            </a:r>
          </a:p>
          <a:p>
            <a:pPr marL="457200" indent="-457200">
              <a:buFont typeface="Arial" panose="020B0604020202020204" pitchFamily="34" charset="0"/>
              <a:buChar char="•"/>
            </a:pPr>
            <a:r>
              <a:rPr lang="en-GB" sz="2400" dirty="0"/>
              <a:t>This is done by folding small groups of pages all the way to the edge, with alternate groups folded to opposite edges</a:t>
            </a:r>
          </a:p>
        </p:txBody>
      </p:sp>
      <p:pic>
        <p:nvPicPr>
          <p:cNvPr id="6" name="Picture 5">
            <a:extLst>
              <a:ext uri="{FF2B5EF4-FFF2-40B4-BE49-F238E27FC236}">
                <a16:creationId xmlns:a16="http://schemas.microsoft.com/office/drawing/2014/main" id="{320C3191-89FF-4347-82D1-F1D252C33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2437051"/>
            <a:ext cx="5040560" cy="3637530"/>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F94C8AD4-4A89-4763-99A5-2D91ED7F9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369" y="1788027"/>
            <a:ext cx="1369581" cy="1555645"/>
          </a:xfrm>
          <a:prstGeom prst="rect">
            <a:avLst/>
          </a:prstGeom>
        </p:spPr>
      </p:pic>
      <p:sp>
        <p:nvSpPr>
          <p:cNvPr id="8" name="TextBox 7">
            <a:extLst>
              <a:ext uri="{FF2B5EF4-FFF2-40B4-BE49-F238E27FC236}">
                <a16:creationId xmlns:a16="http://schemas.microsoft.com/office/drawing/2014/main" id="{1BDE2110-264D-4C3E-8313-85DB723696C7}"/>
              </a:ext>
            </a:extLst>
          </p:cNvPr>
          <p:cNvSpPr txBox="1"/>
          <p:nvPr/>
        </p:nvSpPr>
        <p:spPr>
          <a:xfrm>
            <a:off x="4699870" y="1734189"/>
            <a:ext cx="3748693" cy="646331"/>
          </a:xfrm>
          <a:prstGeom prst="rect">
            <a:avLst/>
          </a:prstGeom>
          <a:solidFill>
            <a:schemeClr val="bg1"/>
          </a:solidFill>
          <a:ln>
            <a:solidFill>
              <a:schemeClr val="tx1"/>
            </a:solidFill>
          </a:ln>
        </p:spPr>
        <p:txBody>
          <a:bodyPr wrap="square" rtlCol="0">
            <a:spAutoFit/>
          </a:bodyPr>
          <a:lstStyle/>
          <a:p>
            <a:pPr algn="ctr"/>
            <a:r>
              <a:rPr lang="en-GB" dirty="0"/>
              <a:t>This is what these folds look like when the book is opened out</a:t>
            </a:r>
          </a:p>
        </p:txBody>
      </p:sp>
    </p:spTree>
    <p:extLst>
      <p:ext uri="{BB962C8B-B14F-4D97-AF65-F5344CB8AC3E}">
        <p14:creationId xmlns:p14="http://schemas.microsoft.com/office/powerpoint/2010/main" val="335850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12A708-A214-2783-7E78-30A3802D5643}"/>
              </a:ext>
            </a:extLst>
          </p:cNvPr>
          <p:cNvSpPr txBox="1"/>
          <p:nvPr/>
        </p:nvSpPr>
        <p:spPr>
          <a:xfrm>
            <a:off x="391212" y="1582340"/>
            <a:ext cx="8361575" cy="3693319"/>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Times New Roman" panose="02020603050405020304" pitchFamily="18" charset="0"/>
              </a:rPr>
              <a:t>Stay safe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ensuring that any equipment used for this activity is in good working condition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behaving sensibly and following any safety instructions so as not to hurt or injure yourself or others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US" sz="18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8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7659" y="126229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Sketch your shape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65247" y="1844824"/>
            <a:ext cx="8813506" cy="1446550"/>
          </a:xfrm>
          <a:prstGeom prst="rect">
            <a:avLst/>
          </a:prstGeom>
          <a:noFill/>
        </p:spPr>
        <p:txBody>
          <a:bodyPr wrap="square" rtlCol="0">
            <a:spAutoFit/>
          </a:bodyPr>
          <a:lstStyle/>
          <a:p>
            <a:pPr marL="457200" indent="-457200">
              <a:buFont typeface="Arial" panose="020B0604020202020204" pitchFamily="34" charset="0"/>
              <a:buChar char="•"/>
            </a:pPr>
            <a:r>
              <a:rPr lang="en-GB" sz="2400" dirty="0"/>
              <a:t>Sketch your shape or letter on the edge with the pages in pencil</a:t>
            </a:r>
          </a:p>
          <a:p>
            <a:pPr marL="457200" indent="-457200">
              <a:buFont typeface="Arial" panose="020B0604020202020204" pitchFamily="34" charset="0"/>
              <a:buChar char="•"/>
            </a:pPr>
            <a:r>
              <a:rPr lang="en-GB" sz="2400" dirty="0"/>
              <a:t>Remember – the shape will be at least twice as wide after it is finished</a:t>
            </a:r>
          </a:p>
          <a:p>
            <a:pPr marL="457200" indent="-457200">
              <a:buFont typeface="Arial" panose="020B0604020202020204" pitchFamily="34" charset="0"/>
              <a:buChar char="•"/>
            </a:pPr>
            <a:endParaRPr lang="en-GB" sz="1600" dirty="0"/>
          </a:p>
        </p:txBody>
      </p:sp>
      <p:pic>
        <p:nvPicPr>
          <p:cNvPr id="4" name="Picture 3" descr="Text&#10;&#10;Description automatically generated">
            <a:extLst>
              <a:ext uri="{FF2B5EF4-FFF2-40B4-BE49-F238E27FC236}">
                <a16:creationId xmlns:a16="http://schemas.microsoft.com/office/drawing/2014/main" id="{838207EA-6138-4436-90EE-9F61242C77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249463"/>
            <a:ext cx="6132499" cy="2496765"/>
          </a:xfrm>
          <a:prstGeom prst="rect">
            <a:avLst/>
          </a:prstGeom>
        </p:spPr>
      </p:pic>
      <p:sp>
        <p:nvSpPr>
          <p:cNvPr id="6" name="Arrow: Right 5">
            <a:extLst>
              <a:ext uri="{FF2B5EF4-FFF2-40B4-BE49-F238E27FC236}">
                <a16:creationId xmlns:a16="http://schemas.microsoft.com/office/drawing/2014/main" id="{7AA19F6F-6762-42BC-9BBB-04834C065DF3}"/>
              </a:ext>
            </a:extLst>
          </p:cNvPr>
          <p:cNvSpPr/>
          <p:nvPr/>
        </p:nvSpPr>
        <p:spPr>
          <a:xfrm>
            <a:off x="2411760" y="4777313"/>
            <a:ext cx="1849056"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2120EFB-24D6-4669-9340-B1AECB329692}"/>
              </a:ext>
            </a:extLst>
          </p:cNvPr>
          <p:cNvSpPr txBox="1"/>
          <p:nvPr/>
        </p:nvSpPr>
        <p:spPr>
          <a:xfrm>
            <a:off x="1335336" y="4741272"/>
            <a:ext cx="1149682" cy="646331"/>
          </a:xfrm>
          <a:prstGeom prst="rect">
            <a:avLst/>
          </a:prstGeom>
          <a:solidFill>
            <a:schemeClr val="bg1"/>
          </a:solidFill>
          <a:ln>
            <a:solidFill>
              <a:schemeClr val="tx1"/>
            </a:solidFill>
          </a:ln>
        </p:spPr>
        <p:txBody>
          <a:bodyPr wrap="square" rtlCol="0">
            <a:spAutoFit/>
          </a:bodyPr>
          <a:lstStyle/>
          <a:p>
            <a:pPr algn="ctr"/>
            <a:r>
              <a:rPr lang="en-GB" dirty="0"/>
              <a:t>Sketched shape</a:t>
            </a:r>
          </a:p>
        </p:txBody>
      </p:sp>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7659" y="126229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Types of feature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9E081476-D7D9-43CA-8CA2-8C2D3523AA00}"/>
              </a:ext>
            </a:extLst>
          </p:cNvPr>
          <p:cNvSpPr txBox="1"/>
          <p:nvPr/>
        </p:nvSpPr>
        <p:spPr>
          <a:xfrm>
            <a:off x="165247" y="1844824"/>
            <a:ext cx="8813506" cy="1077218"/>
          </a:xfrm>
          <a:prstGeom prst="rect">
            <a:avLst/>
          </a:prstGeom>
          <a:noFill/>
        </p:spPr>
        <p:txBody>
          <a:bodyPr wrap="square" rtlCol="0">
            <a:spAutoFit/>
          </a:bodyPr>
          <a:lstStyle/>
          <a:p>
            <a:pPr marL="457200" indent="-457200">
              <a:buFont typeface="Arial" panose="020B0604020202020204" pitchFamily="34" charset="0"/>
              <a:buChar char="•"/>
            </a:pPr>
            <a:r>
              <a:rPr lang="en-GB" sz="2400" dirty="0"/>
              <a:t>Open features run from the end of the book to the shape</a:t>
            </a:r>
          </a:p>
          <a:p>
            <a:pPr marL="457200" indent="-457200">
              <a:buFont typeface="Arial" panose="020B0604020202020204" pitchFamily="34" charset="0"/>
              <a:buChar char="•"/>
            </a:pPr>
            <a:r>
              <a:rPr lang="en-GB" sz="2400" dirty="0"/>
              <a:t>Enclosed features don’t touch the ends – these are more tricky</a:t>
            </a:r>
          </a:p>
          <a:p>
            <a:pPr marL="457200" indent="-457200">
              <a:buFont typeface="Arial" panose="020B0604020202020204" pitchFamily="34" charset="0"/>
              <a:buChar char="•"/>
            </a:pPr>
            <a:endParaRPr lang="en-GB" sz="1600" dirty="0"/>
          </a:p>
        </p:txBody>
      </p:sp>
      <p:grpSp>
        <p:nvGrpSpPr>
          <p:cNvPr id="12" name="Group 11">
            <a:extLst>
              <a:ext uri="{FF2B5EF4-FFF2-40B4-BE49-F238E27FC236}">
                <a16:creationId xmlns:a16="http://schemas.microsoft.com/office/drawing/2014/main" id="{1667E63E-BA6D-45FA-9AC2-98D0E9EF28AB}"/>
              </a:ext>
            </a:extLst>
          </p:cNvPr>
          <p:cNvGrpSpPr/>
          <p:nvPr/>
        </p:nvGrpSpPr>
        <p:grpSpPr>
          <a:xfrm>
            <a:off x="195335" y="2922042"/>
            <a:ext cx="8813506" cy="2982181"/>
            <a:chOff x="165247" y="2727560"/>
            <a:chExt cx="8813506" cy="2982181"/>
          </a:xfrm>
        </p:grpSpPr>
        <p:pic>
          <p:nvPicPr>
            <p:cNvPr id="4" name="Picture 3" descr="Text&#10;&#10;Description automatically generated">
              <a:extLst>
                <a:ext uri="{FF2B5EF4-FFF2-40B4-BE49-F238E27FC236}">
                  <a16:creationId xmlns:a16="http://schemas.microsoft.com/office/drawing/2014/main" id="{838207EA-6138-4436-90EE-9F61242C77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520" y="3212976"/>
              <a:ext cx="6132499" cy="2496765"/>
            </a:xfrm>
            <a:prstGeom prst="rect">
              <a:avLst/>
            </a:prstGeom>
          </p:spPr>
        </p:pic>
        <p:grpSp>
          <p:nvGrpSpPr>
            <p:cNvPr id="2" name="Group 1">
              <a:extLst>
                <a:ext uri="{FF2B5EF4-FFF2-40B4-BE49-F238E27FC236}">
                  <a16:creationId xmlns:a16="http://schemas.microsoft.com/office/drawing/2014/main" id="{6BACEA61-99BE-4EDE-9774-48DB3BCABEA2}"/>
                </a:ext>
              </a:extLst>
            </p:cNvPr>
            <p:cNvGrpSpPr/>
            <p:nvPr/>
          </p:nvGrpSpPr>
          <p:grpSpPr>
            <a:xfrm>
              <a:off x="165247" y="2727560"/>
              <a:ext cx="8813506" cy="2710950"/>
              <a:chOff x="165247" y="2727560"/>
              <a:chExt cx="8813506" cy="2710950"/>
            </a:xfrm>
          </p:grpSpPr>
          <p:sp>
            <p:nvSpPr>
              <p:cNvPr id="6" name="Arrow: Right 5">
                <a:extLst>
                  <a:ext uri="{FF2B5EF4-FFF2-40B4-BE49-F238E27FC236}">
                    <a16:creationId xmlns:a16="http://schemas.microsoft.com/office/drawing/2014/main" id="{7AA19F6F-6762-42BC-9BBB-04834C065DF3}"/>
                  </a:ext>
                </a:extLst>
              </p:cNvPr>
              <p:cNvSpPr/>
              <p:nvPr/>
            </p:nvSpPr>
            <p:spPr>
              <a:xfrm>
                <a:off x="1043608" y="4827313"/>
                <a:ext cx="1849056"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2120EFB-24D6-4669-9340-B1AECB329692}"/>
                  </a:ext>
                </a:extLst>
              </p:cNvPr>
              <p:cNvSpPr txBox="1"/>
              <p:nvPr/>
            </p:nvSpPr>
            <p:spPr>
              <a:xfrm>
                <a:off x="165247" y="4792179"/>
                <a:ext cx="1149682" cy="646331"/>
              </a:xfrm>
              <a:prstGeom prst="rect">
                <a:avLst/>
              </a:prstGeom>
              <a:solidFill>
                <a:schemeClr val="bg1"/>
              </a:solidFill>
              <a:ln>
                <a:solidFill>
                  <a:schemeClr val="tx1"/>
                </a:solidFill>
              </a:ln>
            </p:spPr>
            <p:txBody>
              <a:bodyPr wrap="square" rtlCol="0">
                <a:spAutoFit/>
              </a:bodyPr>
              <a:lstStyle/>
              <a:p>
                <a:pPr algn="ctr"/>
                <a:r>
                  <a:rPr lang="en-GB" dirty="0"/>
                  <a:t>Open feature</a:t>
                </a:r>
              </a:p>
            </p:txBody>
          </p:sp>
          <p:sp>
            <p:nvSpPr>
              <p:cNvPr id="9" name="Arrow: Right 8">
                <a:extLst>
                  <a:ext uri="{FF2B5EF4-FFF2-40B4-BE49-F238E27FC236}">
                    <a16:creationId xmlns:a16="http://schemas.microsoft.com/office/drawing/2014/main" id="{0E6266DA-1111-42AF-AE2C-B10083B7D28C}"/>
                  </a:ext>
                </a:extLst>
              </p:cNvPr>
              <p:cNvSpPr/>
              <p:nvPr/>
            </p:nvSpPr>
            <p:spPr>
              <a:xfrm rot="10800000">
                <a:off x="6772517" y="3955205"/>
                <a:ext cx="1849056"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0DDEA57-CD03-40CC-99F6-B75A113838CF}"/>
                  </a:ext>
                </a:extLst>
              </p:cNvPr>
              <p:cNvSpPr txBox="1"/>
              <p:nvPr/>
            </p:nvSpPr>
            <p:spPr>
              <a:xfrm>
                <a:off x="7829071" y="3920072"/>
                <a:ext cx="1149682" cy="646331"/>
              </a:xfrm>
              <a:prstGeom prst="rect">
                <a:avLst/>
              </a:prstGeom>
              <a:solidFill>
                <a:schemeClr val="bg1"/>
              </a:solidFill>
              <a:ln>
                <a:solidFill>
                  <a:schemeClr val="tx1"/>
                </a:solidFill>
              </a:ln>
            </p:spPr>
            <p:txBody>
              <a:bodyPr wrap="square" rtlCol="0">
                <a:spAutoFit/>
              </a:bodyPr>
              <a:lstStyle/>
              <a:p>
                <a:pPr algn="ctr"/>
                <a:r>
                  <a:rPr lang="en-GB" dirty="0"/>
                  <a:t>Open feature</a:t>
                </a:r>
              </a:p>
            </p:txBody>
          </p:sp>
          <p:sp>
            <p:nvSpPr>
              <p:cNvPr id="11" name="Arrow: Right 10">
                <a:extLst>
                  <a:ext uri="{FF2B5EF4-FFF2-40B4-BE49-F238E27FC236}">
                    <a16:creationId xmlns:a16="http://schemas.microsoft.com/office/drawing/2014/main" id="{BCB058E9-A2FF-4E3E-99BA-447CE6D0E1C5}"/>
                  </a:ext>
                </a:extLst>
              </p:cNvPr>
              <p:cNvSpPr/>
              <p:nvPr/>
            </p:nvSpPr>
            <p:spPr>
              <a:xfrm rot="5400000">
                <a:off x="3722566" y="3410213"/>
                <a:ext cx="1552406"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3201A34-01BB-4C32-A7FC-C46236E30AEB}"/>
                  </a:ext>
                </a:extLst>
              </p:cNvPr>
              <p:cNvSpPr txBox="1"/>
              <p:nvPr/>
            </p:nvSpPr>
            <p:spPr>
              <a:xfrm>
                <a:off x="3412810" y="2727560"/>
                <a:ext cx="2171918" cy="369332"/>
              </a:xfrm>
              <a:prstGeom prst="rect">
                <a:avLst/>
              </a:prstGeom>
              <a:solidFill>
                <a:schemeClr val="bg1"/>
              </a:solidFill>
              <a:ln>
                <a:solidFill>
                  <a:schemeClr val="tx1"/>
                </a:solidFill>
              </a:ln>
            </p:spPr>
            <p:txBody>
              <a:bodyPr wrap="square" rtlCol="0">
                <a:spAutoFit/>
              </a:bodyPr>
              <a:lstStyle/>
              <a:p>
                <a:pPr algn="ctr"/>
                <a:r>
                  <a:rPr lang="en-GB" dirty="0"/>
                  <a:t>Enclosed feature</a:t>
                </a:r>
              </a:p>
            </p:txBody>
          </p:sp>
        </p:grpSp>
      </p:grpSp>
    </p:spTree>
    <p:extLst>
      <p:ext uri="{BB962C8B-B14F-4D97-AF65-F5344CB8AC3E}">
        <p14:creationId xmlns:p14="http://schemas.microsoft.com/office/powerpoint/2010/main" val="120813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30842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Fold the first line</a:t>
            </a:r>
          </a:p>
          <a:p>
            <a:pPr algn="l"/>
            <a:endParaRPr lang="en-GB" sz="3600" dirty="0"/>
          </a:p>
          <a:p>
            <a:pPr algn="l"/>
            <a:endParaRPr lang="en-GB" sz="3600" dirty="0"/>
          </a:p>
          <a:p>
            <a:endParaRPr lang="en-GB" sz="3600" dirty="0"/>
          </a:p>
        </p:txBody>
      </p:sp>
      <p:sp>
        <p:nvSpPr>
          <p:cNvPr id="3" name="TextBox 2">
            <a:extLst>
              <a:ext uri="{FF2B5EF4-FFF2-40B4-BE49-F238E27FC236}">
                <a16:creationId xmlns:a16="http://schemas.microsoft.com/office/drawing/2014/main" id="{9E081476-D7D9-43CA-8CA2-8C2D3523AA00}"/>
              </a:ext>
            </a:extLst>
          </p:cNvPr>
          <p:cNvSpPr txBox="1"/>
          <p:nvPr/>
        </p:nvSpPr>
        <p:spPr>
          <a:xfrm>
            <a:off x="3085160" y="1955770"/>
            <a:ext cx="5926971" cy="2031325"/>
          </a:xfrm>
          <a:prstGeom prst="rect">
            <a:avLst/>
          </a:prstGeom>
          <a:noFill/>
        </p:spPr>
        <p:txBody>
          <a:bodyPr wrap="square" rtlCol="0">
            <a:spAutoFit/>
          </a:bodyPr>
          <a:lstStyle/>
          <a:p>
            <a:pPr marL="457200" indent="-457200">
              <a:buFont typeface="Arial" panose="020B0604020202020204" pitchFamily="34" charset="0"/>
              <a:buChar char="•"/>
            </a:pPr>
            <a:r>
              <a:rPr lang="en-GB" sz="2100" dirty="0"/>
              <a:t>Start with an open feature</a:t>
            </a:r>
          </a:p>
          <a:p>
            <a:pPr marL="457200" indent="-457200">
              <a:buFont typeface="Arial" panose="020B0604020202020204" pitchFamily="34" charset="0"/>
              <a:buChar char="•"/>
            </a:pPr>
            <a:r>
              <a:rPr lang="en-GB" sz="2100" dirty="0"/>
              <a:t>Fold over the first corner so the bottom of the fold touches the top of your shape</a:t>
            </a:r>
          </a:p>
          <a:p>
            <a:pPr marL="457200" indent="-457200">
              <a:buFont typeface="Arial" panose="020B0604020202020204" pitchFamily="34" charset="0"/>
              <a:buChar char="•"/>
            </a:pPr>
            <a:r>
              <a:rPr lang="en-GB" sz="2100" dirty="0"/>
              <a:t>Repeat – until all the folds are done for that line</a:t>
            </a:r>
          </a:p>
          <a:p>
            <a:pPr marL="457200" indent="-457200">
              <a:buFont typeface="Arial" panose="020B0604020202020204" pitchFamily="34" charset="0"/>
              <a:buChar char="•"/>
            </a:pPr>
            <a:r>
              <a:rPr lang="en-GB" sz="2100" dirty="0"/>
              <a:t>Keep each fold the same size/shape</a:t>
            </a:r>
          </a:p>
          <a:p>
            <a:pPr marL="457200" indent="-457200">
              <a:buFont typeface="Arial" panose="020B0604020202020204" pitchFamily="34" charset="0"/>
              <a:buChar char="•"/>
            </a:pPr>
            <a:endParaRPr lang="en-GB" sz="2100" dirty="0"/>
          </a:p>
        </p:txBody>
      </p:sp>
      <p:pic>
        <p:nvPicPr>
          <p:cNvPr id="6" name="Picture 5" descr="Text, letter&#10;&#10;Description automatically generated">
            <a:extLst>
              <a:ext uri="{FF2B5EF4-FFF2-40B4-BE49-F238E27FC236}">
                <a16:creationId xmlns:a16="http://schemas.microsoft.com/office/drawing/2014/main" id="{27DA6B94-FC8F-49DF-B0D4-28C4864DE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69" y="2132856"/>
            <a:ext cx="2783948" cy="2502476"/>
          </a:xfrm>
          <a:prstGeom prst="rect">
            <a:avLst/>
          </a:prstGeom>
        </p:spPr>
      </p:pic>
      <p:sp>
        <p:nvSpPr>
          <p:cNvPr id="8" name="Arrow: Right 7">
            <a:extLst>
              <a:ext uri="{FF2B5EF4-FFF2-40B4-BE49-F238E27FC236}">
                <a16:creationId xmlns:a16="http://schemas.microsoft.com/office/drawing/2014/main" id="{C3BF88A8-20B5-4F55-96F2-3457A4B521D9}"/>
              </a:ext>
            </a:extLst>
          </p:cNvPr>
          <p:cNvSpPr/>
          <p:nvPr/>
        </p:nvSpPr>
        <p:spPr>
          <a:xfrm rot="16200000">
            <a:off x="1583668" y="4096984"/>
            <a:ext cx="1224136"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1C66A61-795F-4086-9F9F-C717394A0129}"/>
              </a:ext>
            </a:extLst>
          </p:cNvPr>
          <p:cNvSpPr txBox="1"/>
          <p:nvPr/>
        </p:nvSpPr>
        <p:spPr>
          <a:xfrm>
            <a:off x="1765535" y="4812418"/>
            <a:ext cx="860400" cy="369332"/>
          </a:xfrm>
          <a:prstGeom prst="rect">
            <a:avLst/>
          </a:prstGeom>
          <a:solidFill>
            <a:schemeClr val="bg1"/>
          </a:solidFill>
          <a:ln>
            <a:solidFill>
              <a:schemeClr val="tx1"/>
            </a:solidFill>
          </a:ln>
        </p:spPr>
        <p:txBody>
          <a:bodyPr wrap="square" rtlCol="0">
            <a:spAutoFit/>
          </a:bodyPr>
          <a:lstStyle/>
          <a:p>
            <a:pPr algn="ctr"/>
            <a:r>
              <a:rPr lang="en-GB" dirty="0"/>
              <a:t>Line</a:t>
            </a:r>
          </a:p>
        </p:txBody>
      </p:sp>
      <p:pic>
        <p:nvPicPr>
          <p:cNvPr id="11" name="Picture 10" descr="Text, letter&#10;&#10;Description automatically generated">
            <a:extLst>
              <a:ext uri="{FF2B5EF4-FFF2-40B4-BE49-F238E27FC236}">
                <a16:creationId xmlns:a16="http://schemas.microsoft.com/office/drawing/2014/main" id="{A93AC5D7-BFCB-418F-AA5D-9ECD33F15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067" y="3922797"/>
            <a:ext cx="2651313" cy="1462349"/>
          </a:xfrm>
          <a:prstGeom prst="rect">
            <a:avLst/>
          </a:prstGeom>
        </p:spPr>
      </p:pic>
      <p:pic>
        <p:nvPicPr>
          <p:cNvPr id="13" name="Picture 12" descr="Text&#10;&#10;Description automatically generated">
            <a:extLst>
              <a:ext uri="{FF2B5EF4-FFF2-40B4-BE49-F238E27FC236}">
                <a16:creationId xmlns:a16="http://schemas.microsoft.com/office/drawing/2014/main" id="{A81451F7-9D57-4DDD-A0E1-EE54EB813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587" y="4192460"/>
            <a:ext cx="1733733" cy="1907262"/>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027B2D87-B90C-4105-876C-9CD1FD948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8077" y="4136521"/>
            <a:ext cx="1304054" cy="1959338"/>
          </a:xfrm>
          <a:prstGeom prst="rect">
            <a:avLst/>
          </a:prstGeom>
        </p:spPr>
      </p:pic>
      <p:sp>
        <p:nvSpPr>
          <p:cNvPr id="16" name="TextBox 15">
            <a:extLst>
              <a:ext uri="{FF2B5EF4-FFF2-40B4-BE49-F238E27FC236}">
                <a16:creationId xmlns:a16="http://schemas.microsoft.com/office/drawing/2014/main" id="{D6221A14-0E49-49CD-AD4E-B5DDE5972590}"/>
              </a:ext>
            </a:extLst>
          </p:cNvPr>
          <p:cNvSpPr txBox="1"/>
          <p:nvPr/>
        </p:nvSpPr>
        <p:spPr>
          <a:xfrm>
            <a:off x="4572000" y="5449528"/>
            <a:ext cx="1054055" cy="646331"/>
          </a:xfrm>
          <a:prstGeom prst="rect">
            <a:avLst/>
          </a:prstGeom>
          <a:solidFill>
            <a:schemeClr val="bg1"/>
          </a:solidFill>
          <a:ln>
            <a:solidFill>
              <a:schemeClr val="tx1"/>
            </a:solidFill>
          </a:ln>
        </p:spPr>
        <p:txBody>
          <a:bodyPr wrap="square" rtlCol="0">
            <a:spAutoFit/>
          </a:bodyPr>
          <a:lstStyle/>
          <a:p>
            <a:pPr algn="ctr"/>
            <a:r>
              <a:rPr lang="en-GB" dirty="0"/>
              <a:t>Part way through</a:t>
            </a:r>
          </a:p>
        </p:txBody>
      </p:sp>
      <p:sp>
        <p:nvSpPr>
          <p:cNvPr id="17" name="TextBox 16">
            <a:extLst>
              <a:ext uri="{FF2B5EF4-FFF2-40B4-BE49-F238E27FC236}">
                <a16:creationId xmlns:a16="http://schemas.microsoft.com/office/drawing/2014/main" id="{C89B6682-A062-4094-8360-5DAFCB5B3EB3}"/>
              </a:ext>
            </a:extLst>
          </p:cNvPr>
          <p:cNvSpPr txBox="1"/>
          <p:nvPr/>
        </p:nvSpPr>
        <p:spPr>
          <a:xfrm>
            <a:off x="7799614" y="3720217"/>
            <a:ext cx="1054055" cy="369332"/>
          </a:xfrm>
          <a:prstGeom prst="rect">
            <a:avLst/>
          </a:prstGeom>
          <a:solidFill>
            <a:schemeClr val="bg1"/>
          </a:solidFill>
          <a:ln>
            <a:solidFill>
              <a:schemeClr val="tx1"/>
            </a:solidFill>
          </a:ln>
        </p:spPr>
        <p:txBody>
          <a:bodyPr wrap="square" rtlCol="0">
            <a:spAutoFit/>
          </a:bodyPr>
          <a:lstStyle/>
          <a:p>
            <a:pPr algn="ctr"/>
            <a:r>
              <a:rPr lang="en-GB" dirty="0"/>
              <a:t>Done</a:t>
            </a:r>
          </a:p>
        </p:txBody>
      </p:sp>
    </p:spTree>
    <p:extLst>
      <p:ext uri="{BB962C8B-B14F-4D97-AF65-F5344CB8AC3E}">
        <p14:creationId xmlns:p14="http://schemas.microsoft.com/office/powerpoint/2010/main" val="289511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312518"/>
            <a:ext cx="8892480" cy="676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 Fold the other open features</a:t>
            </a:r>
          </a:p>
          <a:p>
            <a:pPr algn="l"/>
            <a:endParaRPr lang="en-GB" sz="3600" dirty="0"/>
          </a:p>
          <a:p>
            <a:pPr algn="l"/>
            <a:endParaRPr lang="en-GB" sz="3600" dirty="0"/>
          </a:p>
          <a:p>
            <a:endParaRPr lang="en-GB" sz="3600" dirty="0"/>
          </a:p>
        </p:txBody>
      </p:sp>
      <p:sp>
        <p:nvSpPr>
          <p:cNvPr id="13" name="TextBox 12">
            <a:extLst>
              <a:ext uri="{FF2B5EF4-FFF2-40B4-BE49-F238E27FC236}">
                <a16:creationId xmlns:a16="http://schemas.microsoft.com/office/drawing/2014/main" id="{9FDFA547-70B9-4604-8B16-B9D2AF8517C6}"/>
              </a:ext>
            </a:extLst>
          </p:cNvPr>
          <p:cNvSpPr txBox="1"/>
          <p:nvPr/>
        </p:nvSpPr>
        <p:spPr>
          <a:xfrm>
            <a:off x="107504" y="2019732"/>
            <a:ext cx="6336704"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Repeat for other lines at the top or bottom</a:t>
            </a:r>
          </a:p>
        </p:txBody>
      </p:sp>
      <p:pic>
        <p:nvPicPr>
          <p:cNvPr id="4" name="Picture 3" descr="A picture containing text&#10;&#10;Description automatically generated">
            <a:extLst>
              <a:ext uri="{FF2B5EF4-FFF2-40B4-BE49-F238E27FC236}">
                <a16:creationId xmlns:a16="http://schemas.microsoft.com/office/drawing/2014/main" id="{B3BF944D-C34D-4A87-8D40-F0E5B6DDA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756940"/>
            <a:ext cx="3384376" cy="3012494"/>
          </a:xfrm>
          <a:prstGeom prst="rect">
            <a:avLst/>
          </a:prstGeom>
        </p:spPr>
      </p:pic>
      <p:sp>
        <p:nvSpPr>
          <p:cNvPr id="7" name="Arrow: Right 6">
            <a:extLst>
              <a:ext uri="{FF2B5EF4-FFF2-40B4-BE49-F238E27FC236}">
                <a16:creationId xmlns:a16="http://schemas.microsoft.com/office/drawing/2014/main" id="{3B99F9D4-E648-49EF-BAFD-66C891E92C45}"/>
              </a:ext>
            </a:extLst>
          </p:cNvPr>
          <p:cNvSpPr/>
          <p:nvPr/>
        </p:nvSpPr>
        <p:spPr>
          <a:xfrm rot="12069015">
            <a:off x="2639416" y="5242992"/>
            <a:ext cx="1737265"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ABE74B-6781-425C-820A-BD3478F190ED}"/>
              </a:ext>
            </a:extLst>
          </p:cNvPr>
          <p:cNvSpPr txBox="1"/>
          <p:nvPr/>
        </p:nvSpPr>
        <p:spPr>
          <a:xfrm>
            <a:off x="4067942" y="5446268"/>
            <a:ext cx="1008113" cy="646331"/>
          </a:xfrm>
          <a:prstGeom prst="rect">
            <a:avLst/>
          </a:prstGeom>
          <a:solidFill>
            <a:schemeClr val="bg1"/>
          </a:solidFill>
          <a:ln>
            <a:solidFill>
              <a:schemeClr val="tx1"/>
            </a:solidFill>
          </a:ln>
        </p:spPr>
        <p:txBody>
          <a:bodyPr wrap="square" rtlCol="0">
            <a:spAutoFit/>
          </a:bodyPr>
          <a:lstStyle/>
          <a:p>
            <a:pPr algn="ctr"/>
            <a:r>
              <a:rPr lang="en-GB" dirty="0"/>
              <a:t>Third fold line</a:t>
            </a:r>
          </a:p>
        </p:txBody>
      </p:sp>
      <p:sp>
        <p:nvSpPr>
          <p:cNvPr id="9" name="Arrow: Right 8">
            <a:extLst>
              <a:ext uri="{FF2B5EF4-FFF2-40B4-BE49-F238E27FC236}">
                <a16:creationId xmlns:a16="http://schemas.microsoft.com/office/drawing/2014/main" id="{B5D056AE-4CAD-4A63-8300-A93A1D7C686B}"/>
              </a:ext>
            </a:extLst>
          </p:cNvPr>
          <p:cNvSpPr/>
          <p:nvPr/>
        </p:nvSpPr>
        <p:spPr>
          <a:xfrm rot="10800000">
            <a:off x="3419871" y="3577417"/>
            <a:ext cx="1193691"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AA480E0-8638-4745-B2FA-FED6A1CA03ED}"/>
              </a:ext>
            </a:extLst>
          </p:cNvPr>
          <p:cNvSpPr txBox="1"/>
          <p:nvPr/>
        </p:nvSpPr>
        <p:spPr>
          <a:xfrm>
            <a:off x="4067942" y="3565076"/>
            <a:ext cx="1008113" cy="646331"/>
          </a:xfrm>
          <a:prstGeom prst="rect">
            <a:avLst/>
          </a:prstGeom>
          <a:solidFill>
            <a:schemeClr val="bg1"/>
          </a:solidFill>
          <a:ln>
            <a:solidFill>
              <a:schemeClr val="tx1"/>
            </a:solidFill>
          </a:ln>
        </p:spPr>
        <p:txBody>
          <a:bodyPr wrap="square" rtlCol="0">
            <a:spAutoFit/>
          </a:bodyPr>
          <a:lstStyle/>
          <a:p>
            <a:pPr algn="ctr"/>
            <a:r>
              <a:rPr lang="en-GB" dirty="0"/>
              <a:t>Second fold line</a:t>
            </a:r>
          </a:p>
        </p:txBody>
      </p:sp>
      <p:pic>
        <p:nvPicPr>
          <p:cNvPr id="11" name="Picture 10" descr="A picture containing text&#10;&#10;Description automatically generated">
            <a:extLst>
              <a:ext uri="{FF2B5EF4-FFF2-40B4-BE49-F238E27FC236}">
                <a16:creationId xmlns:a16="http://schemas.microsoft.com/office/drawing/2014/main" id="{F398CAB2-B3F4-4393-92B6-99DBC320B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501" y="3697828"/>
            <a:ext cx="2872444" cy="2395277"/>
          </a:xfrm>
          <a:prstGeom prst="rect">
            <a:avLst/>
          </a:prstGeom>
        </p:spPr>
      </p:pic>
      <p:sp>
        <p:nvSpPr>
          <p:cNvPr id="14" name="TextBox 13">
            <a:extLst>
              <a:ext uri="{FF2B5EF4-FFF2-40B4-BE49-F238E27FC236}">
                <a16:creationId xmlns:a16="http://schemas.microsoft.com/office/drawing/2014/main" id="{2B88965D-2A7C-46ED-AB84-F88221044049}"/>
              </a:ext>
            </a:extLst>
          </p:cNvPr>
          <p:cNvSpPr txBox="1"/>
          <p:nvPr/>
        </p:nvSpPr>
        <p:spPr>
          <a:xfrm>
            <a:off x="6318750" y="2931086"/>
            <a:ext cx="2429714" cy="646331"/>
          </a:xfrm>
          <a:prstGeom prst="rect">
            <a:avLst/>
          </a:prstGeom>
          <a:solidFill>
            <a:schemeClr val="bg1"/>
          </a:solidFill>
          <a:ln>
            <a:solidFill>
              <a:schemeClr val="tx1"/>
            </a:solidFill>
          </a:ln>
        </p:spPr>
        <p:txBody>
          <a:bodyPr wrap="square" rtlCol="0">
            <a:spAutoFit/>
          </a:bodyPr>
          <a:lstStyle/>
          <a:p>
            <a:pPr algn="ctr"/>
            <a:r>
              <a:rPr lang="en-GB" dirty="0"/>
              <a:t>What it looks like with the book lying down</a:t>
            </a:r>
          </a:p>
        </p:txBody>
      </p:sp>
    </p:spTree>
    <p:extLst>
      <p:ext uri="{BB962C8B-B14F-4D97-AF65-F5344CB8AC3E}">
        <p14:creationId xmlns:p14="http://schemas.microsoft.com/office/powerpoint/2010/main" val="260259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1069" y="1229725"/>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 Enclosed features</a:t>
            </a:r>
          </a:p>
          <a:p>
            <a:pPr algn="l"/>
            <a:endParaRPr lang="en-GB" sz="2800" dirty="0"/>
          </a:p>
          <a:p>
            <a:pPr algn="l"/>
            <a:endParaRPr lang="en-GB" sz="3200" dirty="0"/>
          </a:p>
          <a:p>
            <a:endParaRPr lang="en-GB" dirty="0"/>
          </a:p>
        </p:txBody>
      </p:sp>
      <p:sp>
        <p:nvSpPr>
          <p:cNvPr id="11" name="TextBox 10">
            <a:extLst>
              <a:ext uri="{FF2B5EF4-FFF2-40B4-BE49-F238E27FC236}">
                <a16:creationId xmlns:a16="http://schemas.microsoft.com/office/drawing/2014/main" id="{B906AC8A-6470-4E24-819A-502C05541903}"/>
              </a:ext>
            </a:extLst>
          </p:cNvPr>
          <p:cNvSpPr txBox="1"/>
          <p:nvPr/>
        </p:nvSpPr>
        <p:spPr>
          <a:xfrm>
            <a:off x="144550" y="1934049"/>
            <a:ext cx="5750011"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You need to cut halfway along the width of the enclosed feature</a:t>
            </a:r>
          </a:p>
          <a:p>
            <a:pPr marL="457200" indent="-457200">
              <a:buFont typeface="Arial" panose="020B0604020202020204" pitchFamily="34" charset="0"/>
              <a:buChar char="•"/>
            </a:pP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Be careful not to cut too deep</a:t>
            </a:r>
          </a:p>
          <a:p>
            <a:pPr marL="457200" indent="-457200">
              <a:buFont typeface="Arial" panose="020B0604020202020204" pitchFamily="34" charset="0"/>
              <a:buChar char="•"/>
            </a:pPr>
            <a:r>
              <a:rPr lang="en-GB" sz="2400" dirty="0"/>
              <a:t>Then fold as though the cut was the edge of the paper, folding away on both sides</a:t>
            </a:r>
          </a:p>
        </p:txBody>
      </p:sp>
      <p:pic>
        <p:nvPicPr>
          <p:cNvPr id="9" name="Picture 8">
            <a:extLst>
              <a:ext uri="{FF2B5EF4-FFF2-40B4-BE49-F238E27FC236}">
                <a16:creationId xmlns:a16="http://schemas.microsoft.com/office/drawing/2014/main" id="{F9E09A7D-81B2-4DC2-B969-732B20983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768" y="1620161"/>
            <a:ext cx="2872283" cy="4437112"/>
          </a:xfrm>
          <a:prstGeom prst="rect">
            <a:avLst/>
          </a:prstGeom>
        </p:spPr>
      </p:pic>
      <p:pic>
        <p:nvPicPr>
          <p:cNvPr id="15" name="Picture 14" descr="Text, letter&#10;&#10;Description automatically generated">
            <a:extLst>
              <a:ext uri="{FF2B5EF4-FFF2-40B4-BE49-F238E27FC236}">
                <a16:creationId xmlns:a16="http://schemas.microsoft.com/office/drawing/2014/main" id="{31C297D0-DD24-46CE-95EA-0FE6545CC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24" y="4578384"/>
            <a:ext cx="4689064" cy="1478889"/>
          </a:xfrm>
          <a:prstGeom prst="rect">
            <a:avLst/>
          </a:prstGeom>
        </p:spPr>
      </p:pic>
      <p:cxnSp>
        <p:nvCxnSpPr>
          <p:cNvPr id="17" name="Straight Connector 16">
            <a:extLst>
              <a:ext uri="{FF2B5EF4-FFF2-40B4-BE49-F238E27FC236}">
                <a16:creationId xmlns:a16="http://schemas.microsoft.com/office/drawing/2014/main" id="{4368C733-2C9B-4F8B-BE13-F794FF19C940}"/>
              </a:ext>
            </a:extLst>
          </p:cNvPr>
          <p:cNvCxnSpPr/>
          <p:nvPr/>
        </p:nvCxnSpPr>
        <p:spPr>
          <a:xfrm flipV="1">
            <a:off x="2699792" y="5229200"/>
            <a:ext cx="0" cy="216024"/>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Arrow: Right 17">
            <a:extLst>
              <a:ext uri="{FF2B5EF4-FFF2-40B4-BE49-F238E27FC236}">
                <a16:creationId xmlns:a16="http://schemas.microsoft.com/office/drawing/2014/main" id="{0A085082-44B6-4599-AB46-91A6CB76D41A}"/>
              </a:ext>
            </a:extLst>
          </p:cNvPr>
          <p:cNvSpPr/>
          <p:nvPr/>
        </p:nvSpPr>
        <p:spPr>
          <a:xfrm rot="5400000">
            <a:off x="2318970" y="4429529"/>
            <a:ext cx="761643"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4B156F9-83CA-4D94-AFAE-1202588C12F9}"/>
              </a:ext>
            </a:extLst>
          </p:cNvPr>
          <p:cNvSpPr txBox="1"/>
          <p:nvPr/>
        </p:nvSpPr>
        <p:spPr>
          <a:xfrm>
            <a:off x="751838" y="4152073"/>
            <a:ext cx="4248472" cy="369332"/>
          </a:xfrm>
          <a:prstGeom prst="rect">
            <a:avLst/>
          </a:prstGeom>
          <a:solidFill>
            <a:schemeClr val="bg1"/>
          </a:solidFill>
          <a:ln>
            <a:solidFill>
              <a:schemeClr val="tx1"/>
            </a:solidFill>
          </a:ln>
        </p:spPr>
        <p:txBody>
          <a:bodyPr wrap="square" rtlCol="0">
            <a:spAutoFit/>
          </a:bodyPr>
          <a:lstStyle/>
          <a:p>
            <a:pPr algn="ctr"/>
            <a:r>
              <a:rPr lang="en-GB" dirty="0"/>
              <a:t>On this feature, cut where the red line is</a:t>
            </a:r>
          </a:p>
        </p:txBody>
      </p:sp>
    </p:spTree>
    <p:extLst>
      <p:ext uri="{BB962C8B-B14F-4D97-AF65-F5344CB8AC3E}">
        <p14:creationId xmlns:p14="http://schemas.microsoft.com/office/powerpoint/2010/main" val="16366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68760"/>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The end result</a:t>
            </a:r>
          </a:p>
          <a:p>
            <a:pPr algn="l"/>
            <a:endParaRPr lang="en-GB" sz="2800" dirty="0"/>
          </a:p>
          <a:p>
            <a:pPr algn="l"/>
            <a:endParaRPr lang="en-GB" sz="3200" dirty="0"/>
          </a:p>
          <a:p>
            <a:endParaRPr lang="en-GB" dirty="0"/>
          </a:p>
        </p:txBody>
      </p:sp>
      <p:pic>
        <p:nvPicPr>
          <p:cNvPr id="9" name="Picture 8" descr="A picture containing text, indoor&#10;&#10;Description automatically generated">
            <a:extLst>
              <a:ext uri="{FF2B5EF4-FFF2-40B4-BE49-F238E27FC236}">
                <a16:creationId xmlns:a16="http://schemas.microsoft.com/office/drawing/2014/main" id="{91DFE783-C45E-4A01-AE3F-A4218B102A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150342"/>
            <a:ext cx="3888432" cy="3770407"/>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4CB616FF-0769-4863-B60A-EED3A0ED8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1718" y="2132856"/>
            <a:ext cx="3334840" cy="3787893"/>
          </a:xfrm>
          <a:prstGeom prst="rect">
            <a:avLst/>
          </a:prstGeom>
        </p:spPr>
      </p:pic>
      <p:sp>
        <p:nvSpPr>
          <p:cNvPr id="11" name="TextBox 10">
            <a:extLst>
              <a:ext uri="{FF2B5EF4-FFF2-40B4-BE49-F238E27FC236}">
                <a16:creationId xmlns:a16="http://schemas.microsoft.com/office/drawing/2014/main" id="{EE684D7A-38CF-4E1A-B102-12C0D25BEE20}"/>
              </a:ext>
            </a:extLst>
          </p:cNvPr>
          <p:cNvSpPr txBox="1"/>
          <p:nvPr/>
        </p:nvSpPr>
        <p:spPr>
          <a:xfrm>
            <a:off x="6173153" y="1378149"/>
            <a:ext cx="2091970" cy="646331"/>
          </a:xfrm>
          <a:prstGeom prst="rect">
            <a:avLst/>
          </a:prstGeom>
          <a:solidFill>
            <a:schemeClr val="bg1"/>
          </a:solidFill>
          <a:ln>
            <a:solidFill>
              <a:schemeClr val="tx1"/>
            </a:solidFill>
          </a:ln>
        </p:spPr>
        <p:txBody>
          <a:bodyPr wrap="square" rtlCol="0">
            <a:spAutoFit/>
          </a:bodyPr>
          <a:lstStyle/>
          <a:p>
            <a:pPr algn="ctr"/>
            <a:r>
              <a:rPr lang="en-GB" dirty="0"/>
              <a:t>Another book with a different design</a:t>
            </a:r>
          </a:p>
        </p:txBody>
      </p:sp>
    </p:spTree>
    <p:extLst>
      <p:ext uri="{BB962C8B-B14F-4D97-AF65-F5344CB8AC3E}">
        <p14:creationId xmlns:p14="http://schemas.microsoft.com/office/powerpoint/2010/main" val="48080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224337"/>
            <a:ext cx="8388424" cy="6924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Other Things You Could do</a:t>
            </a:r>
            <a:endParaRPr lang="en-GB" sz="3600" dirty="0"/>
          </a:p>
          <a:p>
            <a:pPr algn="l"/>
            <a:endParaRPr lang="en-GB" sz="3600" dirty="0"/>
          </a:p>
          <a:p>
            <a:endParaRPr lang="en-GB" sz="3600" dirty="0"/>
          </a:p>
        </p:txBody>
      </p:sp>
      <p:sp>
        <p:nvSpPr>
          <p:cNvPr id="8" name="TextBox 7">
            <a:extLst>
              <a:ext uri="{FF2B5EF4-FFF2-40B4-BE49-F238E27FC236}">
                <a16:creationId xmlns:a16="http://schemas.microsoft.com/office/drawing/2014/main" id="{1BDE2110-264D-4C3E-8313-85DB723696C7}"/>
              </a:ext>
            </a:extLst>
          </p:cNvPr>
          <p:cNvSpPr txBox="1"/>
          <p:nvPr/>
        </p:nvSpPr>
        <p:spPr>
          <a:xfrm>
            <a:off x="196235" y="5082755"/>
            <a:ext cx="3678181" cy="923330"/>
          </a:xfrm>
          <a:prstGeom prst="rect">
            <a:avLst/>
          </a:prstGeom>
          <a:solidFill>
            <a:schemeClr val="bg1"/>
          </a:solidFill>
          <a:ln>
            <a:solidFill>
              <a:schemeClr val="tx1"/>
            </a:solidFill>
          </a:ln>
        </p:spPr>
        <p:txBody>
          <a:bodyPr wrap="square" rtlCol="0">
            <a:spAutoFit/>
          </a:bodyPr>
          <a:lstStyle/>
          <a:p>
            <a:r>
              <a:rPr lang="en-GB" sz="1800" dirty="0"/>
              <a:t>Glue a paper strip across the bottom, attached to the inside of the covers – this will help the book stand up</a:t>
            </a:r>
          </a:p>
        </p:txBody>
      </p:sp>
      <p:pic>
        <p:nvPicPr>
          <p:cNvPr id="4" name="Picture 3" descr="A picture containing text, indoor&#10;&#10;Description automatically generated">
            <a:extLst>
              <a:ext uri="{FF2B5EF4-FFF2-40B4-BE49-F238E27FC236}">
                <a16:creationId xmlns:a16="http://schemas.microsoft.com/office/drawing/2014/main" id="{8FC20DBA-2692-4654-A92E-6FA98C31B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8730" y="1664338"/>
            <a:ext cx="3169312" cy="367430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943459B-7F4B-4158-9C8E-EFDB8D3F1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438" y="1787321"/>
            <a:ext cx="2937050" cy="4218764"/>
          </a:xfrm>
          <a:prstGeom prst="rect">
            <a:avLst/>
          </a:prstGeom>
        </p:spPr>
      </p:pic>
      <p:sp>
        <p:nvSpPr>
          <p:cNvPr id="11" name="TextBox 10">
            <a:extLst>
              <a:ext uri="{FF2B5EF4-FFF2-40B4-BE49-F238E27FC236}">
                <a16:creationId xmlns:a16="http://schemas.microsoft.com/office/drawing/2014/main" id="{3AD8FFBC-3767-440B-8C9C-4C41EAE1D7DB}"/>
              </a:ext>
            </a:extLst>
          </p:cNvPr>
          <p:cNvSpPr txBox="1"/>
          <p:nvPr/>
        </p:nvSpPr>
        <p:spPr>
          <a:xfrm>
            <a:off x="4291822" y="1886597"/>
            <a:ext cx="1651067" cy="4010286"/>
          </a:xfrm>
          <a:prstGeom prst="rect">
            <a:avLst/>
          </a:prstGeom>
          <a:solidFill>
            <a:schemeClr val="bg1"/>
          </a:solidFill>
          <a:ln>
            <a:solidFill>
              <a:schemeClr val="tx1"/>
            </a:solidFill>
          </a:ln>
        </p:spPr>
        <p:txBody>
          <a:bodyPr wrap="square" rtlCol="0">
            <a:spAutoFit/>
          </a:bodyPr>
          <a:lstStyle/>
          <a:p>
            <a:r>
              <a:rPr lang="en-GB" sz="1800" dirty="0"/>
              <a:t>You could use coloured and patterned paper to add designs to the outside of the book – this one also has plastic jewels and buttons glued on, to make it look like a waistcoat and shirt</a:t>
            </a:r>
          </a:p>
        </p:txBody>
      </p:sp>
    </p:spTree>
    <p:extLst>
      <p:ext uri="{BB962C8B-B14F-4D97-AF65-F5344CB8AC3E}">
        <p14:creationId xmlns:p14="http://schemas.microsoft.com/office/powerpoint/2010/main" val="1955666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459</Words>
  <Application>Microsoft Office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 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Folded book art presentation</dc:title>
  <dc:subject>To be able to accurately manipulate paper products by folding.</dc:subject>
  <dc:creator>Microsoft Office User</dc:creator>
  <cp:keywords>folded book art, book folding, christmas activity, fun activities for kids, design and technology, engineering, engineering for kids, activity sheet</cp:keywords>
  <cp:lastModifiedBy>Marie Neighbour</cp:lastModifiedBy>
  <cp:revision>14</cp:revision>
  <dcterms:created xsi:type="dcterms:W3CDTF">2017-06-28T15:11:57Z</dcterms:created>
  <dcterms:modified xsi:type="dcterms:W3CDTF">2022-09-05T13:43:11Z</dcterms:modified>
</cp:coreProperties>
</file>