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84" r:id="rId3"/>
    <p:sldId id="280" r:id="rId4"/>
    <p:sldId id="283" r:id="rId5"/>
    <p:sldId id="281" r:id="rId6"/>
    <p:sldId id="276" r:id="rId7"/>
    <p:sldId id="277" r:id="rId8"/>
    <p:sldId id="282" r:id="rId9"/>
    <p:sldId id="271"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12EF4-5BFE-44C2-97F3-1F7829DA9C4A}" type="datetimeFigureOut">
              <a:rPr lang="en-GB" smtClean="0"/>
              <a:t>06/09/2022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74E85-0D79-4745-9E44-E31A50504B5D}" type="slidenum">
              <a:rPr lang="en-GB" smtClean="0"/>
              <a:t>‹#›</a:t>
            </a:fld>
            <a:endParaRPr lang="en-GB"/>
          </a:p>
        </p:txBody>
      </p:sp>
    </p:spTree>
    <p:extLst>
      <p:ext uri="{BB962C8B-B14F-4D97-AF65-F5344CB8AC3E}">
        <p14:creationId xmlns:p14="http://schemas.microsoft.com/office/powerpoint/2010/main" val="374527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328928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4</a:t>
            </a:fld>
            <a:endParaRPr lang="en-GB" dirty="0"/>
          </a:p>
        </p:txBody>
      </p:sp>
    </p:spTree>
    <p:extLst>
      <p:ext uri="{BB962C8B-B14F-4D97-AF65-F5344CB8AC3E}">
        <p14:creationId xmlns:p14="http://schemas.microsoft.com/office/powerpoint/2010/main" val="28238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5</a:t>
            </a:fld>
            <a:endParaRPr lang="en-GB" dirty="0"/>
          </a:p>
        </p:txBody>
      </p:sp>
    </p:spTree>
    <p:extLst>
      <p:ext uri="{BB962C8B-B14F-4D97-AF65-F5344CB8AC3E}">
        <p14:creationId xmlns:p14="http://schemas.microsoft.com/office/powerpoint/2010/main" val="268059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6</a:t>
            </a:fld>
            <a:endParaRPr lang="en-GB" dirty="0"/>
          </a:p>
        </p:txBody>
      </p:sp>
    </p:spTree>
    <p:extLst>
      <p:ext uri="{BB962C8B-B14F-4D97-AF65-F5344CB8AC3E}">
        <p14:creationId xmlns:p14="http://schemas.microsoft.com/office/powerpoint/2010/main" val="69836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7</a:t>
            </a:fld>
            <a:endParaRPr lang="en-GB" dirty="0"/>
          </a:p>
        </p:txBody>
      </p:sp>
    </p:spTree>
    <p:extLst>
      <p:ext uri="{BB962C8B-B14F-4D97-AF65-F5344CB8AC3E}">
        <p14:creationId xmlns:p14="http://schemas.microsoft.com/office/powerpoint/2010/main" val="157856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8</a:t>
            </a:fld>
            <a:endParaRPr lang="en-GB" dirty="0"/>
          </a:p>
        </p:txBody>
      </p:sp>
    </p:spTree>
    <p:extLst>
      <p:ext uri="{BB962C8B-B14F-4D97-AF65-F5344CB8AC3E}">
        <p14:creationId xmlns:p14="http://schemas.microsoft.com/office/powerpoint/2010/main" val="106313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9</a:t>
            </a:fld>
            <a:endParaRPr lang="en-GB" dirty="0"/>
          </a:p>
        </p:txBody>
      </p:sp>
    </p:spTree>
    <p:extLst>
      <p:ext uri="{BB962C8B-B14F-4D97-AF65-F5344CB8AC3E}">
        <p14:creationId xmlns:p14="http://schemas.microsoft.com/office/powerpoint/2010/main" val="384209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9/6/2022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11560" y="1215380"/>
            <a:ext cx="7920880" cy="1082402"/>
          </a:xfrm>
        </p:spPr>
        <p:txBody>
          <a:bodyPr/>
          <a:lstStyle/>
          <a:p>
            <a:r>
              <a:rPr lang="en-GB" sz="4800" b="1" dirty="0"/>
              <a:t>Santa’s suit replacement</a:t>
            </a:r>
          </a:p>
        </p:txBody>
      </p:sp>
      <p:sp>
        <p:nvSpPr>
          <p:cNvPr id="9" name="Subtitle 2"/>
          <p:cNvSpPr>
            <a:spLocks noGrp="1"/>
          </p:cNvSpPr>
          <p:nvPr>
            <p:ph type="subTitle" idx="1"/>
          </p:nvPr>
        </p:nvSpPr>
        <p:spPr>
          <a:xfrm>
            <a:off x="1687151" y="2561319"/>
            <a:ext cx="5544616" cy="1199033"/>
          </a:xfrm>
        </p:spPr>
        <p:txBody>
          <a:bodyPr/>
          <a:lstStyle/>
          <a:p>
            <a:r>
              <a:rPr lang="en-GB" dirty="0">
                <a:solidFill>
                  <a:schemeClr val="tx1"/>
                </a:solidFill>
              </a:rPr>
              <a:t>Designing a high-tech replacement for Santa’s suit</a:t>
            </a:r>
          </a:p>
        </p:txBody>
      </p:sp>
      <p:pic>
        <p:nvPicPr>
          <p:cNvPr id="15" name="Picture 14" descr="A picture containing shirt&#10;&#10;Description automatically generated">
            <a:extLst>
              <a:ext uri="{FF2B5EF4-FFF2-40B4-BE49-F238E27FC236}">
                <a16:creationId xmlns:a16="http://schemas.microsoft.com/office/drawing/2014/main" id="{0A9F7BDE-6D2F-4153-A45D-74EF543098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383"/>
          <a:stretch/>
        </p:blipFill>
        <p:spPr>
          <a:xfrm>
            <a:off x="7020272" y="3059011"/>
            <a:ext cx="2091595" cy="3029065"/>
          </a:xfrm>
          <a:prstGeom prst="rect">
            <a:avLst/>
          </a:prstGeom>
        </p:spPr>
      </p:pic>
      <p:pic>
        <p:nvPicPr>
          <p:cNvPr id="17" name="Picture 16" descr="A picture containing shirt&#10;&#10;Description automatically generated">
            <a:extLst>
              <a:ext uri="{FF2B5EF4-FFF2-40B4-BE49-F238E27FC236}">
                <a16:creationId xmlns:a16="http://schemas.microsoft.com/office/drawing/2014/main" id="{98BC31A0-EB9C-4F50-838E-9D269EDDD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714" y="2893566"/>
            <a:ext cx="2325045" cy="31945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55A0-E8B5-4F38-BCC2-EF416559A386}"/>
              </a:ext>
            </a:extLst>
          </p:cNvPr>
          <p:cNvSpPr>
            <a:spLocks noGrp="1"/>
          </p:cNvSpPr>
          <p:nvPr>
            <p:ph type="title"/>
          </p:nvPr>
        </p:nvSpPr>
        <p:spPr/>
        <p:txBody>
          <a:bodyPr/>
          <a:lstStyle/>
          <a:p>
            <a:r>
              <a:rPr lang="en-GB" sz="3600" b="1" dirty="0"/>
              <a:t>Extension</a:t>
            </a:r>
          </a:p>
        </p:txBody>
      </p:sp>
      <p:sp>
        <p:nvSpPr>
          <p:cNvPr id="3" name="Content Placeholder 2">
            <a:extLst>
              <a:ext uri="{FF2B5EF4-FFF2-40B4-BE49-F238E27FC236}">
                <a16:creationId xmlns:a16="http://schemas.microsoft.com/office/drawing/2014/main" id="{34BDB447-0537-45AB-BC48-BC8A4DE99470}"/>
              </a:ext>
            </a:extLst>
          </p:cNvPr>
          <p:cNvSpPr>
            <a:spLocks noGrp="1"/>
          </p:cNvSpPr>
          <p:nvPr>
            <p:ph idx="1"/>
          </p:nvPr>
        </p:nvSpPr>
        <p:spPr>
          <a:xfrm>
            <a:off x="2940958" y="2608266"/>
            <a:ext cx="6048672" cy="3024336"/>
          </a:xfrm>
        </p:spPr>
        <p:txBody>
          <a:bodyPr/>
          <a:lstStyle/>
          <a:p>
            <a:r>
              <a:rPr lang="en-GB" sz="2800" dirty="0"/>
              <a:t>Design uniforms that could be worn by Santa’s reindeer</a:t>
            </a:r>
          </a:p>
          <a:p>
            <a:r>
              <a:rPr lang="en-GB" sz="2800" dirty="0"/>
              <a:t>Consider other </a:t>
            </a:r>
            <a:r>
              <a:rPr lang="en-GB" sz="2800" b="1" dirty="0"/>
              <a:t>potential uses </a:t>
            </a:r>
            <a:r>
              <a:rPr lang="en-GB" sz="2800" dirty="0"/>
              <a:t>of the technologies you have used in Santa’s new clothes</a:t>
            </a:r>
          </a:p>
        </p:txBody>
      </p:sp>
      <p:pic>
        <p:nvPicPr>
          <p:cNvPr id="6" name="Graphic 5">
            <a:extLst>
              <a:ext uri="{FF2B5EF4-FFF2-40B4-BE49-F238E27FC236}">
                <a16:creationId xmlns:a16="http://schemas.microsoft.com/office/drawing/2014/main" id="{7FB74790-67FD-4129-93CC-A43FF3946C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512" y="2276872"/>
            <a:ext cx="2721726" cy="3687125"/>
          </a:xfrm>
          <a:prstGeom prst="rect">
            <a:avLst/>
          </a:prstGeom>
        </p:spPr>
      </p:pic>
    </p:spTree>
    <p:extLst>
      <p:ext uri="{BB962C8B-B14F-4D97-AF65-F5344CB8AC3E}">
        <p14:creationId xmlns:p14="http://schemas.microsoft.com/office/powerpoint/2010/main" val="3552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D542ED-2C0F-E30E-42D9-477BE7046102}"/>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565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A55123-120E-44B1-9182-FBBFD5F1F70F}"/>
              </a:ext>
            </a:extLst>
          </p:cNvPr>
          <p:cNvSpPr>
            <a:spLocks noGrp="1"/>
          </p:cNvSpPr>
          <p:nvPr>
            <p:ph type="title"/>
          </p:nvPr>
        </p:nvSpPr>
        <p:spPr>
          <a:xfrm>
            <a:off x="457200" y="1268760"/>
            <a:ext cx="8229600" cy="619891"/>
          </a:xfrm>
        </p:spPr>
        <p:txBody>
          <a:bodyPr>
            <a:normAutofit fontScale="90000"/>
          </a:bodyPr>
          <a:lstStyle/>
          <a:p>
            <a:r>
              <a:rPr lang="en-GB" b="1" dirty="0"/>
              <a:t>Background</a:t>
            </a:r>
          </a:p>
        </p:txBody>
      </p:sp>
      <p:sp>
        <p:nvSpPr>
          <p:cNvPr id="5" name="Content Placeholder 2">
            <a:extLst>
              <a:ext uri="{FF2B5EF4-FFF2-40B4-BE49-F238E27FC236}">
                <a16:creationId xmlns:a16="http://schemas.microsoft.com/office/drawing/2014/main" id="{798E3348-7F8C-436A-9423-B70CBECE82C5}"/>
              </a:ext>
            </a:extLst>
          </p:cNvPr>
          <p:cNvSpPr>
            <a:spLocks noGrp="1"/>
          </p:cNvSpPr>
          <p:nvPr>
            <p:ph idx="1"/>
          </p:nvPr>
        </p:nvSpPr>
        <p:spPr>
          <a:xfrm>
            <a:off x="258920" y="2204864"/>
            <a:ext cx="4673120" cy="3744416"/>
          </a:xfrm>
        </p:spPr>
        <p:txBody>
          <a:bodyPr/>
          <a:lstStyle/>
          <a:p>
            <a:r>
              <a:rPr lang="en-GB" sz="2400" dirty="0"/>
              <a:t>Santa has worn his current suit since the 1870’s when it was designed by American cartoonist Thomas Nast.</a:t>
            </a:r>
          </a:p>
          <a:p>
            <a:r>
              <a:rPr lang="en-GB" sz="2400" dirty="0"/>
              <a:t>There have been lots of developments in technology since then – he thinks it’s time he benefited from some of these!</a:t>
            </a:r>
          </a:p>
        </p:txBody>
      </p:sp>
      <p:pic>
        <p:nvPicPr>
          <p:cNvPr id="3" name="Picture 2">
            <a:extLst>
              <a:ext uri="{FF2B5EF4-FFF2-40B4-BE49-F238E27FC236}">
                <a16:creationId xmlns:a16="http://schemas.microsoft.com/office/drawing/2014/main" id="{B7AFA7D1-C31C-41A5-9411-C2BE25F09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570" y="1600409"/>
            <a:ext cx="3519042" cy="4150222"/>
          </a:xfrm>
          <a:prstGeom prst="rect">
            <a:avLst/>
          </a:prstGeom>
        </p:spPr>
      </p:pic>
    </p:spTree>
    <p:extLst>
      <p:ext uri="{BB962C8B-B14F-4D97-AF65-F5344CB8AC3E}">
        <p14:creationId xmlns:p14="http://schemas.microsoft.com/office/powerpoint/2010/main" val="204501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9D0484-058C-4EFF-AFD7-1C64D2340204}"/>
              </a:ext>
            </a:extLst>
          </p:cNvPr>
          <p:cNvSpPr>
            <a:spLocks noGrp="1"/>
          </p:cNvSpPr>
          <p:nvPr>
            <p:ph type="title"/>
          </p:nvPr>
        </p:nvSpPr>
        <p:spPr>
          <a:xfrm>
            <a:off x="2169981" y="1268760"/>
            <a:ext cx="5904656" cy="720080"/>
          </a:xfrm>
        </p:spPr>
        <p:txBody>
          <a:bodyPr>
            <a:normAutofit fontScale="90000"/>
          </a:bodyPr>
          <a:lstStyle/>
          <a:p>
            <a:r>
              <a:rPr lang="en-GB" sz="3600" b="1" dirty="0"/>
              <a:t>Examples of Some New Technologies</a:t>
            </a:r>
          </a:p>
        </p:txBody>
      </p:sp>
      <p:sp>
        <p:nvSpPr>
          <p:cNvPr id="4" name="Content Placeholder 2">
            <a:extLst>
              <a:ext uri="{FF2B5EF4-FFF2-40B4-BE49-F238E27FC236}">
                <a16:creationId xmlns:a16="http://schemas.microsoft.com/office/drawing/2014/main" id="{1030F6E4-7D88-4C52-8232-04C6443402C7}"/>
              </a:ext>
            </a:extLst>
          </p:cNvPr>
          <p:cNvSpPr txBox="1">
            <a:spLocks/>
          </p:cNvSpPr>
          <p:nvPr/>
        </p:nvSpPr>
        <p:spPr>
          <a:xfrm>
            <a:off x="2483768" y="2204864"/>
            <a:ext cx="5904656" cy="39212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dirty="0">
                <a:latin typeface="Arial" panose="020B0604020202020204" pitchFamily="34" charset="0"/>
                <a:cs typeface="Arial" panose="020B0604020202020204" pitchFamily="34" charset="0"/>
              </a:rPr>
              <a:t>Smart materials like D3O, that stiffen to resist impact</a:t>
            </a:r>
          </a:p>
          <a:p>
            <a:r>
              <a:rPr lang="en-GB" sz="2600" dirty="0">
                <a:latin typeface="Arial" panose="020B0604020202020204" pitchFamily="34" charset="0"/>
                <a:cs typeface="Arial" panose="020B0604020202020204" pitchFamily="34" charset="0"/>
              </a:rPr>
              <a:t>Materials that can change colour</a:t>
            </a:r>
          </a:p>
          <a:p>
            <a:r>
              <a:rPr lang="en-GB" sz="2600" dirty="0">
                <a:latin typeface="Arial" panose="020B0604020202020204" pitchFamily="34" charset="0"/>
                <a:cs typeface="Arial" panose="020B0604020202020204" pitchFamily="34" charset="0"/>
              </a:rPr>
              <a:t>Hoverboards and jetpacks</a:t>
            </a:r>
          </a:p>
          <a:p>
            <a:r>
              <a:rPr lang="en-GB" sz="2600" dirty="0">
                <a:latin typeface="Arial" panose="020B0604020202020204" pitchFamily="34" charset="0"/>
                <a:cs typeface="Arial" panose="020B0604020202020204" pitchFamily="34" charset="0"/>
              </a:rPr>
              <a:t>Wearable electronic devices</a:t>
            </a:r>
          </a:p>
          <a:p>
            <a:r>
              <a:rPr lang="en-GB" sz="2600" dirty="0">
                <a:latin typeface="Arial" panose="020B0604020202020204" pitchFamily="34" charset="0"/>
                <a:cs typeface="Arial" panose="020B0604020202020204" pitchFamily="34" charset="0"/>
              </a:rPr>
              <a:t>Augmented reality glasses and helmets</a:t>
            </a:r>
          </a:p>
          <a:p>
            <a:endParaRPr lang="en-GB" dirty="0"/>
          </a:p>
          <a:p>
            <a:endParaRPr lang="en-GB" dirty="0"/>
          </a:p>
        </p:txBody>
      </p:sp>
      <p:pic>
        <p:nvPicPr>
          <p:cNvPr id="8" name="Picture 7" descr="A drawing of a cartoon character&#10;&#10;Description automatically generated">
            <a:extLst>
              <a:ext uri="{FF2B5EF4-FFF2-40B4-BE49-F238E27FC236}">
                <a16:creationId xmlns:a16="http://schemas.microsoft.com/office/drawing/2014/main" id="{4BAE74FD-CA3F-43CF-878F-B495625AD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94" y="1463543"/>
            <a:ext cx="2350674" cy="4446596"/>
          </a:xfrm>
          <a:prstGeom prst="rect">
            <a:avLst/>
          </a:prstGeom>
        </p:spPr>
      </p:pic>
    </p:spTree>
    <p:extLst>
      <p:ext uri="{BB962C8B-B14F-4D97-AF65-F5344CB8AC3E}">
        <p14:creationId xmlns:p14="http://schemas.microsoft.com/office/powerpoint/2010/main" val="49812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A55123-120E-44B1-9182-FBBFD5F1F70F}"/>
              </a:ext>
            </a:extLst>
          </p:cNvPr>
          <p:cNvSpPr>
            <a:spLocks noGrp="1"/>
          </p:cNvSpPr>
          <p:nvPr>
            <p:ph type="title"/>
          </p:nvPr>
        </p:nvSpPr>
        <p:spPr>
          <a:xfrm>
            <a:off x="457200" y="1268760"/>
            <a:ext cx="5808991" cy="619891"/>
          </a:xfrm>
        </p:spPr>
        <p:txBody>
          <a:bodyPr/>
          <a:lstStyle/>
          <a:p>
            <a:r>
              <a:rPr lang="en-GB" sz="3600" b="1" dirty="0"/>
              <a:t>Context</a:t>
            </a:r>
          </a:p>
        </p:txBody>
      </p:sp>
      <p:sp>
        <p:nvSpPr>
          <p:cNvPr id="5" name="Content Placeholder 2">
            <a:extLst>
              <a:ext uri="{FF2B5EF4-FFF2-40B4-BE49-F238E27FC236}">
                <a16:creationId xmlns:a16="http://schemas.microsoft.com/office/drawing/2014/main" id="{798E3348-7F8C-436A-9423-B70CBECE82C5}"/>
              </a:ext>
            </a:extLst>
          </p:cNvPr>
          <p:cNvSpPr>
            <a:spLocks noGrp="1"/>
          </p:cNvSpPr>
          <p:nvPr>
            <p:ph idx="1"/>
          </p:nvPr>
        </p:nvSpPr>
        <p:spPr>
          <a:xfrm>
            <a:off x="152911" y="2132856"/>
            <a:ext cx="6113280" cy="3960440"/>
          </a:xfrm>
        </p:spPr>
        <p:txBody>
          <a:bodyPr/>
          <a:lstStyle/>
          <a:p>
            <a:r>
              <a:rPr lang="en-GB" sz="2400" dirty="0"/>
              <a:t>Santa’s clothes have a challenging life:</a:t>
            </a:r>
          </a:p>
          <a:p>
            <a:pPr lvl="1"/>
            <a:r>
              <a:rPr lang="en-GB" sz="2000" dirty="0"/>
              <a:t>they have to resist wear and tear from sliding down chimneys</a:t>
            </a:r>
          </a:p>
          <a:p>
            <a:pPr lvl="1"/>
            <a:r>
              <a:rPr lang="en-GB" sz="2000" dirty="0"/>
              <a:t>they must resist soot marks and stains spilled drinks left for him by grateful children</a:t>
            </a:r>
          </a:p>
          <a:p>
            <a:pPr lvl="1"/>
            <a:r>
              <a:rPr lang="en-GB" sz="2000" dirty="0"/>
              <a:t>they have to keep him warm in freezing temperatures</a:t>
            </a:r>
          </a:p>
          <a:p>
            <a:pPr lvl="1"/>
            <a:r>
              <a:rPr lang="en-GB" sz="2000" dirty="0"/>
              <a:t>they must protect him when he falls off roofs </a:t>
            </a:r>
          </a:p>
          <a:p>
            <a:pPr lvl="1"/>
            <a:r>
              <a:rPr lang="en-GB" sz="2000" dirty="0"/>
              <a:t>they have to give him camouflage when naughty children try to stay awake to see him!</a:t>
            </a:r>
          </a:p>
        </p:txBody>
      </p:sp>
      <p:pic>
        <p:nvPicPr>
          <p:cNvPr id="3" name="Picture 2" descr="A close up of a logo&#10;&#10;Description automatically generated">
            <a:extLst>
              <a:ext uri="{FF2B5EF4-FFF2-40B4-BE49-F238E27FC236}">
                <a16:creationId xmlns:a16="http://schemas.microsoft.com/office/drawing/2014/main" id="{6159D84C-C9A6-4F5C-89FE-1C301A70F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467" y="1204754"/>
            <a:ext cx="3108533" cy="3960440"/>
          </a:xfrm>
          <a:prstGeom prst="rect">
            <a:avLst/>
          </a:prstGeom>
        </p:spPr>
      </p:pic>
    </p:spTree>
    <p:extLst>
      <p:ext uri="{BB962C8B-B14F-4D97-AF65-F5344CB8AC3E}">
        <p14:creationId xmlns:p14="http://schemas.microsoft.com/office/powerpoint/2010/main" val="370896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9D0484-058C-4EFF-AFD7-1C64D2340204}"/>
              </a:ext>
            </a:extLst>
          </p:cNvPr>
          <p:cNvSpPr>
            <a:spLocks noGrp="1"/>
          </p:cNvSpPr>
          <p:nvPr>
            <p:ph type="title"/>
          </p:nvPr>
        </p:nvSpPr>
        <p:spPr>
          <a:xfrm>
            <a:off x="457200" y="1268760"/>
            <a:ext cx="7211144" cy="720080"/>
          </a:xfrm>
        </p:spPr>
        <p:txBody>
          <a:bodyPr/>
          <a:lstStyle/>
          <a:p>
            <a:r>
              <a:rPr lang="en-GB" sz="3600" b="1" dirty="0"/>
              <a:t>Design Criteria</a:t>
            </a:r>
          </a:p>
        </p:txBody>
      </p:sp>
      <p:sp>
        <p:nvSpPr>
          <p:cNvPr id="4" name="Content Placeholder 2">
            <a:extLst>
              <a:ext uri="{FF2B5EF4-FFF2-40B4-BE49-F238E27FC236}">
                <a16:creationId xmlns:a16="http://schemas.microsoft.com/office/drawing/2014/main" id="{1030F6E4-7D88-4C52-8232-04C6443402C7}"/>
              </a:ext>
            </a:extLst>
          </p:cNvPr>
          <p:cNvSpPr txBox="1">
            <a:spLocks/>
          </p:cNvSpPr>
          <p:nvPr/>
        </p:nvSpPr>
        <p:spPr>
          <a:xfrm>
            <a:off x="457200" y="1988840"/>
            <a:ext cx="6779096" cy="39212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600" dirty="0">
                <a:latin typeface="Arial" panose="020B0604020202020204" pitchFamily="34" charset="0"/>
                <a:cs typeface="Arial" panose="020B0604020202020204" pitchFamily="34" charset="0"/>
              </a:rPr>
              <a:t>The new clothes must:</a:t>
            </a:r>
          </a:p>
          <a:p>
            <a:r>
              <a:rPr lang="en-GB" sz="2600" dirty="0">
                <a:latin typeface="Arial" panose="020B0604020202020204" pitchFamily="34" charset="0"/>
                <a:cs typeface="Arial" panose="020B0604020202020204" pitchFamily="34" charset="0"/>
              </a:rPr>
              <a:t>protect Santa from knocks and falls.</a:t>
            </a:r>
          </a:p>
          <a:p>
            <a:r>
              <a:rPr lang="en-GB" sz="2600" dirty="0">
                <a:latin typeface="Arial" panose="020B0604020202020204" pitchFamily="34" charset="0"/>
                <a:cs typeface="Arial" panose="020B0604020202020204" pitchFamily="34" charset="0"/>
              </a:rPr>
              <a:t>give some form of camouflage.</a:t>
            </a:r>
          </a:p>
          <a:p>
            <a:r>
              <a:rPr lang="en-GB" sz="2600" dirty="0">
                <a:latin typeface="Arial" panose="020B0604020202020204" pitchFamily="34" charset="0"/>
                <a:cs typeface="Arial" panose="020B0604020202020204" pitchFamily="34" charset="0"/>
              </a:rPr>
              <a:t>keep Santa warm.</a:t>
            </a:r>
          </a:p>
          <a:p>
            <a:r>
              <a:rPr lang="en-GB" sz="2600" dirty="0">
                <a:latin typeface="Arial" panose="020B0604020202020204" pitchFamily="34" charset="0"/>
                <a:cs typeface="Arial" panose="020B0604020202020204" pitchFamily="34" charset="0"/>
              </a:rPr>
              <a:t>be fashionable and aesthetically appealing – Santa needs to be stylish!</a:t>
            </a:r>
          </a:p>
          <a:p>
            <a:r>
              <a:rPr lang="en-GB" sz="2600" dirty="0">
                <a:latin typeface="Arial" panose="020B0604020202020204" pitchFamily="34" charset="0"/>
                <a:cs typeface="Arial" panose="020B0604020202020204" pitchFamily="34" charset="0"/>
              </a:rPr>
              <a:t>include some new technologies to make his job easier.</a:t>
            </a:r>
          </a:p>
          <a:p>
            <a:endParaRPr lang="en-GB" dirty="0"/>
          </a:p>
          <a:p>
            <a:endParaRPr lang="en-GB" dirty="0"/>
          </a:p>
        </p:txBody>
      </p:sp>
      <p:pic>
        <p:nvPicPr>
          <p:cNvPr id="6" name="Picture 5" descr="A close up of a logo&#10;&#10;Description automatically generated">
            <a:extLst>
              <a:ext uri="{FF2B5EF4-FFF2-40B4-BE49-F238E27FC236}">
                <a16:creationId xmlns:a16="http://schemas.microsoft.com/office/drawing/2014/main" id="{4D7A8FE1-1727-45A7-9B8D-5529D90F9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4207997"/>
            <a:ext cx="1763688" cy="1702142"/>
          </a:xfrm>
          <a:prstGeom prst="rect">
            <a:avLst/>
          </a:prstGeom>
        </p:spPr>
      </p:pic>
    </p:spTree>
    <p:extLst>
      <p:ext uri="{BB962C8B-B14F-4D97-AF65-F5344CB8AC3E}">
        <p14:creationId xmlns:p14="http://schemas.microsoft.com/office/powerpoint/2010/main" val="282831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1C38-DFFF-45CB-8039-71BB171C8F43}"/>
              </a:ext>
            </a:extLst>
          </p:cNvPr>
          <p:cNvSpPr txBox="1">
            <a:spLocks/>
          </p:cNvSpPr>
          <p:nvPr/>
        </p:nvSpPr>
        <p:spPr>
          <a:xfrm>
            <a:off x="467544" y="1268760"/>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GB" sz="3400" b="1" dirty="0">
                <a:latin typeface="Arial" panose="020B0604020202020204" pitchFamily="34" charset="0"/>
                <a:cs typeface="Arial" panose="020B0604020202020204" pitchFamily="34" charset="0"/>
              </a:rPr>
              <a:t>Santa’s suit replacement – Design Idea</a:t>
            </a:r>
          </a:p>
        </p:txBody>
      </p:sp>
      <p:pic>
        <p:nvPicPr>
          <p:cNvPr id="7" name="Picture 6">
            <a:extLst>
              <a:ext uri="{FF2B5EF4-FFF2-40B4-BE49-F238E27FC236}">
                <a16:creationId xmlns:a16="http://schemas.microsoft.com/office/drawing/2014/main" id="{FA2EC6A1-89A1-4129-9D2D-BCC79A8E2E10}"/>
              </a:ext>
            </a:extLst>
          </p:cNvPr>
          <p:cNvPicPr>
            <a:picLocks noChangeAspect="1"/>
          </p:cNvPicPr>
          <p:nvPr/>
        </p:nvPicPr>
        <p:blipFill>
          <a:blip r:embed="rId3"/>
          <a:stretch>
            <a:fillRect/>
          </a:stretch>
        </p:blipFill>
        <p:spPr>
          <a:xfrm>
            <a:off x="5956945" y="1988840"/>
            <a:ext cx="2729855" cy="4049501"/>
          </a:xfrm>
          <a:prstGeom prst="rect">
            <a:avLst/>
          </a:prstGeom>
        </p:spPr>
      </p:pic>
      <p:sp>
        <p:nvSpPr>
          <p:cNvPr id="8" name="Content Placeholder 2">
            <a:extLst>
              <a:ext uri="{FF2B5EF4-FFF2-40B4-BE49-F238E27FC236}">
                <a16:creationId xmlns:a16="http://schemas.microsoft.com/office/drawing/2014/main" id="{8F34CFBC-DA76-460B-AB7A-267B93F6ACBE}"/>
              </a:ext>
            </a:extLst>
          </p:cNvPr>
          <p:cNvSpPr txBox="1">
            <a:spLocks/>
          </p:cNvSpPr>
          <p:nvPr/>
        </p:nvSpPr>
        <p:spPr>
          <a:xfrm>
            <a:off x="457200" y="1988840"/>
            <a:ext cx="4762872" cy="39212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dirty="0"/>
              <a:t>Design a new outfit for Santa that meets the design criteria</a:t>
            </a:r>
          </a:p>
          <a:p>
            <a:r>
              <a:rPr lang="en-GB" sz="2600" dirty="0"/>
              <a:t>You can either draw onto the picture of Santa or on the back of this sheet</a:t>
            </a:r>
          </a:p>
          <a:p>
            <a:r>
              <a:rPr lang="en-GB" sz="2600" dirty="0"/>
              <a:t>Include detailed labels pointing out and explaining the important features.</a:t>
            </a:r>
          </a:p>
          <a:p>
            <a:pPr marL="0" indent="0">
              <a:buNone/>
            </a:pPr>
            <a:endParaRPr lang="en-GB" dirty="0"/>
          </a:p>
          <a:p>
            <a:endParaRPr lang="en-GB" dirty="0"/>
          </a:p>
        </p:txBody>
      </p:sp>
      <p:pic>
        <p:nvPicPr>
          <p:cNvPr id="9" name="Picture 2" descr="Pencil, Green, Writing Tools, School Supplies">
            <a:extLst>
              <a:ext uri="{FF2B5EF4-FFF2-40B4-BE49-F238E27FC236}">
                <a16:creationId xmlns:a16="http://schemas.microsoft.com/office/drawing/2014/main" id="{AA67DDD0-514D-4554-80D8-3226853A19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98291">
            <a:off x="7961908" y="2590062"/>
            <a:ext cx="1067527" cy="131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5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9D0484-058C-4EFF-AFD7-1C64D2340204}"/>
              </a:ext>
            </a:extLst>
          </p:cNvPr>
          <p:cNvSpPr>
            <a:spLocks noGrp="1"/>
          </p:cNvSpPr>
          <p:nvPr>
            <p:ph type="title"/>
          </p:nvPr>
        </p:nvSpPr>
        <p:spPr>
          <a:xfrm>
            <a:off x="457200" y="1268760"/>
            <a:ext cx="8229600" cy="720080"/>
          </a:xfrm>
        </p:spPr>
        <p:txBody>
          <a:bodyPr/>
          <a:lstStyle/>
          <a:p>
            <a:r>
              <a:rPr lang="en-GB" sz="3600" b="1" dirty="0"/>
              <a:t>Design Criteria</a:t>
            </a:r>
          </a:p>
        </p:txBody>
      </p:sp>
      <p:sp>
        <p:nvSpPr>
          <p:cNvPr id="4" name="Content Placeholder 2">
            <a:extLst>
              <a:ext uri="{FF2B5EF4-FFF2-40B4-BE49-F238E27FC236}">
                <a16:creationId xmlns:a16="http://schemas.microsoft.com/office/drawing/2014/main" id="{1030F6E4-7D88-4C52-8232-04C6443402C7}"/>
              </a:ext>
            </a:extLst>
          </p:cNvPr>
          <p:cNvSpPr txBox="1">
            <a:spLocks/>
          </p:cNvSpPr>
          <p:nvPr/>
        </p:nvSpPr>
        <p:spPr>
          <a:xfrm>
            <a:off x="457200" y="1988840"/>
            <a:ext cx="6923112" cy="39212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GB" sz="2600" dirty="0">
                <a:latin typeface="Arial" panose="020B0604020202020204" pitchFamily="34" charset="0"/>
                <a:cs typeface="Arial" panose="020B0604020202020204" pitchFamily="34" charset="0"/>
              </a:rPr>
              <a:t>The new clothes must:</a:t>
            </a:r>
          </a:p>
          <a:p>
            <a:r>
              <a:rPr lang="en-GB" sz="2600" dirty="0">
                <a:latin typeface="Arial" panose="020B0604020202020204" pitchFamily="34" charset="0"/>
                <a:cs typeface="Arial" panose="020B0604020202020204" pitchFamily="34" charset="0"/>
              </a:rPr>
              <a:t>protect Santa from knocks and falls.</a:t>
            </a:r>
          </a:p>
          <a:p>
            <a:r>
              <a:rPr lang="en-GB" sz="2600" dirty="0">
                <a:latin typeface="Arial" panose="020B0604020202020204" pitchFamily="34" charset="0"/>
                <a:cs typeface="Arial" panose="020B0604020202020204" pitchFamily="34" charset="0"/>
              </a:rPr>
              <a:t>give some form of camouflage.</a:t>
            </a:r>
          </a:p>
          <a:p>
            <a:r>
              <a:rPr lang="en-GB" sz="2600" dirty="0">
                <a:latin typeface="Arial" panose="020B0604020202020204" pitchFamily="34" charset="0"/>
                <a:cs typeface="Arial" panose="020B0604020202020204" pitchFamily="34" charset="0"/>
              </a:rPr>
              <a:t>keep Santa warm.</a:t>
            </a:r>
          </a:p>
          <a:p>
            <a:r>
              <a:rPr lang="en-GB" sz="2600" dirty="0">
                <a:latin typeface="Arial" panose="020B0604020202020204" pitchFamily="34" charset="0"/>
                <a:cs typeface="Arial" panose="020B0604020202020204" pitchFamily="34" charset="0"/>
              </a:rPr>
              <a:t>be fashionable and aesthetically appealing – Santa needs to be stylish!</a:t>
            </a:r>
          </a:p>
          <a:p>
            <a:r>
              <a:rPr lang="en-GB" sz="2600" dirty="0">
                <a:latin typeface="Arial" panose="020B0604020202020204" pitchFamily="34" charset="0"/>
                <a:cs typeface="Arial" panose="020B0604020202020204" pitchFamily="34" charset="0"/>
              </a:rPr>
              <a:t>include some new technologies to make his job easier.</a:t>
            </a:r>
          </a:p>
          <a:p>
            <a:endParaRPr lang="en-GB" dirty="0"/>
          </a:p>
          <a:p>
            <a:endParaRPr lang="en-GB" dirty="0"/>
          </a:p>
        </p:txBody>
      </p:sp>
      <p:pic>
        <p:nvPicPr>
          <p:cNvPr id="6" name="Picture 5" descr="A close up of a logo&#10;&#10;Description automatically generated">
            <a:extLst>
              <a:ext uri="{FF2B5EF4-FFF2-40B4-BE49-F238E27FC236}">
                <a16:creationId xmlns:a16="http://schemas.microsoft.com/office/drawing/2014/main" id="{4D7A8FE1-1727-45A7-9B8D-5529D90F9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4207997"/>
            <a:ext cx="1763688" cy="1702142"/>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23DF53A9-B95D-4134-B4E1-3043BE86B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9354" y="1484784"/>
            <a:ext cx="2117446" cy="2219157"/>
          </a:xfrm>
          <a:prstGeom prst="rect">
            <a:avLst/>
          </a:prstGeom>
        </p:spPr>
      </p:pic>
    </p:spTree>
    <p:extLst>
      <p:ext uri="{BB962C8B-B14F-4D97-AF65-F5344CB8AC3E}">
        <p14:creationId xmlns:p14="http://schemas.microsoft.com/office/powerpoint/2010/main" val="93584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48BB-F67B-442C-B497-8DA423F77009}"/>
              </a:ext>
            </a:extLst>
          </p:cNvPr>
          <p:cNvSpPr>
            <a:spLocks noGrp="1"/>
          </p:cNvSpPr>
          <p:nvPr>
            <p:ph type="title"/>
          </p:nvPr>
        </p:nvSpPr>
        <p:spPr>
          <a:xfrm>
            <a:off x="457200" y="1340768"/>
            <a:ext cx="8229600" cy="998984"/>
          </a:xfrm>
        </p:spPr>
        <p:txBody>
          <a:bodyPr/>
          <a:lstStyle/>
          <a:p>
            <a:r>
              <a:rPr lang="en-GB" sz="3600" b="1" dirty="0"/>
              <a:t>Peer Review</a:t>
            </a:r>
          </a:p>
        </p:txBody>
      </p:sp>
      <p:sp>
        <p:nvSpPr>
          <p:cNvPr id="3" name="Content Placeholder 2">
            <a:extLst>
              <a:ext uri="{FF2B5EF4-FFF2-40B4-BE49-F238E27FC236}">
                <a16:creationId xmlns:a16="http://schemas.microsoft.com/office/drawing/2014/main" id="{731C7C3D-1E3D-4BEF-B7C9-80AAE09C8836}"/>
              </a:ext>
            </a:extLst>
          </p:cNvPr>
          <p:cNvSpPr>
            <a:spLocks noGrp="1"/>
          </p:cNvSpPr>
          <p:nvPr>
            <p:ph idx="1"/>
          </p:nvPr>
        </p:nvSpPr>
        <p:spPr>
          <a:xfrm>
            <a:off x="251520" y="2564904"/>
            <a:ext cx="6117465" cy="3517950"/>
          </a:xfrm>
        </p:spPr>
        <p:txBody>
          <a:bodyPr/>
          <a:lstStyle/>
          <a:p>
            <a:r>
              <a:rPr lang="en-GB" sz="2800" dirty="0"/>
              <a:t>Share your designs with another person. </a:t>
            </a:r>
          </a:p>
          <a:p>
            <a:r>
              <a:rPr lang="en-GB" sz="2800" dirty="0"/>
              <a:t>Identify one good thing from their design that you could use.</a:t>
            </a:r>
          </a:p>
          <a:p>
            <a:r>
              <a:rPr lang="en-GB" sz="2800" dirty="0"/>
              <a:t>Use this idea to update your design.</a:t>
            </a:r>
          </a:p>
        </p:txBody>
      </p:sp>
      <p:pic>
        <p:nvPicPr>
          <p:cNvPr id="6" name="Picture 5" descr="A picture containing room&#10;&#10;Description automatically generated">
            <a:extLst>
              <a:ext uri="{FF2B5EF4-FFF2-40B4-BE49-F238E27FC236}">
                <a16:creationId xmlns:a16="http://schemas.microsoft.com/office/drawing/2014/main" id="{2FFAB78D-61A1-4556-BB61-313C4D896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648926"/>
            <a:ext cx="2520280" cy="3349905"/>
          </a:xfrm>
          <a:prstGeom prst="rect">
            <a:avLst/>
          </a:prstGeom>
        </p:spPr>
      </p:pic>
    </p:spTree>
    <p:extLst>
      <p:ext uri="{BB962C8B-B14F-4D97-AF65-F5344CB8AC3E}">
        <p14:creationId xmlns:p14="http://schemas.microsoft.com/office/powerpoint/2010/main" val="7697466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464</Words>
  <Application>Microsoft Office PowerPoint</Application>
  <PresentationFormat>On-screen Show (4:3)</PresentationFormat>
  <Paragraphs>58</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 Emoji</vt:lpstr>
      <vt:lpstr>Symbol</vt:lpstr>
      <vt:lpstr>Times New Roman</vt:lpstr>
      <vt:lpstr>Office Theme</vt:lpstr>
      <vt:lpstr>Santa’s suit replacement</vt:lpstr>
      <vt:lpstr>PowerPoint Presentation</vt:lpstr>
      <vt:lpstr>Background</vt:lpstr>
      <vt:lpstr>Examples of Some New Technologies</vt:lpstr>
      <vt:lpstr>Context</vt:lpstr>
      <vt:lpstr>Design Criteria</vt:lpstr>
      <vt:lpstr>PowerPoint Presentation</vt:lpstr>
      <vt:lpstr>Design Criteria</vt:lpstr>
      <vt:lpstr>Peer Review</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Santa's suit replacement Presentation</dc:title>
  <dc:subject>Design a high-tech replacement for Santa's suit</dc:subject>
  <dc:creator>Microsoft Office User</dc:creator>
  <cp:keywords>design santa a new suit, santa suit design, christmas activity for kids, christmas stem, christmas stem activity, technology, design and technology, engineering, fun activities for kids</cp:keywords>
  <cp:lastModifiedBy>Marie Neighbour</cp:lastModifiedBy>
  <cp:revision>14</cp:revision>
  <dcterms:created xsi:type="dcterms:W3CDTF">2017-06-28T15:11:57Z</dcterms:created>
  <dcterms:modified xsi:type="dcterms:W3CDTF">2022-09-06T10:37:03Z</dcterms:modified>
</cp:coreProperties>
</file>