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77" r:id="rId2"/>
    <p:sldId id="257" r:id="rId3"/>
    <p:sldId id="309" r:id="rId4"/>
    <p:sldId id="305" r:id="rId5"/>
    <p:sldId id="306" r:id="rId6"/>
    <p:sldId id="307" r:id="rId7"/>
    <p:sldId id="308" r:id="rId8"/>
    <p:sldId id="285" r:id="rId9"/>
    <p:sldId id="291" r:id="rId10"/>
    <p:sldId id="292" r:id="rId11"/>
    <p:sldId id="284" r:id="rId12"/>
    <p:sldId id="293" r:id="rId13"/>
    <p:sldId id="287" r:id="rId14"/>
    <p:sldId id="288" r:id="rId15"/>
    <p:sldId id="289" r:id="rId16"/>
    <p:sldId id="290" r:id="rId17"/>
    <p:sldId id="31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8983" autoAdjust="0"/>
  </p:normalViewPr>
  <p:slideViewPr>
    <p:cSldViewPr snapToGrid="0" snapToObjects="1">
      <p:cViewPr varScale="1">
        <p:scale>
          <a:sx n="144" d="100"/>
          <a:sy n="144" d="100"/>
        </p:scale>
        <p:origin x="4812"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05/10/2022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EF79B6-20C0-498C-AFBE-04A1608C4F6F}" type="slidenum">
              <a:rPr lang="en-GB" smtClean="0"/>
              <a:t>3</a:t>
            </a:fld>
            <a:endParaRPr lang="en-GB"/>
          </a:p>
        </p:txBody>
      </p:sp>
    </p:spTree>
    <p:extLst>
      <p:ext uri="{BB962C8B-B14F-4D97-AF65-F5344CB8AC3E}">
        <p14:creationId xmlns:p14="http://schemas.microsoft.com/office/powerpoint/2010/main" val="85736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Start</a:t>
            </a:r>
          </a:p>
          <a:p>
            <a:pPr marL="285750" indent="-285750">
              <a:buFont typeface="Arial" panose="020B0604020202020204" pitchFamily="34" charset="0"/>
              <a:buChar char="•"/>
            </a:pPr>
            <a:r>
              <a:rPr lang="en-GB" sz="1200" dirty="0"/>
              <a:t>Where is Qatar?  ANSWER ON SLIDE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What climate does Qatar have? ANSWER ON SLIDE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How many countries in the World Cup can you name? ANSWER ON </a:t>
            </a:r>
            <a:r>
              <a:rPr lang="en-GB" sz="1200"/>
              <a:t>SLIDE 6</a:t>
            </a: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Official world cup soundtrack: https://www.youtube.com/watch?v=vyDjFVZgJoo </a:t>
            </a:r>
          </a:p>
          <a:p>
            <a:pPr marL="285750" indent="-285750">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7DEF79B6-20C0-498C-AFBE-04A1608C4F6F}" type="slidenum">
              <a:rPr lang="en-GB" smtClean="0"/>
              <a:t>4</a:t>
            </a:fld>
            <a:endParaRPr lang="en-GB"/>
          </a:p>
        </p:txBody>
      </p:sp>
    </p:spTree>
    <p:extLst>
      <p:ext uri="{BB962C8B-B14F-4D97-AF65-F5344CB8AC3E}">
        <p14:creationId xmlns:p14="http://schemas.microsoft.com/office/powerpoint/2010/main" val="100416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Qatar is located in the Middle East. Qatar is bordered by the Gulf of Bahrain to the west, the Persian Gulf to the east, and Saudi Arabia to the south. </a:t>
            </a:r>
          </a:p>
          <a:p>
            <a:r>
              <a:rPr lang="en-GB" dirty="0"/>
              <a:t>The 2022 World Cup is taking place in Qatar in the winter months rather than the usual summer ones, </a:t>
            </a:r>
            <a:r>
              <a:rPr lang="en-GB" b="0" dirty="0"/>
              <a:t>due to the heat</a:t>
            </a:r>
            <a:r>
              <a:rPr lang="en-GB" dirty="0"/>
              <a:t>. Qatar has </a:t>
            </a:r>
            <a:r>
              <a:rPr lang="en-GB" b="0" dirty="0"/>
              <a:t>a desert climate</a:t>
            </a:r>
            <a:r>
              <a:rPr lang="en-GB" dirty="0"/>
              <a:t>. The country experiences long summers from May to September characterised by intense dry heat, with temperatures rising above 45°C. Winter temperatures are mild but may fall below 5°C.</a:t>
            </a:r>
          </a:p>
          <a:p>
            <a:endParaRPr lang="en-GB" dirty="0"/>
          </a:p>
        </p:txBody>
      </p:sp>
      <p:sp>
        <p:nvSpPr>
          <p:cNvPr id="4" name="Slide Number Placeholder 3"/>
          <p:cNvSpPr>
            <a:spLocks noGrp="1"/>
          </p:cNvSpPr>
          <p:nvPr>
            <p:ph type="sldNum" sz="quarter" idx="5"/>
          </p:nvPr>
        </p:nvSpPr>
        <p:spPr/>
        <p:txBody>
          <a:bodyPr/>
          <a:lstStyle/>
          <a:p>
            <a:fld id="{7DEF79B6-20C0-498C-AFBE-04A1608C4F6F}" type="slidenum">
              <a:rPr lang="en-GB" smtClean="0"/>
              <a:t>5</a:t>
            </a:fld>
            <a:endParaRPr lang="en-GB"/>
          </a:p>
        </p:txBody>
      </p:sp>
    </p:spTree>
    <p:extLst>
      <p:ext uri="{BB962C8B-B14F-4D97-AF65-F5344CB8AC3E}">
        <p14:creationId xmlns:p14="http://schemas.microsoft.com/office/powerpoint/2010/main" val="346119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flag: a piece of cloth or similar material, typically oblong or square, attachable by one edge to a pole or rope and used as the symbol or emblem of a country.</a:t>
            </a:r>
          </a:p>
          <a:p>
            <a:r>
              <a:rPr lang="en-GB" dirty="0"/>
              <a:t>All the flags above are of the 32 countries in the FIFA World Cup</a:t>
            </a:r>
          </a:p>
          <a:p>
            <a:endParaRPr lang="en-GB" dirty="0"/>
          </a:p>
        </p:txBody>
      </p:sp>
      <p:sp>
        <p:nvSpPr>
          <p:cNvPr id="4" name="Slide Number Placeholder 3"/>
          <p:cNvSpPr>
            <a:spLocks noGrp="1"/>
          </p:cNvSpPr>
          <p:nvPr>
            <p:ph type="sldNum" sz="quarter" idx="5"/>
          </p:nvPr>
        </p:nvSpPr>
        <p:spPr/>
        <p:txBody>
          <a:bodyPr/>
          <a:lstStyle/>
          <a:p>
            <a:fld id="{7DEF79B6-20C0-498C-AFBE-04A1608C4F6F}" type="slidenum">
              <a:rPr lang="en-GB" smtClean="0"/>
              <a:t>7</a:t>
            </a:fld>
            <a:endParaRPr lang="en-GB"/>
          </a:p>
        </p:txBody>
      </p:sp>
    </p:spTree>
    <p:extLst>
      <p:ext uri="{BB962C8B-B14F-4D97-AF65-F5344CB8AC3E}">
        <p14:creationId xmlns:p14="http://schemas.microsoft.com/office/powerpoint/2010/main" val="190171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to Trinity Academy Halifax for their assistance in developing this resource</a:t>
            </a:r>
          </a:p>
        </p:txBody>
      </p:sp>
      <p:sp>
        <p:nvSpPr>
          <p:cNvPr id="4" name="Slide Number Placeholder 3"/>
          <p:cNvSpPr>
            <a:spLocks noGrp="1"/>
          </p:cNvSpPr>
          <p:nvPr>
            <p:ph type="sldNum" sz="quarter" idx="5"/>
          </p:nvPr>
        </p:nvSpPr>
        <p:spPr/>
        <p:txBody>
          <a:bodyPr/>
          <a:lstStyle/>
          <a:p>
            <a:fld id="{36FFA728-7C25-4CCC-8013-DCE6384EC718}" type="slidenum">
              <a:rPr lang="en-GB" smtClean="0"/>
              <a:t>16</a:t>
            </a:fld>
            <a:endParaRPr lang="en-GB"/>
          </a:p>
        </p:txBody>
      </p:sp>
    </p:spTree>
    <p:extLst>
      <p:ext uri="{BB962C8B-B14F-4D97-AF65-F5344CB8AC3E}">
        <p14:creationId xmlns:p14="http://schemas.microsoft.com/office/powerpoint/2010/main" val="7259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theiet.org/primary/teaching-resources/halloween-maze/" TargetMode="External"/><Relationship Id="rId2" Type="http://schemas.openxmlformats.org/officeDocument/2006/relationships/hyperlink" Target="mailto:IETEducation@theie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vyDjFVZgJo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100635" y="1181435"/>
            <a:ext cx="8826797" cy="1077218"/>
          </a:xfrm>
          <a:prstGeom prst="rect">
            <a:avLst/>
          </a:prstGeom>
          <a:noFill/>
        </p:spPr>
        <p:txBody>
          <a:bodyPr wrap="square" rtlCol="0">
            <a:spAutoFit/>
          </a:bodyPr>
          <a:lstStyle/>
          <a:p>
            <a:pPr algn="ctr"/>
            <a:r>
              <a:rPr lang="en-GB" sz="3200" b="1" dirty="0">
                <a:solidFill>
                  <a:srgbClr val="0093D3"/>
                </a:solidFill>
                <a:latin typeface="Arial"/>
                <a:cs typeface="Arial"/>
              </a:rPr>
              <a:t>Design and create a</a:t>
            </a:r>
          </a:p>
          <a:p>
            <a:pPr algn="ctr"/>
            <a:r>
              <a:rPr lang="en-GB" sz="3200" b="1" dirty="0">
                <a:solidFill>
                  <a:srgbClr val="0093D3"/>
                </a:solidFill>
                <a:latin typeface="Arial"/>
                <a:cs typeface="Arial"/>
              </a:rPr>
              <a:t>pewter cast medal</a:t>
            </a:r>
          </a:p>
        </p:txBody>
      </p:sp>
      <p:sp>
        <p:nvSpPr>
          <p:cNvPr id="4" name="TextBox 3">
            <a:extLst>
              <a:ext uri="{FF2B5EF4-FFF2-40B4-BE49-F238E27FC236}">
                <a16:creationId xmlns:a16="http://schemas.microsoft.com/office/drawing/2014/main" id="{D7D83397-CCC0-4BFA-B43F-C32B14DC99B0}"/>
              </a:ext>
            </a:extLst>
          </p:cNvPr>
          <p:cNvSpPr txBox="1"/>
          <p:nvPr/>
        </p:nvSpPr>
        <p:spPr>
          <a:xfrm>
            <a:off x="100635" y="5261066"/>
            <a:ext cx="8648663"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Make your own medal for the World Cup </a:t>
            </a:r>
          </a:p>
        </p:txBody>
      </p:sp>
      <p:pic>
        <p:nvPicPr>
          <p:cNvPr id="5" name="Picture 4" descr="A picture containing grass, outdoor&#10;&#10;Description automatically generated">
            <a:extLst>
              <a:ext uri="{FF2B5EF4-FFF2-40B4-BE49-F238E27FC236}">
                <a16:creationId xmlns:a16="http://schemas.microsoft.com/office/drawing/2014/main" id="{C701E834-97B1-EA14-3597-644C4D249ABA}"/>
              </a:ext>
            </a:extLst>
          </p:cNvPr>
          <p:cNvPicPr>
            <a:picLocks noChangeAspect="1"/>
          </p:cNvPicPr>
          <p:nvPr/>
        </p:nvPicPr>
        <p:blipFill>
          <a:blip r:embed="rId2"/>
          <a:stretch>
            <a:fillRect/>
          </a:stretch>
        </p:blipFill>
        <p:spPr>
          <a:xfrm>
            <a:off x="2116667" y="2355257"/>
            <a:ext cx="4910666" cy="2763068"/>
          </a:xfrm>
          <a:prstGeom prst="rect">
            <a:avLst/>
          </a:prstGeom>
        </p:spPr>
      </p:pic>
    </p:spTree>
    <p:extLst>
      <p:ext uri="{BB962C8B-B14F-4D97-AF65-F5344CB8AC3E}">
        <p14:creationId xmlns:p14="http://schemas.microsoft.com/office/powerpoint/2010/main" val="356114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7" y="1057986"/>
            <a:ext cx="5267533" cy="646331"/>
          </a:xfrm>
          <a:prstGeom prst="rect">
            <a:avLst/>
          </a:prstGeom>
          <a:noFill/>
        </p:spPr>
        <p:txBody>
          <a:bodyPr wrap="square" rtlCol="0">
            <a:spAutoFit/>
          </a:bodyPr>
          <a:lstStyle/>
          <a:p>
            <a:r>
              <a:rPr lang="en-GB" sz="3600" b="1" dirty="0">
                <a:ea typeface="+mj-ea"/>
                <a:cs typeface="Arial" panose="020B0604020202020204" pitchFamily="34" charset="0"/>
              </a:rPr>
              <a:t>How Pewter is Cast, part 2</a:t>
            </a:r>
          </a:p>
        </p:txBody>
      </p:sp>
      <p:sp>
        <p:nvSpPr>
          <p:cNvPr id="6" name="TextBox 5">
            <a:extLst>
              <a:ext uri="{FF2B5EF4-FFF2-40B4-BE49-F238E27FC236}">
                <a16:creationId xmlns:a16="http://schemas.microsoft.com/office/drawing/2014/main" id="{9377AA7E-DEA3-4600-AD1D-435768D9DD2C}"/>
              </a:ext>
            </a:extLst>
          </p:cNvPr>
          <p:cNvSpPr txBox="1"/>
          <p:nvPr/>
        </p:nvSpPr>
        <p:spPr>
          <a:xfrm>
            <a:off x="208107" y="1806659"/>
            <a:ext cx="4839141" cy="4154984"/>
          </a:xfrm>
          <a:prstGeom prst="rect">
            <a:avLst/>
          </a:prstGeom>
          <a:noFill/>
        </p:spPr>
        <p:txBody>
          <a:bodyPr wrap="square" rtlCol="0">
            <a:spAutoFit/>
          </a:bodyPr>
          <a:lstStyle/>
          <a:p>
            <a:pPr marL="342900" indent="-342900">
              <a:buFont typeface="Arial" panose="020B0604020202020204" pitchFamily="34" charset="0"/>
              <a:buChar char="•"/>
            </a:pPr>
            <a:r>
              <a:rPr lang="en-GB" sz="2400" dirty="0"/>
              <a:t>Ensure the mould is moisture free – pre-heat it if possible</a:t>
            </a:r>
          </a:p>
          <a:p>
            <a:pPr marL="342900" indent="-342900">
              <a:buFont typeface="Arial" panose="020B0604020202020204" pitchFamily="34" charset="0"/>
              <a:buChar char="•"/>
            </a:pPr>
            <a:r>
              <a:rPr lang="en-GB" sz="2400" dirty="0"/>
              <a:t>Pewter is poured into the mould, which is held in a vice</a:t>
            </a:r>
          </a:p>
          <a:p>
            <a:pPr marL="342900" indent="-342900">
              <a:buFont typeface="Arial" panose="020B0604020202020204" pitchFamily="34" charset="0"/>
              <a:buChar char="•"/>
            </a:pPr>
            <a:r>
              <a:rPr lang="en-GB" sz="2400" dirty="0"/>
              <a:t>This will protect users in case of spills</a:t>
            </a:r>
          </a:p>
          <a:p>
            <a:pPr marL="342900" indent="-342900">
              <a:buFont typeface="Arial" panose="020B0604020202020204" pitchFamily="34" charset="0"/>
              <a:buChar char="•"/>
            </a:pPr>
            <a:r>
              <a:rPr lang="en-GB" sz="2400" dirty="0"/>
              <a:t>Full face visor and heat resistant gloves and apron must be worn</a:t>
            </a:r>
          </a:p>
          <a:p>
            <a:pPr marL="342900" indent="-342900">
              <a:buFont typeface="Arial" panose="020B0604020202020204" pitchFamily="34" charset="0"/>
              <a:buChar char="•"/>
            </a:pPr>
            <a:r>
              <a:rPr lang="en-GB" sz="2400" dirty="0"/>
              <a:t>After the metal has solidified and cooled, the MDF mould can be removed</a:t>
            </a:r>
          </a:p>
        </p:txBody>
      </p:sp>
      <p:pic>
        <p:nvPicPr>
          <p:cNvPr id="1026" name="Picture 2" descr="Image preview">
            <a:extLst>
              <a:ext uri="{FF2B5EF4-FFF2-40B4-BE49-F238E27FC236}">
                <a16:creationId xmlns:a16="http://schemas.microsoft.com/office/drawing/2014/main" id="{596A845D-8DDB-4663-A2E3-E617A9FCF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445694" y="1848087"/>
            <a:ext cx="3011263" cy="38081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9C98D0-70F9-4424-B433-A8AFC871FB11}"/>
              </a:ext>
            </a:extLst>
          </p:cNvPr>
          <p:cNvSpPr txBox="1"/>
          <p:nvPr/>
        </p:nvSpPr>
        <p:spPr>
          <a:xfrm>
            <a:off x="5951293" y="1557330"/>
            <a:ext cx="2568743" cy="646331"/>
          </a:xfrm>
          <a:prstGeom prst="rect">
            <a:avLst/>
          </a:prstGeom>
          <a:noFill/>
        </p:spPr>
        <p:txBody>
          <a:bodyPr wrap="square" rtlCol="0">
            <a:spAutoFit/>
          </a:bodyPr>
          <a:lstStyle/>
          <a:p>
            <a:r>
              <a:rPr lang="en-GB" dirty="0">
                <a:solidFill>
                  <a:srgbClr val="FF0000"/>
                </a:solidFill>
              </a:rPr>
              <a:t>Gauntlets to protect hands from heat</a:t>
            </a:r>
          </a:p>
        </p:txBody>
      </p:sp>
      <p:cxnSp>
        <p:nvCxnSpPr>
          <p:cNvPr id="8" name="Straight Arrow Connector 7">
            <a:extLst>
              <a:ext uri="{FF2B5EF4-FFF2-40B4-BE49-F238E27FC236}">
                <a16:creationId xmlns:a16="http://schemas.microsoft.com/office/drawing/2014/main" id="{B082EC91-A7E8-4B26-8466-270F4DBFABDB}"/>
              </a:ext>
            </a:extLst>
          </p:cNvPr>
          <p:cNvCxnSpPr>
            <a:cxnSpLocks/>
          </p:cNvCxnSpPr>
          <p:nvPr/>
        </p:nvCxnSpPr>
        <p:spPr>
          <a:xfrm>
            <a:off x="6874718" y="2246535"/>
            <a:ext cx="741271" cy="4993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9B18E1-7F58-4807-A7C1-A41B53D8EAA2}"/>
              </a:ext>
            </a:extLst>
          </p:cNvPr>
          <p:cNvSpPr txBox="1"/>
          <p:nvPr/>
        </p:nvSpPr>
        <p:spPr>
          <a:xfrm>
            <a:off x="7164034" y="4094616"/>
            <a:ext cx="2061175" cy="646331"/>
          </a:xfrm>
          <a:prstGeom prst="rect">
            <a:avLst/>
          </a:prstGeom>
          <a:noFill/>
        </p:spPr>
        <p:txBody>
          <a:bodyPr wrap="square" rtlCol="0">
            <a:spAutoFit/>
          </a:bodyPr>
          <a:lstStyle/>
          <a:p>
            <a:r>
              <a:rPr lang="en-GB" dirty="0">
                <a:solidFill>
                  <a:srgbClr val="FF0000"/>
                </a:solidFill>
              </a:rPr>
              <a:t>Ladle holding molten pewter</a:t>
            </a:r>
          </a:p>
        </p:txBody>
      </p:sp>
      <p:cxnSp>
        <p:nvCxnSpPr>
          <p:cNvPr id="11" name="Straight Arrow Connector 10">
            <a:extLst>
              <a:ext uri="{FF2B5EF4-FFF2-40B4-BE49-F238E27FC236}">
                <a16:creationId xmlns:a16="http://schemas.microsoft.com/office/drawing/2014/main" id="{A8133160-29CF-45FD-9DC1-DF05D05E7C33}"/>
              </a:ext>
            </a:extLst>
          </p:cNvPr>
          <p:cNvCxnSpPr>
            <a:cxnSpLocks/>
          </p:cNvCxnSpPr>
          <p:nvPr/>
        </p:nvCxnSpPr>
        <p:spPr>
          <a:xfrm flipH="1" flipV="1">
            <a:off x="6268453" y="3573838"/>
            <a:ext cx="895581" cy="6206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7C42371-C127-4452-8CF8-04B734A89A86}"/>
              </a:ext>
            </a:extLst>
          </p:cNvPr>
          <p:cNvCxnSpPr>
            <a:cxnSpLocks/>
          </p:cNvCxnSpPr>
          <p:nvPr/>
        </p:nvCxnSpPr>
        <p:spPr>
          <a:xfrm flipV="1">
            <a:off x="5648488" y="4094616"/>
            <a:ext cx="413894" cy="9824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8344B51-4A2F-444E-B43B-8ED50F736E36}"/>
              </a:ext>
            </a:extLst>
          </p:cNvPr>
          <p:cNvSpPr txBox="1"/>
          <p:nvPr/>
        </p:nvSpPr>
        <p:spPr>
          <a:xfrm>
            <a:off x="4890150" y="5082833"/>
            <a:ext cx="2061175" cy="923330"/>
          </a:xfrm>
          <a:prstGeom prst="rect">
            <a:avLst/>
          </a:prstGeom>
          <a:noFill/>
        </p:spPr>
        <p:txBody>
          <a:bodyPr wrap="square" rtlCol="0">
            <a:spAutoFit/>
          </a:bodyPr>
          <a:lstStyle/>
          <a:p>
            <a:r>
              <a:rPr lang="en-GB" dirty="0">
                <a:solidFill>
                  <a:srgbClr val="FF0000"/>
                </a:solidFill>
              </a:rPr>
              <a:t>MDF mould being held securely and safely in vice</a:t>
            </a:r>
          </a:p>
        </p:txBody>
      </p:sp>
    </p:spTree>
    <p:extLst>
      <p:ext uri="{BB962C8B-B14F-4D97-AF65-F5344CB8AC3E}">
        <p14:creationId xmlns:p14="http://schemas.microsoft.com/office/powerpoint/2010/main" val="12450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340D14F-362A-40CD-86FC-93349F9C3157}"/>
              </a:ext>
            </a:extLst>
          </p:cNvPr>
          <p:cNvSpPr txBox="1">
            <a:spLocks/>
          </p:cNvSpPr>
          <p:nvPr/>
        </p:nvSpPr>
        <p:spPr>
          <a:xfrm>
            <a:off x="190459" y="110134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Resources and equipment </a:t>
            </a:r>
          </a:p>
        </p:txBody>
      </p:sp>
      <p:grpSp>
        <p:nvGrpSpPr>
          <p:cNvPr id="34" name="Group 33">
            <a:extLst>
              <a:ext uri="{FF2B5EF4-FFF2-40B4-BE49-F238E27FC236}">
                <a16:creationId xmlns:a16="http://schemas.microsoft.com/office/drawing/2014/main" id="{70FE4E3B-1BD1-0187-2646-45EEC4BD2723}"/>
              </a:ext>
            </a:extLst>
          </p:cNvPr>
          <p:cNvGrpSpPr/>
          <p:nvPr/>
        </p:nvGrpSpPr>
        <p:grpSpPr>
          <a:xfrm>
            <a:off x="44886" y="1824757"/>
            <a:ext cx="4876011" cy="3274738"/>
            <a:chOff x="163041" y="1848248"/>
            <a:chExt cx="4876011" cy="3274738"/>
          </a:xfrm>
        </p:grpSpPr>
        <p:sp>
          <p:nvSpPr>
            <p:cNvPr id="66" name="Rectangle 102">
              <a:extLst>
                <a:ext uri="{FF2B5EF4-FFF2-40B4-BE49-F238E27FC236}">
                  <a16:creationId xmlns:a16="http://schemas.microsoft.com/office/drawing/2014/main" id="{7DDBCAC8-F3FF-462B-91A5-E3D81909A2CF}"/>
                </a:ext>
              </a:extLst>
            </p:cNvPr>
            <p:cNvSpPr/>
            <p:nvPr/>
          </p:nvSpPr>
          <p:spPr>
            <a:xfrm>
              <a:off x="205936" y="1848248"/>
              <a:ext cx="4375052" cy="3274738"/>
            </a:xfrm>
            <a:custGeom>
              <a:avLst/>
              <a:gdLst/>
              <a:ahLst/>
              <a:cxnLst/>
              <a:rect l="l" t="t" r="r" b="b"/>
              <a:pathLst>
                <a:path w="4724400" h="5943600">
                  <a:moveTo>
                    <a:pt x="0" y="0"/>
                  </a:moveTo>
                  <a:lnTo>
                    <a:pt x="381000" y="0"/>
                  </a:lnTo>
                  <a:lnTo>
                    <a:pt x="381000" y="124650"/>
                  </a:lnTo>
                  <a:cubicBezTo>
                    <a:pt x="336426" y="139393"/>
                    <a:pt x="304800" y="181632"/>
                    <a:pt x="304800" y="231258"/>
                  </a:cubicBezTo>
                  <a:cubicBezTo>
                    <a:pt x="304800" y="294384"/>
                    <a:pt x="355974" y="345558"/>
                    <a:pt x="419100" y="345558"/>
                  </a:cubicBezTo>
                  <a:cubicBezTo>
                    <a:pt x="482226" y="345558"/>
                    <a:pt x="533400" y="294384"/>
                    <a:pt x="533400" y="231258"/>
                  </a:cubicBezTo>
                  <a:cubicBezTo>
                    <a:pt x="533400" y="181632"/>
                    <a:pt x="501774" y="139393"/>
                    <a:pt x="457200" y="124650"/>
                  </a:cubicBezTo>
                  <a:lnTo>
                    <a:pt x="457200" y="0"/>
                  </a:lnTo>
                  <a:lnTo>
                    <a:pt x="804333" y="0"/>
                  </a:lnTo>
                  <a:lnTo>
                    <a:pt x="804333" y="124650"/>
                  </a:lnTo>
                  <a:cubicBezTo>
                    <a:pt x="759759" y="139393"/>
                    <a:pt x="728133" y="181632"/>
                    <a:pt x="728133" y="231258"/>
                  </a:cubicBezTo>
                  <a:cubicBezTo>
                    <a:pt x="728133" y="294384"/>
                    <a:pt x="779307" y="345558"/>
                    <a:pt x="842433" y="345558"/>
                  </a:cubicBezTo>
                  <a:cubicBezTo>
                    <a:pt x="905559" y="345558"/>
                    <a:pt x="956733" y="294384"/>
                    <a:pt x="956733" y="231258"/>
                  </a:cubicBezTo>
                  <a:cubicBezTo>
                    <a:pt x="956733" y="181632"/>
                    <a:pt x="925107" y="139393"/>
                    <a:pt x="880533" y="124650"/>
                  </a:cubicBezTo>
                  <a:lnTo>
                    <a:pt x="880533" y="0"/>
                  </a:lnTo>
                  <a:lnTo>
                    <a:pt x="1227666" y="0"/>
                  </a:lnTo>
                  <a:lnTo>
                    <a:pt x="1227666" y="124650"/>
                  </a:lnTo>
                  <a:cubicBezTo>
                    <a:pt x="1183092" y="139393"/>
                    <a:pt x="1151466" y="181632"/>
                    <a:pt x="1151466" y="231258"/>
                  </a:cubicBezTo>
                  <a:cubicBezTo>
                    <a:pt x="1151466" y="294384"/>
                    <a:pt x="1202640" y="345558"/>
                    <a:pt x="1265766" y="345558"/>
                  </a:cubicBezTo>
                  <a:cubicBezTo>
                    <a:pt x="1328892" y="345558"/>
                    <a:pt x="1380066" y="294384"/>
                    <a:pt x="1380066" y="231258"/>
                  </a:cubicBezTo>
                  <a:cubicBezTo>
                    <a:pt x="1380066" y="181632"/>
                    <a:pt x="1348440" y="139393"/>
                    <a:pt x="1303866" y="124650"/>
                  </a:cubicBezTo>
                  <a:lnTo>
                    <a:pt x="1303866" y="0"/>
                  </a:lnTo>
                  <a:lnTo>
                    <a:pt x="1650999" y="0"/>
                  </a:lnTo>
                  <a:lnTo>
                    <a:pt x="1650999" y="124650"/>
                  </a:lnTo>
                  <a:cubicBezTo>
                    <a:pt x="1606425" y="139393"/>
                    <a:pt x="1574799" y="181632"/>
                    <a:pt x="1574799" y="231258"/>
                  </a:cubicBezTo>
                  <a:cubicBezTo>
                    <a:pt x="1574799" y="294384"/>
                    <a:pt x="1625973" y="345558"/>
                    <a:pt x="1689099" y="345558"/>
                  </a:cubicBezTo>
                  <a:cubicBezTo>
                    <a:pt x="1752225" y="345558"/>
                    <a:pt x="1803399" y="294384"/>
                    <a:pt x="1803399" y="231258"/>
                  </a:cubicBezTo>
                  <a:cubicBezTo>
                    <a:pt x="1803399" y="181632"/>
                    <a:pt x="1771773" y="139393"/>
                    <a:pt x="1727199" y="124650"/>
                  </a:cubicBezTo>
                  <a:lnTo>
                    <a:pt x="1727199" y="0"/>
                  </a:lnTo>
                  <a:lnTo>
                    <a:pt x="2074332" y="0"/>
                  </a:lnTo>
                  <a:lnTo>
                    <a:pt x="2074332" y="124650"/>
                  </a:lnTo>
                  <a:cubicBezTo>
                    <a:pt x="2029758" y="139393"/>
                    <a:pt x="1998132" y="181632"/>
                    <a:pt x="1998132" y="231258"/>
                  </a:cubicBezTo>
                  <a:cubicBezTo>
                    <a:pt x="1998132" y="294384"/>
                    <a:pt x="2049306" y="345558"/>
                    <a:pt x="2112432" y="345558"/>
                  </a:cubicBezTo>
                  <a:cubicBezTo>
                    <a:pt x="2175558" y="345558"/>
                    <a:pt x="2226732" y="294384"/>
                    <a:pt x="2226732" y="231258"/>
                  </a:cubicBezTo>
                  <a:cubicBezTo>
                    <a:pt x="2226732" y="181632"/>
                    <a:pt x="2195106" y="139393"/>
                    <a:pt x="2150532" y="124650"/>
                  </a:cubicBezTo>
                  <a:lnTo>
                    <a:pt x="2150532" y="0"/>
                  </a:lnTo>
                  <a:lnTo>
                    <a:pt x="2497665" y="0"/>
                  </a:lnTo>
                  <a:lnTo>
                    <a:pt x="2497665" y="124650"/>
                  </a:lnTo>
                  <a:cubicBezTo>
                    <a:pt x="2453091" y="139393"/>
                    <a:pt x="2421465" y="181632"/>
                    <a:pt x="2421465" y="231258"/>
                  </a:cubicBezTo>
                  <a:cubicBezTo>
                    <a:pt x="2421465" y="294384"/>
                    <a:pt x="2472639" y="345558"/>
                    <a:pt x="2535765" y="345558"/>
                  </a:cubicBezTo>
                  <a:cubicBezTo>
                    <a:pt x="2598891" y="345558"/>
                    <a:pt x="2650065" y="294384"/>
                    <a:pt x="2650065" y="231258"/>
                  </a:cubicBezTo>
                  <a:cubicBezTo>
                    <a:pt x="2650065" y="181632"/>
                    <a:pt x="2618439" y="139393"/>
                    <a:pt x="2573865" y="124650"/>
                  </a:cubicBezTo>
                  <a:lnTo>
                    <a:pt x="2573865" y="0"/>
                  </a:lnTo>
                  <a:lnTo>
                    <a:pt x="2920998" y="0"/>
                  </a:lnTo>
                  <a:lnTo>
                    <a:pt x="2920998" y="124650"/>
                  </a:lnTo>
                  <a:cubicBezTo>
                    <a:pt x="2876424" y="139393"/>
                    <a:pt x="2844798" y="181632"/>
                    <a:pt x="2844798" y="231258"/>
                  </a:cubicBezTo>
                  <a:cubicBezTo>
                    <a:pt x="2844798" y="294384"/>
                    <a:pt x="2895972" y="345558"/>
                    <a:pt x="2959098" y="345558"/>
                  </a:cubicBezTo>
                  <a:cubicBezTo>
                    <a:pt x="3022224" y="345558"/>
                    <a:pt x="3073398" y="294384"/>
                    <a:pt x="3073398" y="231258"/>
                  </a:cubicBezTo>
                  <a:cubicBezTo>
                    <a:pt x="3073398" y="181632"/>
                    <a:pt x="3041772" y="139393"/>
                    <a:pt x="2997198" y="124650"/>
                  </a:cubicBezTo>
                  <a:lnTo>
                    <a:pt x="2997198" y="0"/>
                  </a:lnTo>
                  <a:lnTo>
                    <a:pt x="3344331" y="0"/>
                  </a:lnTo>
                  <a:lnTo>
                    <a:pt x="3344331" y="124650"/>
                  </a:lnTo>
                  <a:cubicBezTo>
                    <a:pt x="3299757" y="139393"/>
                    <a:pt x="3268131" y="181632"/>
                    <a:pt x="3268131" y="231258"/>
                  </a:cubicBezTo>
                  <a:cubicBezTo>
                    <a:pt x="3268131" y="294384"/>
                    <a:pt x="3319305" y="345558"/>
                    <a:pt x="3382431" y="345558"/>
                  </a:cubicBezTo>
                  <a:cubicBezTo>
                    <a:pt x="3445557" y="345558"/>
                    <a:pt x="3496731" y="294384"/>
                    <a:pt x="3496731" y="231258"/>
                  </a:cubicBezTo>
                  <a:cubicBezTo>
                    <a:pt x="3496731" y="181632"/>
                    <a:pt x="3465105" y="139393"/>
                    <a:pt x="3420531" y="124650"/>
                  </a:cubicBezTo>
                  <a:lnTo>
                    <a:pt x="3420531" y="0"/>
                  </a:lnTo>
                  <a:lnTo>
                    <a:pt x="3767664" y="0"/>
                  </a:lnTo>
                  <a:lnTo>
                    <a:pt x="3767664" y="124650"/>
                  </a:lnTo>
                  <a:cubicBezTo>
                    <a:pt x="3723090" y="139393"/>
                    <a:pt x="3691464" y="181632"/>
                    <a:pt x="3691464" y="231258"/>
                  </a:cubicBezTo>
                  <a:cubicBezTo>
                    <a:pt x="3691464" y="294384"/>
                    <a:pt x="3742638" y="345558"/>
                    <a:pt x="3805764" y="345558"/>
                  </a:cubicBezTo>
                  <a:cubicBezTo>
                    <a:pt x="3868890" y="345558"/>
                    <a:pt x="3920064" y="294384"/>
                    <a:pt x="3920064" y="231258"/>
                  </a:cubicBezTo>
                  <a:cubicBezTo>
                    <a:pt x="3920064" y="181632"/>
                    <a:pt x="3888438" y="139393"/>
                    <a:pt x="3843864" y="124650"/>
                  </a:cubicBezTo>
                  <a:lnTo>
                    <a:pt x="3843864" y="0"/>
                  </a:lnTo>
                  <a:lnTo>
                    <a:pt x="4191000" y="0"/>
                  </a:lnTo>
                  <a:lnTo>
                    <a:pt x="4191000" y="124650"/>
                  </a:lnTo>
                  <a:cubicBezTo>
                    <a:pt x="4146426" y="139393"/>
                    <a:pt x="4114800" y="181632"/>
                    <a:pt x="4114800" y="231258"/>
                  </a:cubicBezTo>
                  <a:cubicBezTo>
                    <a:pt x="4114800" y="294384"/>
                    <a:pt x="4165974" y="345558"/>
                    <a:pt x="4229100" y="345558"/>
                  </a:cubicBezTo>
                  <a:cubicBezTo>
                    <a:pt x="4292226" y="345558"/>
                    <a:pt x="4343400" y="294384"/>
                    <a:pt x="4343400" y="231258"/>
                  </a:cubicBezTo>
                  <a:cubicBezTo>
                    <a:pt x="4343400" y="181632"/>
                    <a:pt x="4311774" y="139393"/>
                    <a:pt x="4267200" y="124650"/>
                  </a:cubicBezTo>
                  <a:lnTo>
                    <a:pt x="4267200" y="0"/>
                  </a:lnTo>
                  <a:lnTo>
                    <a:pt x="4724400" y="0"/>
                  </a:lnTo>
                  <a:lnTo>
                    <a:pt x="4724400" y="5943600"/>
                  </a:lnTo>
                  <a:lnTo>
                    <a:pt x="0" y="594360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928D1D07-BA93-4D41-99C5-6FE78B1AF077}"/>
                </a:ext>
              </a:extLst>
            </p:cNvPr>
            <p:cNvCxnSpPr>
              <a:cxnSpLocks/>
            </p:cNvCxnSpPr>
            <p:nvPr/>
          </p:nvCxnSpPr>
          <p:spPr>
            <a:xfrm>
              <a:off x="664000" y="2009039"/>
              <a:ext cx="17858" cy="31139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E7D53A6-7B1B-40D1-AF5F-26AEEF0190CC}"/>
                </a:ext>
              </a:extLst>
            </p:cNvPr>
            <p:cNvCxnSpPr>
              <a:cxnSpLocks/>
            </p:cNvCxnSpPr>
            <p:nvPr/>
          </p:nvCxnSpPr>
          <p:spPr>
            <a:xfrm>
              <a:off x="163041" y="2808927"/>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BA8C4C8-C29E-420A-9491-83D1DE9086A7}"/>
                </a:ext>
              </a:extLst>
            </p:cNvPr>
            <p:cNvCxnSpPr>
              <a:cxnSpLocks/>
            </p:cNvCxnSpPr>
            <p:nvPr/>
          </p:nvCxnSpPr>
          <p:spPr>
            <a:xfrm>
              <a:off x="225451" y="3269611"/>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472D91B-F814-4AD0-9037-FD6CF08E10CA}"/>
                </a:ext>
              </a:extLst>
            </p:cNvPr>
            <p:cNvCxnSpPr>
              <a:cxnSpLocks/>
            </p:cNvCxnSpPr>
            <p:nvPr/>
          </p:nvCxnSpPr>
          <p:spPr>
            <a:xfrm>
              <a:off x="225451" y="3752522"/>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C8687E6-C8A2-4D99-A412-8ADF413F1C5C}"/>
                </a:ext>
              </a:extLst>
            </p:cNvPr>
            <p:cNvCxnSpPr>
              <a:cxnSpLocks/>
            </p:cNvCxnSpPr>
            <p:nvPr/>
          </p:nvCxnSpPr>
          <p:spPr>
            <a:xfrm>
              <a:off x="225451" y="4235434"/>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62C70E3-15D2-49FB-A88B-9AE50DBA745B}"/>
                </a:ext>
              </a:extLst>
            </p:cNvPr>
            <p:cNvCxnSpPr>
              <a:cxnSpLocks/>
            </p:cNvCxnSpPr>
            <p:nvPr/>
          </p:nvCxnSpPr>
          <p:spPr>
            <a:xfrm>
              <a:off x="225451" y="4718345"/>
              <a:ext cx="400709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02071F-5F78-4DE6-8B7F-457FF318274A}"/>
                </a:ext>
              </a:extLst>
            </p:cNvPr>
            <p:cNvSpPr txBox="1"/>
            <p:nvPr/>
          </p:nvSpPr>
          <p:spPr>
            <a:xfrm>
              <a:off x="664000" y="2264545"/>
              <a:ext cx="4375052" cy="523220"/>
            </a:xfrm>
            <a:prstGeom prst="rect">
              <a:avLst/>
            </a:prstGeom>
            <a:noFill/>
          </p:spPr>
          <p:txBody>
            <a:bodyPr wrap="square" rtlCol="0">
              <a:spAutoFit/>
            </a:bodyPr>
            <a:lstStyle/>
            <a:p>
              <a:r>
                <a:rPr lang="en-GB" sz="2800" dirty="0"/>
                <a:t>You will need (resources):</a:t>
              </a:r>
            </a:p>
          </p:txBody>
        </p:sp>
        <p:sp>
          <p:nvSpPr>
            <p:cNvPr id="128" name="TextBox 127">
              <a:extLst>
                <a:ext uri="{FF2B5EF4-FFF2-40B4-BE49-F238E27FC236}">
                  <a16:creationId xmlns:a16="http://schemas.microsoft.com/office/drawing/2014/main" id="{19332B8C-6EDD-4D4D-834A-949EA8292C60}"/>
                </a:ext>
              </a:extLst>
            </p:cNvPr>
            <p:cNvSpPr txBox="1"/>
            <p:nvPr/>
          </p:nvSpPr>
          <p:spPr>
            <a:xfrm>
              <a:off x="706896" y="2807050"/>
              <a:ext cx="3253016" cy="446303"/>
            </a:xfrm>
            <a:prstGeom prst="rect">
              <a:avLst/>
            </a:prstGeom>
            <a:noFill/>
          </p:spPr>
          <p:txBody>
            <a:bodyPr wrap="square" rtlCol="0">
              <a:spAutoFit/>
            </a:bodyPr>
            <a:lstStyle/>
            <a:p>
              <a:r>
                <a:rPr lang="en-GB" sz="2400" dirty="0"/>
                <a:t>4mm MDF sheet</a:t>
              </a:r>
            </a:p>
          </p:txBody>
        </p:sp>
        <p:sp>
          <p:nvSpPr>
            <p:cNvPr id="20" name="TextBox 19">
              <a:extLst>
                <a:ext uri="{FF2B5EF4-FFF2-40B4-BE49-F238E27FC236}">
                  <a16:creationId xmlns:a16="http://schemas.microsoft.com/office/drawing/2014/main" id="{CA626D08-7EAC-4F49-8681-402D83CFEE29}"/>
                </a:ext>
              </a:extLst>
            </p:cNvPr>
            <p:cNvSpPr txBox="1"/>
            <p:nvPr/>
          </p:nvSpPr>
          <p:spPr>
            <a:xfrm>
              <a:off x="706896" y="3256029"/>
              <a:ext cx="3253016" cy="446303"/>
            </a:xfrm>
            <a:prstGeom prst="rect">
              <a:avLst/>
            </a:prstGeom>
            <a:noFill/>
          </p:spPr>
          <p:txBody>
            <a:bodyPr wrap="square" rtlCol="0">
              <a:spAutoFit/>
            </a:bodyPr>
            <a:lstStyle/>
            <a:p>
              <a:r>
                <a:rPr lang="en-GB" sz="2400" dirty="0"/>
                <a:t>Pewter</a:t>
              </a:r>
            </a:p>
          </p:txBody>
        </p:sp>
        <p:sp>
          <p:nvSpPr>
            <p:cNvPr id="18" name="TextBox 17">
              <a:extLst>
                <a:ext uri="{FF2B5EF4-FFF2-40B4-BE49-F238E27FC236}">
                  <a16:creationId xmlns:a16="http://schemas.microsoft.com/office/drawing/2014/main" id="{B4A09BA3-E317-4F46-86B6-B7FDA430DAEF}"/>
                </a:ext>
              </a:extLst>
            </p:cNvPr>
            <p:cNvSpPr txBox="1"/>
            <p:nvPr/>
          </p:nvSpPr>
          <p:spPr>
            <a:xfrm>
              <a:off x="684442" y="3763050"/>
              <a:ext cx="3506013" cy="446303"/>
            </a:xfrm>
            <a:prstGeom prst="rect">
              <a:avLst/>
            </a:prstGeom>
            <a:noFill/>
          </p:spPr>
          <p:txBody>
            <a:bodyPr wrap="square" rtlCol="0">
              <a:spAutoFit/>
            </a:bodyPr>
            <a:lstStyle/>
            <a:p>
              <a:r>
                <a:rPr lang="en-GB" sz="2400" dirty="0"/>
                <a:t>Acrylic for insert</a:t>
              </a:r>
            </a:p>
          </p:txBody>
        </p:sp>
      </p:grpSp>
      <p:grpSp>
        <p:nvGrpSpPr>
          <p:cNvPr id="52" name="Group 51">
            <a:extLst>
              <a:ext uri="{FF2B5EF4-FFF2-40B4-BE49-F238E27FC236}">
                <a16:creationId xmlns:a16="http://schemas.microsoft.com/office/drawing/2014/main" id="{5349A6BE-FC71-6DA6-DDB8-CCB348CF8925}"/>
              </a:ext>
            </a:extLst>
          </p:cNvPr>
          <p:cNvGrpSpPr/>
          <p:nvPr/>
        </p:nvGrpSpPr>
        <p:grpSpPr>
          <a:xfrm>
            <a:off x="4536869" y="1824757"/>
            <a:ext cx="4876011" cy="4154009"/>
            <a:chOff x="4618757" y="1824756"/>
            <a:chExt cx="4876011" cy="4318092"/>
          </a:xfrm>
        </p:grpSpPr>
        <p:sp>
          <p:nvSpPr>
            <p:cNvPr id="5" name="Rectangle 102">
              <a:extLst>
                <a:ext uri="{FF2B5EF4-FFF2-40B4-BE49-F238E27FC236}">
                  <a16:creationId xmlns:a16="http://schemas.microsoft.com/office/drawing/2014/main" id="{05BD3855-3BE2-74BB-9162-1C0C2A35F7D4}"/>
                </a:ext>
              </a:extLst>
            </p:cNvPr>
            <p:cNvSpPr/>
            <p:nvPr/>
          </p:nvSpPr>
          <p:spPr>
            <a:xfrm>
              <a:off x="4661652" y="1824756"/>
              <a:ext cx="4437462" cy="4318092"/>
            </a:xfrm>
            <a:custGeom>
              <a:avLst/>
              <a:gdLst/>
              <a:ahLst/>
              <a:cxnLst/>
              <a:rect l="l" t="t" r="r" b="b"/>
              <a:pathLst>
                <a:path w="4724400" h="5943600">
                  <a:moveTo>
                    <a:pt x="0" y="0"/>
                  </a:moveTo>
                  <a:lnTo>
                    <a:pt x="381000" y="0"/>
                  </a:lnTo>
                  <a:lnTo>
                    <a:pt x="381000" y="124650"/>
                  </a:lnTo>
                  <a:cubicBezTo>
                    <a:pt x="336426" y="139393"/>
                    <a:pt x="304800" y="181632"/>
                    <a:pt x="304800" y="231258"/>
                  </a:cubicBezTo>
                  <a:cubicBezTo>
                    <a:pt x="304800" y="294384"/>
                    <a:pt x="355974" y="345558"/>
                    <a:pt x="419100" y="345558"/>
                  </a:cubicBezTo>
                  <a:cubicBezTo>
                    <a:pt x="482226" y="345558"/>
                    <a:pt x="533400" y="294384"/>
                    <a:pt x="533400" y="231258"/>
                  </a:cubicBezTo>
                  <a:cubicBezTo>
                    <a:pt x="533400" y="181632"/>
                    <a:pt x="501774" y="139393"/>
                    <a:pt x="457200" y="124650"/>
                  </a:cubicBezTo>
                  <a:lnTo>
                    <a:pt x="457200" y="0"/>
                  </a:lnTo>
                  <a:lnTo>
                    <a:pt x="804333" y="0"/>
                  </a:lnTo>
                  <a:lnTo>
                    <a:pt x="804333" y="124650"/>
                  </a:lnTo>
                  <a:cubicBezTo>
                    <a:pt x="759759" y="139393"/>
                    <a:pt x="728133" y="181632"/>
                    <a:pt x="728133" y="231258"/>
                  </a:cubicBezTo>
                  <a:cubicBezTo>
                    <a:pt x="728133" y="294384"/>
                    <a:pt x="779307" y="345558"/>
                    <a:pt x="842433" y="345558"/>
                  </a:cubicBezTo>
                  <a:cubicBezTo>
                    <a:pt x="905559" y="345558"/>
                    <a:pt x="956733" y="294384"/>
                    <a:pt x="956733" y="231258"/>
                  </a:cubicBezTo>
                  <a:cubicBezTo>
                    <a:pt x="956733" y="181632"/>
                    <a:pt x="925107" y="139393"/>
                    <a:pt x="880533" y="124650"/>
                  </a:cubicBezTo>
                  <a:lnTo>
                    <a:pt x="880533" y="0"/>
                  </a:lnTo>
                  <a:lnTo>
                    <a:pt x="1227666" y="0"/>
                  </a:lnTo>
                  <a:lnTo>
                    <a:pt x="1227666" y="124650"/>
                  </a:lnTo>
                  <a:cubicBezTo>
                    <a:pt x="1183092" y="139393"/>
                    <a:pt x="1151466" y="181632"/>
                    <a:pt x="1151466" y="231258"/>
                  </a:cubicBezTo>
                  <a:cubicBezTo>
                    <a:pt x="1151466" y="294384"/>
                    <a:pt x="1202640" y="345558"/>
                    <a:pt x="1265766" y="345558"/>
                  </a:cubicBezTo>
                  <a:cubicBezTo>
                    <a:pt x="1328892" y="345558"/>
                    <a:pt x="1380066" y="294384"/>
                    <a:pt x="1380066" y="231258"/>
                  </a:cubicBezTo>
                  <a:cubicBezTo>
                    <a:pt x="1380066" y="181632"/>
                    <a:pt x="1348440" y="139393"/>
                    <a:pt x="1303866" y="124650"/>
                  </a:cubicBezTo>
                  <a:lnTo>
                    <a:pt x="1303866" y="0"/>
                  </a:lnTo>
                  <a:lnTo>
                    <a:pt x="1650999" y="0"/>
                  </a:lnTo>
                  <a:lnTo>
                    <a:pt x="1650999" y="124650"/>
                  </a:lnTo>
                  <a:cubicBezTo>
                    <a:pt x="1606425" y="139393"/>
                    <a:pt x="1574799" y="181632"/>
                    <a:pt x="1574799" y="231258"/>
                  </a:cubicBezTo>
                  <a:cubicBezTo>
                    <a:pt x="1574799" y="294384"/>
                    <a:pt x="1625973" y="345558"/>
                    <a:pt x="1689099" y="345558"/>
                  </a:cubicBezTo>
                  <a:cubicBezTo>
                    <a:pt x="1752225" y="345558"/>
                    <a:pt x="1803399" y="294384"/>
                    <a:pt x="1803399" y="231258"/>
                  </a:cubicBezTo>
                  <a:cubicBezTo>
                    <a:pt x="1803399" y="181632"/>
                    <a:pt x="1771773" y="139393"/>
                    <a:pt x="1727199" y="124650"/>
                  </a:cubicBezTo>
                  <a:lnTo>
                    <a:pt x="1727199" y="0"/>
                  </a:lnTo>
                  <a:lnTo>
                    <a:pt x="2074332" y="0"/>
                  </a:lnTo>
                  <a:lnTo>
                    <a:pt x="2074332" y="124650"/>
                  </a:lnTo>
                  <a:cubicBezTo>
                    <a:pt x="2029758" y="139393"/>
                    <a:pt x="1998132" y="181632"/>
                    <a:pt x="1998132" y="231258"/>
                  </a:cubicBezTo>
                  <a:cubicBezTo>
                    <a:pt x="1998132" y="294384"/>
                    <a:pt x="2049306" y="345558"/>
                    <a:pt x="2112432" y="345558"/>
                  </a:cubicBezTo>
                  <a:cubicBezTo>
                    <a:pt x="2175558" y="345558"/>
                    <a:pt x="2226732" y="294384"/>
                    <a:pt x="2226732" y="231258"/>
                  </a:cubicBezTo>
                  <a:cubicBezTo>
                    <a:pt x="2226732" y="181632"/>
                    <a:pt x="2195106" y="139393"/>
                    <a:pt x="2150532" y="124650"/>
                  </a:cubicBezTo>
                  <a:lnTo>
                    <a:pt x="2150532" y="0"/>
                  </a:lnTo>
                  <a:lnTo>
                    <a:pt x="2497665" y="0"/>
                  </a:lnTo>
                  <a:lnTo>
                    <a:pt x="2497665" y="124650"/>
                  </a:lnTo>
                  <a:cubicBezTo>
                    <a:pt x="2453091" y="139393"/>
                    <a:pt x="2421465" y="181632"/>
                    <a:pt x="2421465" y="231258"/>
                  </a:cubicBezTo>
                  <a:cubicBezTo>
                    <a:pt x="2421465" y="294384"/>
                    <a:pt x="2472639" y="345558"/>
                    <a:pt x="2535765" y="345558"/>
                  </a:cubicBezTo>
                  <a:cubicBezTo>
                    <a:pt x="2598891" y="345558"/>
                    <a:pt x="2650065" y="294384"/>
                    <a:pt x="2650065" y="231258"/>
                  </a:cubicBezTo>
                  <a:cubicBezTo>
                    <a:pt x="2650065" y="181632"/>
                    <a:pt x="2618439" y="139393"/>
                    <a:pt x="2573865" y="124650"/>
                  </a:cubicBezTo>
                  <a:lnTo>
                    <a:pt x="2573865" y="0"/>
                  </a:lnTo>
                  <a:lnTo>
                    <a:pt x="2920998" y="0"/>
                  </a:lnTo>
                  <a:lnTo>
                    <a:pt x="2920998" y="124650"/>
                  </a:lnTo>
                  <a:cubicBezTo>
                    <a:pt x="2876424" y="139393"/>
                    <a:pt x="2844798" y="181632"/>
                    <a:pt x="2844798" y="231258"/>
                  </a:cubicBezTo>
                  <a:cubicBezTo>
                    <a:pt x="2844798" y="294384"/>
                    <a:pt x="2895972" y="345558"/>
                    <a:pt x="2959098" y="345558"/>
                  </a:cubicBezTo>
                  <a:cubicBezTo>
                    <a:pt x="3022224" y="345558"/>
                    <a:pt x="3073398" y="294384"/>
                    <a:pt x="3073398" y="231258"/>
                  </a:cubicBezTo>
                  <a:cubicBezTo>
                    <a:pt x="3073398" y="181632"/>
                    <a:pt x="3041772" y="139393"/>
                    <a:pt x="2997198" y="124650"/>
                  </a:cubicBezTo>
                  <a:lnTo>
                    <a:pt x="2997198" y="0"/>
                  </a:lnTo>
                  <a:lnTo>
                    <a:pt x="3344331" y="0"/>
                  </a:lnTo>
                  <a:lnTo>
                    <a:pt x="3344331" y="124650"/>
                  </a:lnTo>
                  <a:cubicBezTo>
                    <a:pt x="3299757" y="139393"/>
                    <a:pt x="3268131" y="181632"/>
                    <a:pt x="3268131" y="231258"/>
                  </a:cubicBezTo>
                  <a:cubicBezTo>
                    <a:pt x="3268131" y="294384"/>
                    <a:pt x="3319305" y="345558"/>
                    <a:pt x="3382431" y="345558"/>
                  </a:cubicBezTo>
                  <a:cubicBezTo>
                    <a:pt x="3445557" y="345558"/>
                    <a:pt x="3496731" y="294384"/>
                    <a:pt x="3496731" y="231258"/>
                  </a:cubicBezTo>
                  <a:cubicBezTo>
                    <a:pt x="3496731" y="181632"/>
                    <a:pt x="3465105" y="139393"/>
                    <a:pt x="3420531" y="124650"/>
                  </a:cubicBezTo>
                  <a:lnTo>
                    <a:pt x="3420531" y="0"/>
                  </a:lnTo>
                  <a:lnTo>
                    <a:pt x="3767664" y="0"/>
                  </a:lnTo>
                  <a:lnTo>
                    <a:pt x="3767664" y="124650"/>
                  </a:lnTo>
                  <a:cubicBezTo>
                    <a:pt x="3723090" y="139393"/>
                    <a:pt x="3691464" y="181632"/>
                    <a:pt x="3691464" y="231258"/>
                  </a:cubicBezTo>
                  <a:cubicBezTo>
                    <a:pt x="3691464" y="294384"/>
                    <a:pt x="3742638" y="345558"/>
                    <a:pt x="3805764" y="345558"/>
                  </a:cubicBezTo>
                  <a:cubicBezTo>
                    <a:pt x="3868890" y="345558"/>
                    <a:pt x="3920064" y="294384"/>
                    <a:pt x="3920064" y="231258"/>
                  </a:cubicBezTo>
                  <a:cubicBezTo>
                    <a:pt x="3920064" y="181632"/>
                    <a:pt x="3888438" y="139393"/>
                    <a:pt x="3843864" y="124650"/>
                  </a:cubicBezTo>
                  <a:lnTo>
                    <a:pt x="3843864" y="0"/>
                  </a:lnTo>
                  <a:lnTo>
                    <a:pt x="4191000" y="0"/>
                  </a:lnTo>
                  <a:lnTo>
                    <a:pt x="4191000" y="124650"/>
                  </a:lnTo>
                  <a:cubicBezTo>
                    <a:pt x="4146426" y="139393"/>
                    <a:pt x="4114800" y="181632"/>
                    <a:pt x="4114800" y="231258"/>
                  </a:cubicBezTo>
                  <a:cubicBezTo>
                    <a:pt x="4114800" y="294384"/>
                    <a:pt x="4165974" y="345558"/>
                    <a:pt x="4229100" y="345558"/>
                  </a:cubicBezTo>
                  <a:cubicBezTo>
                    <a:pt x="4292226" y="345558"/>
                    <a:pt x="4343400" y="294384"/>
                    <a:pt x="4343400" y="231258"/>
                  </a:cubicBezTo>
                  <a:cubicBezTo>
                    <a:pt x="4343400" y="181632"/>
                    <a:pt x="4311774" y="139393"/>
                    <a:pt x="4267200" y="124650"/>
                  </a:cubicBezTo>
                  <a:lnTo>
                    <a:pt x="4267200" y="0"/>
                  </a:lnTo>
                  <a:lnTo>
                    <a:pt x="4724400" y="0"/>
                  </a:lnTo>
                  <a:lnTo>
                    <a:pt x="4724400" y="5943600"/>
                  </a:lnTo>
                  <a:lnTo>
                    <a:pt x="0" y="594360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2033955-0086-E9BB-2CC0-C6DE0F0FA552}"/>
                </a:ext>
              </a:extLst>
            </p:cNvPr>
            <p:cNvCxnSpPr>
              <a:cxnSpLocks/>
            </p:cNvCxnSpPr>
            <p:nvPr/>
          </p:nvCxnSpPr>
          <p:spPr>
            <a:xfrm>
              <a:off x="5119716" y="1991083"/>
              <a:ext cx="64344" cy="4151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884E055-CA3E-CC44-23E2-6E5282846FAD}"/>
                </a:ext>
              </a:extLst>
            </p:cNvPr>
            <p:cNvCxnSpPr>
              <a:cxnSpLocks/>
            </p:cNvCxnSpPr>
            <p:nvPr/>
          </p:nvCxnSpPr>
          <p:spPr>
            <a:xfrm>
              <a:off x="4618757" y="2818503"/>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1AB9D7-EAA5-BEBD-4C36-410EBB62316B}"/>
                </a:ext>
              </a:extLst>
            </p:cNvPr>
            <p:cNvCxnSpPr>
              <a:cxnSpLocks/>
            </p:cNvCxnSpPr>
            <p:nvPr/>
          </p:nvCxnSpPr>
          <p:spPr>
            <a:xfrm>
              <a:off x="4681167" y="3295044"/>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C0DF9D-7A6A-B488-EA01-46F97C0C1845}"/>
                </a:ext>
              </a:extLst>
            </p:cNvPr>
            <p:cNvCxnSpPr>
              <a:cxnSpLocks/>
            </p:cNvCxnSpPr>
            <p:nvPr/>
          </p:nvCxnSpPr>
          <p:spPr>
            <a:xfrm>
              <a:off x="4681167" y="3794577"/>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B8D9D8-3879-58ED-8856-D5EB49F9D44A}"/>
                </a:ext>
              </a:extLst>
            </p:cNvPr>
            <p:cNvCxnSpPr>
              <a:cxnSpLocks/>
            </p:cNvCxnSpPr>
            <p:nvPr/>
          </p:nvCxnSpPr>
          <p:spPr>
            <a:xfrm>
              <a:off x="4681167" y="4294110"/>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E7231-C2D1-C7AD-4335-6F1138EB4125}"/>
                </a:ext>
              </a:extLst>
            </p:cNvPr>
            <p:cNvCxnSpPr>
              <a:cxnSpLocks/>
            </p:cNvCxnSpPr>
            <p:nvPr/>
          </p:nvCxnSpPr>
          <p:spPr>
            <a:xfrm>
              <a:off x="4681167" y="4793643"/>
              <a:ext cx="400709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9B127F9-2203-E140-D6D5-7070BAC12053}"/>
                </a:ext>
              </a:extLst>
            </p:cNvPr>
            <p:cNvSpPr txBox="1"/>
            <p:nvPr/>
          </p:nvSpPr>
          <p:spPr>
            <a:xfrm>
              <a:off x="5119716" y="2255384"/>
              <a:ext cx="4375052" cy="523220"/>
            </a:xfrm>
            <a:prstGeom prst="rect">
              <a:avLst/>
            </a:prstGeom>
            <a:noFill/>
          </p:spPr>
          <p:txBody>
            <a:bodyPr wrap="square" rtlCol="0">
              <a:spAutoFit/>
            </a:bodyPr>
            <a:lstStyle/>
            <a:p>
              <a:r>
                <a:rPr lang="en-GB" sz="2800" dirty="0"/>
                <a:t>You will need (equipment):</a:t>
              </a:r>
            </a:p>
          </p:txBody>
        </p:sp>
        <p:sp>
          <p:nvSpPr>
            <p:cNvPr id="13" name="TextBox 12">
              <a:extLst>
                <a:ext uri="{FF2B5EF4-FFF2-40B4-BE49-F238E27FC236}">
                  <a16:creationId xmlns:a16="http://schemas.microsoft.com/office/drawing/2014/main" id="{757D6233-0868-F263-DADA-4AFDFD3BD775}"/>
                </a:ext>
              </a:extLst>
            </p:cNvPr>
            <p:cNvSpPr txBox="1"/>
            <p:nvPr/>
          </p:nvSpPr>
          <p:spPr>
            <a:xfrm>
              <a:off x="5162612" y="2874358"/>
              <a:ext cx="3253010" cy="461665"/>
            </a:xfrm>
            <a:prstGeom prst="rect">
              <a:avLst/>
            </a:prstGeom>
            <a:noFill/>
          </p:spPr>
          <p:txBody>
            <a:bodyPr wrap="square" rtlCol="0">
              <a:spAutoFit/>
            </a:bodyPr>
            <a:lstStyle/>
            <a:p>
              <a:r>
                <a:rPr lang="en-GB" sz="2400" dirty="0"/>
                <a:t>CAD drawing package</a:t>
              </a:r>
            </a:p>
          </p:txBody>
        </p:sp>
        <p:sp>
          <p:nvSpPr>
            <p:cNvPr id="15" name="TextBox 14">
              <a:extLst>
                <a:ext uri="{FF2B5EF4-FFF2-40B4-BE49-F238E27FC236}">
                  <a16:creationId xmlns:a16="http://schemas.microsoft.com/office/drawing/2014/main" id="{5A789D1E-0FF1-916F-7793-566022AB9FDD}"/>
                </a:ext>
              </a:extLst>
            </p:cNvPr>
            <p:cNvSpPr txBox="1"/>
            <p:nvPr/>
          </p:nvSpPr>
          <p:spPr>
            <a:xfrm>
              <a:off x="5162612" y="3332145"/>
              <a:ext cx="3253016" cy="461665"/>
            </a:xfrm>
            <a:prstGeom prst="rect">
              <a:avLst/>
            </a:prstGeom>
            <a:noFill/>
          </p:spPr>
          <p:txBody>
            <a:bodyPr wrap="square" rtlCol="0">
              <a:spAutoFit/>
            </a:bodyPr>
            <a:lstStyle/>
            <a:p>
              <a:r>
                <a:rPr lang="en-GB" sz="2400" dirty="0"/>
                <a:t>G Cramp</a:t>
              </a:r>
            </a:p>
          </p:txBody>
        </p:sp>
        <p:sp>
          <p:nvSpPr>
            <p:cNvPr id="25" name="TextBox 24">
              <a:extLst>
                <a:ext uri="{FF2B5EF4-FFF2-40B4-BE49-F238E27FC236}">
                  <a16:creationId xmlns:a16="http://schemas.microsoft.com/office/drawing/2014/main" id="{93790209-DE4F-91B4-7387-24415BDC7DCA}"/>
                </a:ext>
              </a:extLst>
            </p:cNvPr>
            <p:cNvSpPr txBox="1"/>
            <p:nvPr/>
          </p:nvSpPr>
          <p:spPr>
            <a:xfrm>
              <a:off x="5150981" y="3825232"/>
              <a:ext cx="3506013" cy="461665"/>
            </a:xfrm>
            <a:prstGeom prst="rect">
              <a:avLst/>
            </a:prstGeom>
            <a:noFill/>
          </p:spPr>
          <p:txBody>
            <a:bodyPr wrap="square" rtlCol="0">
              <a:spAutoFit/>
            </a:bodyPr>
            <a:lstStyle/>
            <a:p>
              <a:r>
                <a:rPr lang="en-GB" sz="2400" dirty="0"/>
                <a:t>Pewter casting facility</a:t>
              </a:r>
            </a:p>
          </p:txBody>
        </p:sp>
        <p:cxnSp>
          <p:nvCxnSpPr>
            <p:cNvPr id="26" name="Straight Connector 25">
              <a:extLst>
                <a:ext uri="{FF2B5EF4-FFF2-40B4-BE49-F238E27FC236}">
                  <a16:creationId xmlns:a16="http://schemas.microsoft.com/office/drawing/2014/main" id="{10C77207-B33F-00DE-D262-6C8F9926A55A}"/>
                </a:ext>
              </a:extLst>
            </p:cNvPr>
            <p:cNvCxnSpPr>
              <a:cxnSpLocks/>
            </p:cNvCxnSpPr>
            <p:nvPr/>
          </p:nvCxnSpPr>
          <p:spPr>
            <a:xfrm>
              <a:off x="4681167" y="5301643"/>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F9C5B92-38AF-5DBD-BAB2-8B03584D5FEC}"/>
                </a:ext>
              </a:extLst>
            </p:cNvPr>
            <p:cNvCxnSpPr>
              <a:cxnSpLocks/>
            </p:cNvCxnSpPr>
            <p:nvPr/>
          </p:nvCxnSpPr>
          <p:spPr>
            <a:xfrm>
              <a:off x="4661652" y="5829832"/>
              <a:ext cx="4007092"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986D28E-29E3-84E9-6515-9F948C762E99}"/>
                </a:ext>
              </a:extLst>
            </p:cNvPr>
            <p:cNvSpPr txBox="1"/>
            <p:nvPr/>
          </p:nvSpPr>
          <p:spPr>
            <a:xfrm>
              <a:off x="5162612" y="4308838"/>
              <a:ext cx="3506013" cy="461665"/>
            </a:xfrm>
            <a:prstGeom prst="rect">
              <a:avLst/>
            </a:prstGeom>
            <a:noFill/>
          </p:spPr>
          <p:txBody>
            <a:bodyPr wrap="square" rtlCol="0">
              <a:spAutoFit/>
            </a:bodyPr>
            <a:lstStyle/>
            <a:p>
              <a:r>
                <a:rPr lang="en-GB" sz="2400" dirty="0"/>
                <a:t>Aluminium file</a:t>
              </a:r>
            </a:p>
          </p:txBody>
        </p:sp>
        <p:sp>
          <p:nvSpPr>
            <p:cNvPr id="31" name="TextBox 30">
              <a:extLst>
                <a:ext uri="{FF2B5EF4-FFF2-40B4-BE49-F238E27FC236}">
                  <a16:creationId xmlns:a16="http://schemas.microsoft.com/office/drawing/2014/main" id="{9BBB136C-7C72-FF55-6A58-384372189719}"/>
                </a:ext>
              </a:extLst>
            </p:cNvPr>
            <p:cNvSpPr txBox="1"/>
            <p:nvPr/>
          </p:nvSpPr>
          <p:spPr>
            <a:xfrm>
              <a:off x="5119716" y="4805236"/>
              <a:ext cx="3506013" cy="461665"/>
            </a:xfrm>
            <a:prstGeom prst="rect">
              <a:avLst/>
            </a:prstGeom>
            <a:noFill/>
          </p:spPr>
          <p:txBody>
            <a:bodyPr wrap="square" rtlCol="0">
              <a:spAutoFit/>
            </a:bodyPr>
            <a:lstStyle/>
            <a:p>
              <a:r>
                <a:rPr lang="en-GB" sz="2400" dirty="0"/>
                <a:t>Wet and dry paper</a:t>
              </a:r>
            </a:p>
          </p:txBody>
        </p:sp>
      </p:grpSp>
    </p:spTree>
    <p:extLst>
      <p:ext uri="{BB962C8B-B14F-4D97-AF65-F5344CB8AC3E}">
        <p14:creationId xmlns:p14="http://schemas.microsoft.com/office/powerpoint/2010/main" val="405452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Design the medal</a:t>
            </a:r>
          </a:p>
        </p:txBody>
      </p:sp>
      <p:pic>
        <p:nvPicPr>
          <p:cNvPr id="3" name="Picture 2">
            <a:extLst>
              <a:ext uri="{FF2B5EF4-FFF2-40B4-BE49-F238E27FC236}">
                <a16:creationId xmlns:a16="http://schemas.microsoft.com/office/drawing/2014/main" id="{DF03014D-F599-455C-B9AA-A122CF314C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2806" y="2764065"/>
            <a:ext cx="3714870" cy="2797079"/>
          </a:xfrm>
          <a:prstGeom prst="rect">
            <a:avLst/>
          </a:prstGeom>
        </p:spPr>
      </p:pic>
      <p:sp>
        <p:nvSpPr>
          <p:cNvPr id="4" name="TextBox 3">
            <a:extLst>
              <a:ext uri="{FF2B5EF4-FFF2-40B4-BE49-F238E27FC236}">
                <a16:creationId xmlns:a16="http://schemas.microsoft.com/office/drawing/2014/main" id="{A87C35CB-6FE4-4029-A418-A31BFB5ABE6D}"/>
              </a:ext>
            </a:extLst>
          </p:cNvPr>
          <p:cNvSpPr txBox="1"/>
          <p:nvPr/>
        </p:nvSpPr>
        <p:spPr>
          <a:xfrm>
            <a:off x="208108" y="1867244"/>
            <a:ext cx="8772119"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Using the World Cup medal hand out, create 4 initial design ideas</a:t>
            </a:r>
          </a:p>
          <a:p>
            <a:pPr marL="285750" indent="-285750">
              <a:buFont typeface="Arial" panose="020B0604020202020204" pitchFamily="34" charset="0"/>
              <a:buChar char="•"/>
            </a:pPr>
            <a:r>
              <a:rPr lang="en-GB" sz="2400" dirty="0"/>
              <a:t>Think about the shape and whether you want to include acrylic parts for extra detail</a:t>
            </a:r>
          </a:p>
        </p:txBody>
      </p:sp>
      <p:sp>
        <p:nvSpPr>
          <p:cNvPr id="6" name="TextBox 5">
            <a:extLst>
              <a:ext uri="{FF2B5EF4-FFF2-40B4-BE49-F238E27FC236}">
                <a16:creationId xmlns:a16="http://schemas.microsoft.com/office/drawing/2014/main" id="{27D7624B-772F-E957-E8D0-58CAB68EC11E}"/>
              </a:ext>
            </a:extLst>
          </p:cNvPr>
          <p:cNvSpPr txBox="1"/>
          <p:nvPr/>
        </p:nvSpPr>
        <p:spPr>
          <a:xfrm>
            <a:off x="208108" y="2962276"/>
            <a:ext cx="4864698" cy="2677656"/>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stStyle>
          <a:p>
            <a:r>
              <a:rPr lang="en-GB" dirty="0"/>
              <a:t>Take the best parts from these to create a final design</a:t>
            </a:r>
          </a:p>
          <a:p>
            <a:r>
              <a:rPr lang="en-GB" dirty="0"/>
              <a:t>Using a 2D CAD package, draw an outline for your medal and any inserted acrylic parts</a:t>
            </a:r>
          </a:p>
          <a:p>
            <a:r>
              <a:rPr lang="en-GB" dirty="0"/>
              <a:t>Remember to add a sprue, so you can pour the metal in!</a:t>
            </a:r>
          </a:p>
        </p:txBody>
      </p:sp>
    </p:spTree>
    <p:extLst>
      <p:ext uri="{BB962C8B-B14F-4D97-AF65-F5344CB8AC3E}">
        <p14:creationId xmlns:p14="http://schemas.microsoft.com/office/powerpoint/2010/main" val="316242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Laser Cut</a:t>
            </a:r>
          </a:p>
        </p:txBody>
      </p:sp>
      <p:pic>
        <p:nvPicPr>
          <p:cNvPr id="3" name="Picture 2">
            <a:extLst>
              <a:ext uri="{FF2B5EF4-FFF2-40B4-BE49-F238E27FC236}">
                <a16:creationId xmlns:a16="http://schemas.microsoft.com/office/drawing/2014/main" id="{98F62881-F050-4F36-A010-273C194A16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1970" y="1491914"/>
            <a:ext cx="3342798" cy="4439653"/>
          </a:xfrm>
          <a:prstGeom prst="rect">
            <a:avLst/>
          </a:prstGeom>
        </p:spPr>
      </p:pic>
      <p:sp>
        <p:nvSpPr>
          <p:cNvPr id="4" name="TextBox 3">
            <a:extLst>
              <a:ext uri="{FF2B5EF4-FFF2-40B4-BE49-F238E27FC236}">
                <a16:creationId xmlns:a16="http://schemas.microsoft.com/office/drawing/2014/main" id="{7630745D-B205-43F5-9697-912AF4AD6A6F}"/>
              </a:ext>
            </a:extLst>
          </p:cNvPr>
          <p:cNvSpPr txBox="1"/>
          <p:nvPr/>
        </p:nvSpPr>
        <p:spPr>
          <a:xfrm>
            <a:off x="469232" y="2165684"/>
            <a:ext cx="4603574" cy="3416320"/>
          </a:xfrm>
          <a:prstGeom prst="rect">
            <a:avLst/>
          </a:prstGeom>
          <a:noFill/>
        </p:spPr>
        <p:txBody>
          <a:bodyPr wrap="square" rtlCol="0">
            <a:spAutoFit/>
          </a:bodyPr>
          <a:lstStyle/>
          <a:p>
            <a:pPr marL="342900" indent="-342900">
              <a:buFont typeface="+mj-lt"/>
              <a:buAutoNum type="arabicPeriod"/>
            </a:pPr>
            <a:r>
              <a:rPr lang="en-GB" sz="2400" dirty="0"/>
              <a:t>Cut out your design on a laser cutter</a:t>
            </a:r>
          </a:p>
          <a:p>
            <a:pPr marL="342900" indent="-342900">
              <a:buFont typeface="+mj-lt"/>
              <a:buAutoNum type="arabicPeriod"/>
            </a:pPr>
            <a:r>
              <a:rPr lang="en-GB" sz="2400" dirty="0"/>
              <a:t>The outside of the laser cut pieces are needed – labelled ‘</a:t>
            </a:r>
            <a:r>
              <a:rPr lang="en-GB" sz="2400" dirty="0">
                <a:solidFill>
                  <a:srgbClr val="FF0000"/>
                </a:solidFill>
              </a:rPr>
              <a:t>1</a:t>
            </a:r>
            <a:r>
              <a:rPr lang="en-GB" sz="2400" dirty="0"/>
              <a:t>’</a:t>
            </a:r>
          </a:p>
          <a:p>
            <a:pPr marL="342900" indent="-342900">
              <a:buFont typeface="+mj-lt"/>
              <a:buAutoNum type="arabicPeriod"/>
            </a:pPr>
            <a:r>
              <a:rPr lang="en-GB" sz="2400" dirty="0"/>
              <a:t>An acrylic insert can be added for contrasting detail ‘</a:t>
            </a:r>
            <a:r>
              <a:rPr lang="en-GB" sz="2400" dirty="0">
                <a:solidFill>
                  <a:srgbClr val="FF0000"/>
                </a:solidFill>
              </a:rPr>
              <a:t>2</a:t>
            </a:r>
            <a:r>
              <a:rPr lang="en-GB" sz="2400" dirty="0"/>
              <a:t>’ </a:t>
            </a:r>
          </a:p>
          <a:p>
            <a:pPr marL="342900" indent="-342900">
              <a:buFont typeface="+mj-lt"/>
              <a:buAutoNum type="arabicPeriod"/>
            </a:pPr>
            <a:r>
              <a:rPr lang="en-GB" sz="2400" dirty="0"/>
              <a:t>Two side pieces are needed to sandwich the laser cut piece</a:t>
            </a:r>
          </a:p>
          <a:p>
            <a:pPr marL="342900" indent="-342900">
              <a:buFont typeface="+mj-lt"/>
              <a:buAutoNum type="arabicPeriod"/>
            </a:pPr>
            <a:endParaRPr lang="en-GB" sz="2400" dirty="0"/>
          </a:p>
        </p:txBody>
      </p:sp>
      <p:sp>
        <p:nvSpPr>
          <p:cNvPr id="5" name="TextBox 4">
            <a:extLst>
              <a:ext uri="{FF2B5EF4-FFF2-40B4-BE49-F238E27FC236}">
                <a16:creationId xmlns:a16="http://schemas.microsoft.com/office/drawing/2014/main" id="{169909FB-E61F-49D8-BCFF-03A801AA6943}"/>
              </a:ext>
            </a:extLst>
          </p:cNvPr>
          <p:cNvSpPr txBox="1"/>
          <p:nvPr/>
        </p:nvSpPr>
        <p:spPr>
          <a:xfrm>
            <a:off x="5823284" y="4451683"/>
            <a:ext cx="204537" cy="523220"/>
          </a:xfrm>
          <a:prstGeom prst="rect">
            <a:avLst/>
          </a:prstGeom>
          <a:noFill/>
        </p:spPr>
        <p:txBody>
          <a:bodyPr wrap="square" rtlCol="0">
            <a:spAutoFit/>
          </a:bodyPr>
          <a:lstStyle/>
          <a:p>
            <a:r>
              <a:rPr lang="en-GB" sz="2800" dirty="0">
                <a:solidFill>
                  <a:srgbClr val="FF0000"/>
                </a:solidFill>
              </a:rPr>
              <a:t>1</a:t>
            </a:r>
          </a:p>
        </p:txBody>
      </p:sp>
      <p:sp>
        <p:nvSpPr>
          <p:cNvPr id="6" name="TextBox 5">
            <a:extLst>
              <a:ext uri="{FF2B5EF4-FFF2-40B4-BE49-F238E27FC236}">
                <a16:creationId xmlns:a16="http://schemas.microsoft.com/office/drawing/2014/main" id="{5B861A3C-1AD4-4BB5-9B5F-D90E15DA428A}"/>
              </a:ext>
            </a:extLst>
          </p:cNvPr>
          <p:cNvSpPr txBox="1"/>
          <p:nvPr/>
        </p:nvSpPr>
        <p:spPr>
          <a:xfrm>
            <a:off x="7768387" y="2905780"/>
            <a:ext cx="204537" cy="523220"/>
          </a:xfrm>
          <a:prstGeom prst="rect">
            <a:avLst/>
          </a:prstGeom>
          <a:noFill/>
        </p:spPr>
        <p:txBody>
          <a:bodyPr wrap="square" rtlCol="0">
            <a:spAutoFit/>
          </a:bodyPr>
          <a:lstStyle/>
          <a:p>
            <a:r>
              <a:rPr lang="en-GB" sz="2800" dirty="0">
                <a:solidFill>
                  <a:srgbClr val="FF0000"/>
                </a:solidFill>
              </a:rPr>
              <a:t>2</a:t>
            </a:r>
            <a:endParaRPr lang="en-GB" dirty="0">
              <a:solidFill>
                <a:srgbClr val="FF0000"/>
              </a:solidFill>
            </a:endParaRPr>
          </a:p>
        </p:txBody>
      </p:sp>
      <p:cxnSp>
        <p:nvCxnSpPr>
          <p:cNvPr id="8" name="Straight Arrow Connector 7">
            <a:extLst>
              <a:ext uri="{FF2B5EF4-FFF2-40B4-BE49-F238E27FC236}">
                <a16:creationId xmlns:a16="http://schemas.microsoft.com/office/drawing/2014/main" id="{D5285FF8-F898-4C3D-B99D-7E306058F466}"/>
              </a:ext>
            </a:extLst>
          </p:cNvPr>
          <p:cNvCxnSpPr/>
          <p:nvPr/>
        </p:nvCxnSpPr>
        <p:spPr>
          <a:xfrm flipH="1">
            <a:off x="7399421" y="3332747"/>
            <a:ext cx="368966" cy="7218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486FB3C-8E9F-45BF-AE3A-2E98782C246E}"/>
              </a:ext>
            </a:extLst>
          </p:cNvPr>
          <p:cNvCxnSpPr>
            <a:cxnSpLocks/>
          </p:cNvCxnSpPr>
          <p:nvPr/>
        </p:nvCxnSpPr>
        <p:spPr>
          <a:xfrm>
            <a:off x="6212304" y="4713293"/>
            <a:ext cx="791065" cy="2616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224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Pour the pewter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b="1" dirty="0">
              <a:ea typeface="+mj-ea"/>
              <a:cs typeface="Arial" panose="020B0604020202020204" pitchFamily="34" charset="0"/>
            </a:endParaRPr>
          </a:p>
        </p:txBody>
      </p:sp>
      <p:pic>
        <p:nvPicPr>
          <p:cNvPr id="3" name="Picture 2">
            <a:extLst>
              <a:ext uri="{FF2B5EF4-FFF2-40B4-BE49-F238E27FC236}">
                <a16:creationId xmlns:a16="http://schemas.microsoft.com/office/drawing/2014/main" id="{3D32AB93-DAF8-478F-B3E1-2EB01AE84D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3066" y="2165684"/>
            <a:ext cx="4554141" cy="3429000"/>
          </a:xfrm>
          <a:prstGeom prst="rect">
            <a:avLst/>
          </a:prstGeom>
        </p:spPr>
      </p:pic>
      <p:sp>
        <p:nvSpPr>
          <p:cNvPr id="4" name="TextBox 3">
            <a:extLst>
              <a:ext uri="{FF2B5EF4-FFF2-40B4-BE49-F238E27FC236}">
                <a16:creationId xmlns:a16="http://schemas.microsoft.com/office/drawing/2014/main" id="{7C900078-3C44-430C-AF30-6DE649D828EE}"/>
              </a:ext>
            </a:extLst>
          </p:cNvPr>
          <p:cNvSpPr txBox="1"/>
          <p:nvPr/>
        </p:nvSpPr>
        <p:spPr>
          <a:xfrm>
            <a:off x="220138" y="1900649"/>
            <a:ext cx="4102768" cy="3046988"/>
          </a:xfrm>
          <a:prstGeom prst="rect">
            <a:avLst/>
          </a:prstGeom>
          <a:noFill/>
        </p:spPr>
        <p:txBody>
          <a:bodyPr wrap="square" rtlCol="0">
            <a:spAutoFit/>
          </a:bodyPr>
          <a:lstStyle/>
          <a:p>
            <a:pPr marL="342900" indent="-342900">
              <a:buFont typeface="+mj-lt"/>
              <a:buAutoNum type="arabicPeriod"/>
            </a:pPr>
            <a:r>
              <a:rPr lang="en-GB" sz="2400" dirty="0"/>
              <a:t>Clamp MDF pieces together</a:t>
            </a:r>
          </a:p>
          <a:p>
            <a:pPr marL="342900" indent="-342900">
              <a:buFont typeface="+mj-lt"/>
              <a:buAutoNum type="arabicPeriod"/>
            </a:pPr>
            <a:r>
              <a:rPr lang="en-GB" sz="2400" dirty="0"/>
              <a:t>This will create a cavity inside</a:t>
            </a:r>
          </a:p>
          <a:p>
            <a:pPr marL="342900" indent="-342900">
              <a:buFont typeface="+mj-lt"/>
              <a:buAutoNum type="arabicPeriod"/>
            </a:pPr>
            <a:r>
              <a:rPr lang="en-GB" sz="2400" dirty="0"/>
              <a:t>Carefully pour the pewter in to the mould</a:t>
            </a:r>
          </a:p>
          <a:p>
            <a:pPr marL="342900" indent="-342900">
              <a:buFont typeface="+mj-lt"/>
              <a:buAutoNum type="arabicPeriod"/>
            </a:pPr>
            <a:r>
              <a:rPr lang="en-GB" sz="2400" dirty="0"/>
              <a:t>Wait until cooled before touching or opening – </a:t>
            </a:r>
            <a:r>
              <a:rPr lang="en-GB" sz="2400" b="1" dirty="0"/>
              <a:t>at least 20 minutes</a:t>
            </a:r>
          </a:p>
        </p:txBody>
      </p:sp>
    </p:spTree>
    <p:extLst>
      <p:ext uri="{BB962C8B-B14F-4D97-AF65-F5344CB8AC3E}">
        <p14:creationId xmlns:p14="http://schemas.microsoft.com/office/powerpoint/2010/main" val="120006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Remove and fettle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b="1" dirty="0">
              <a:ea typeface="+mj-ea"/>
              <a:cs typeface="Arial" panose="020B0604020202020204" pitchFamily="34" charset="0"/>
            </a:endParaRPr>
          </a:p>
        </p:txBody>
      </p:sp>
      <p:pic>
        <p:nvPicPr>
          <p:cNvPr id="3" name="Picture 2">
            <a:extLst>
              <a:ext uri="{FF2B5EF4-FFF2-40B4-BE49-F238E27FC236}">
                <a16:creationId xmlns:a16="http://schemas.microsoft.com/office/drawing/2014/main" id="{80136935-FF7E-4E4A-9D0A-45BF229FEF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26058" y="1167062"/>
            <a:ext cx="2790868" cy="2101359"/>
          </a:xfrm>
          <a:prstGeom prst="rect">
            <a:avLst/>
          </a:prstGeom>
        </p:spPr>
      </p:pic>
      <p:sp>
        <p:nvSpPr>
          <p:cNvPr id="4" name="TextBox 3">
            <a:extLst>
              <a:ext uri="{FF2B5EF4-FFF2-40B4-BE49-F238E27FC236}">
                <a16:creationId xmlns:a16="http://schemas.microsoft.com/office/drawing/2014/main" id="{C12A7F8D-B436-43A9-805F-9B26D7C18E85}"/>
              </a:ext>
            </a:extLst>
          </p:cNvPr>
          <p:cNvSpPr txBox="1"/>
          <p:nvPr/>
        </p:nvSpPr>
        <p:spPr>
          <a:xfrm>
            <a:off x="159982" y="2066086"/>
            <a:ext cx="5866076" cy="3416320"/>
          </a:xfrm>
          <a:prstGeom prst="rect">
            <a:avLst/>
          </a:prstGeom>
          <a:noFill/>
        </p:spPr>
        <p:txBody>
          <a:bodyPr wrap="square" rtlCol="0">
            <a:spAutoFit/>
          </a:bodyPr>
          <a:lstStyle/>
          <a:p>
            <a:pPr marL="342900" indent="-342900">
              <a:buFont typeface="+mj-lt"/>
              <a:buAutoNum type="arabicPeriod"/>
            </a:pPr>
            <a:r>
              <a:rPr lang="en-GB" sz="2400" dirty="0"/>
              <a:t>Remove the casting from the MDF mould</a:t>
            </a:r>
          </a:p>
          <a:p>
            <a:pPr marL="342900" indent="-342900">
              <a:buFont typeface="+mj-lt"/>
              <a:buAutoNum type="arabicPeriod"/>
            </a:pPr>
            <a:r>
              <a:rPr lang="en-GB" sz="2400" dirty="0"/>
              <a:t>Cut off the sprue using a hacksaw</a:t>
            </a:r>
          </a:p>
          <a:p>
            <a:pPr marL="342900" indent="-342900">
              <a:buFont typeface="+mj-lt"/>
              <a:buAutoNum type="arabicPeriod"/>
            </a:pPr>
            <a:r>
              <a:rPr lang="en-GB" sz="2400" dirty="0"/>
              <a:t>Clean up using a file (aluminium file called a ‘dreadnaught’ – a process called ‘fettling’</a:t>
            </a:r>
          </a:p>
          <a:p>
            <a:pPr marL="342900" indent="-342900">
              <a:buFont typeface="+mj-lt"/>
              <a:buAutoNum type="arabicPeriod"/>
            </a:pPr>
            <a:r>
              <a:rPr lang="en-GB" sz="2400" dirty="0"/>
              <a:t>When smooth, use rough wet and dry paper</a:t>
            </a:r>
          </a:p>
          <a:p>
            <a:pPr marL="342900" indent="-342900">
              <a:buFont typeface="+mj-lt"/>
              <a:buAutoNum type="arabicPeriod"/>
            </a:pPr>
            <a:r>
              <a:rPr lang="en-GB" sz="2400" dirty="0"/>
              <a:t>Work down to very fine – you can use this with water and a drop of hand soap added to aid smoothing</a:t>
            </a:r>
          </a:p>
        </p:txBody>
      </p:sp>
      <p:pic>
        <p:nvPicPr>
          <p:cNvPr id="5" name="Picture 4">
            <a:extLst>
              <a:ext uri="{FF2B5EF4-FFF2-40B4-BE49-F238E27FC236}">
                <a16:creationId xmlns:a16="http://schemas.microsoft.com/office/drawing/2014/main" id="{4EEA515A-9563-46C9-A77D-F9837C0C53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6058" y="3589580"/>
            <a:ext cx="2793896" cy="2101358"/>
          </a:xfrm>
          <a:prstGeom prst="rect">
            <a:avLst/>
          </a:prstGeom>
        </p:spPr>
      </p:pic>
    </p:spTree>
    <p:extLst>
      <p:ext uri="{BB962C8B-B14F-4D97-AF65-F5344CB8AC3E}">
        <p14:creationId xmlns:p14="http://schemas.microsoft.com/office/powerpoint/2010/main" val="308926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406474" y="1132655"/>
            <a:ext cx="4864698" cy="646331"/>
          </a:xfrm>
          <a:prstGeom prst="rect">
            <a:avLst/>
          </a:prstGeom>
          <a:noFill/>
        </p:spPr>
        <p:txBody>
          <a:bodyPr wrap="square" rtlCol="0">
            <a:spAutoFit/>
          </a:bodyPr>
          <a:lstStyle/>
          <a:p>
            <a:r>
              <a:rPr lang="en-GB" sz="3600" b="1" dirty="0">
                <a:ea typeface="+mj-ea"/>
                <a:cs typeface="Arial" panose="020B0604020202020204" pitchFamily="34" charset="0"/>
              </a:rPr>
              <a:t>Finish!</a:t>
            </a:r>
          </a:p>
        </p:txBody>
      </p:sp>
      <p:sp>
        <p:nvSpPr>
          <p:cNvPr id="4" name="TextBox 3">
            <a:extLst>
              <a:ext uri="{FF2B5EF4-FFF2-40B4-BE49-F238E27FC236}">
                <a16:creationId xmlns:a16="http://schemas.microsoft.com/office/drawing/2014/main" id="{D92AF715-FA44-4650-AF9E-EB40FCBD5F40}"/>
              </a:ext>
            </a:extLst>
          </p:cNvPr>
          <p:cNvSpPr txBox="1"/>
          <p:nvPr/>
        </p:nvSpPr>
        <p:spPr>
          <a:xfrm>
            <a:off x="208108" y="2163679"/>
            <a:ext cx="4102768"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t>When finished the aluminium should shine and acrylic should be polished and free from scratches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Drill a small hole Ø4 mm at the top where the ribbon will be attached</a:t>
            </a:r>
          </a:p>
        </p:txBody>
      </p:sp>
      <p:pic>
        <p:nvPicPr>
          <p:cNvPr id="5" name="Picture 4">
            <a:extLst>
              <a:ext uri="{FF2B5EF4-FFF2-40B4-BE49-F238E27FC236}">
                <a16:creationId xmlns:a16="http://schemas.microsoft.com/office/drawing/2014/main" id="{15FEA357-874E-49D0-8921-49269C048A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2240805"/>
            <a:ext cx="4235117" cy="2571322"/>
          </a:xfrm>
          <a:prstGeom prst="rect">
            <a:avLst/>
          </a:prstGeom>
        </p:spPr>
      </p:pic>
    </p:spTree>
    <p:extLst>
      <p:ext uri="{BB962C8B-B14F-4D97-AF65-F5344CB8AC3E}">
        <p14:creationId xmlns:p14="http://schemas.microsoft.com/office/powerpoint/2010/main" val="243726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E9745-C8EE-C2A1-3997-93F3455D04DC}"/>
              </a:ext>
            </a:extLst>
          </p:cNvPr>
          <p:cNvSpPr>
            <a:spLocks noGrp="1"/>
          </p:cNvSpPr>
          <p:nvPr>
            <p:ph idx="1"/>
          </p:nvPr>
        </p:nvSpPr>
        <p:spPr/>
        <p:txBody>
          <a:bodyPr>
            <a:normAutofit/>
          </a:bodyPr>
          <a:lstStyle/>
          <a:p>
            <a:pPr marL="0" indent="0" algn="ctr" fontAlgn="base">
              <a:buNone/>
            </a:pPr>
            <a:r>
              <a:rPr lang="en-GB" sz="3300" b="0" i="0" dirty="0">
                <a:solidFill>
                  <a:srgbClr val="000000"/>
                </a:solidFill>
                <a:effectLst/>
                <a:latin typeface="inherit"/>
              </a:rPr>
              <a:t>Please do </a:t>
            </a:r>
            <a:r>
              <a:rPr lang="en-GB" sz="3300" b="1" i="0" dirty="0">
                <a:solidFill>
                  <a:srgbClr val="000000"/>
                </a:solidFill>
                <a:effectLst/>
                <a:latin typeface="inherit"/>
              </a:rPr>
              <a:t>share</a:t>
            </a:r>
            <a:r>
              <a:rPr lang="en-GB" sz="3300" b="0" i="0" dirty="0">
                <a:solidFill>
                  <a:srgbClr val="000000"/>
                </a:solidFill>
                <a:effectLst/>
                <a:latin typeface="inherit"/>
              </a:rPr>
              <a:t> your learning highlights and final creations with us so we can display it for other students to see. </a:t>
            </a:r>
          </a:p>
          <a:p>
            <a:pPr marL="0" indent="0" algn="ctr" fontAlgn="base">
              <a:buNone/>
            </a:pPr>
            <a:endParaRPr lang="en-GB" sz="3300" b="0" i="0" dirty="0">
              <a:solidFill>
                <a:srgbClr val="000000"/>
              </a:solidFill>
              <a:effectLst/>
              <a:latin typeface="inherit"/>
            </a:endParaRPr>
          </a:p>
          <a:p>
            <a:pPr marL="0" indent="0" algn="ctr" fontAlgn="base">
              <a:buNone/>
            </a:pPr>
            <a:r>
              <a:rPr lang="en-GB" sz="3300" b="0" i="0" dirty="0">
                <a:solidFill>
                  <a:srgbClr val="000000"/>
                </a:solidFill>
                <a:effectLst/>
                <a:latin typeface="inherit"/>
              </a:rPr>
              <a:t>Share them with us on social media </a:t>
            </a:r>
            <a:r>
              <a:rPr lang="en-GB" sz="3300" b="1" i="0" dirty="0">
                <a:solidFill>
                  <a:srgbClr val="000000"/>
                </a:solidFill>
                <a:effectLst/>
                <a:latin typeface="inherit"/>
              </a:rPr>
              <a:t>@IETeducation </a:t>
            </a:r>
            <a:r>
              <a:rPr lang="en-GB" sz="3300" b="0" i="0" dirty="0">
                <a:solidFill>
                  <a:srgbClr val="000000"/>
                </a:solidFill>
                <a:effectLst/>
                <a:latin typeface="inherit"/>
              </a:rPr>
              <a:t>or send them via email to </a:t>
            </a:r>
            <a:r>
              <a:rPr lang="en-GB" sz="3300" b="1" i="0" dirty="0">
                <a:solidFill>
                  <a:srgbClr val="9C67A8"/>
                </a:solidFill>
                <a:effectLst/>
                <a:latin typeface="inherit"/>
                <a:hlinkClick r:id="rId2"/>
              </a:rPr>
              <a:t>IETEducation@theiet.org</a:t>
            </a:r>
            <a:r>
              <a:rPr lang="en-GB" sz="3300" b="1" i="0" dirty="0">
                <a:solidFill>
                  <a:srgbClr val="000000"/>
                </a:solidFill>
                <a:effectLst/>
                <a:latin typeface="inherit"/>
              </a:rPr>
              <a:t> </a:t>
            </a:r>
            <a:br>
              <a:rPr lang="en-GB" b="0" i="0" u="none" strike="noStrike" dirty="0">
                <a:solidFill>
                  <a:srgbClr val="FFFFFF"/>
                </a:solidFill>
                <a:effectLst/>
                <a:latin typeface="inherit"/>
                <a:hlinkClick r:id="rId3"/>
              </a:rPr>
            </a:br>
            <a:endParaRPr lang="en-GB" dirty="0"/>
          </a:p>
        </p:txBody>
      </p:sp>
    </p:spTree>
    <p:extLst>
      <p:ext uri="{BB962C8B-B14F-4D97-AF65-F5344CB8AC3E}">
        <p14:creationId xmlns:p14="http://schemas.microsoft.com/office/powerpoint/2010/main" val="120051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76A60-2BD2-465A-8974-F4ADEDAF8DEF}"/>
              </a:ext>
            </a:extLst>
          </p:cNvPr>
          <p:cNvSpPr txBox="1"/>
          <p:nvPr/>
        </p:nvSpPr>
        <p:spPr>
          <a:xfrm>
            <a:off x="899592" y="1196961"/>
            <a:ext cx="7344816"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ea typeface="Times New Roman" panose="02020603050405020304" pitchFamily="18" charset="0"/>
              </a:rPr>
              <a:t> </a:t>
            </a:r>
          </a:p>
          <a:p>
            <a:pPr marL="342900" lvl="0" indent="-342900">
              <a:buFont typeface="Symbol" panose="05050102010706020507" pitchFamily="18" charset="2"/>
              <a:buChar char=""/>
            </a:pPr>
            <a:r>
              <a:rPr lang="en-GB" sz="2000" dirty="0">
                <a:effectLst/>
                <a:ea typeface="Times New Roman" panose="02020603050405020304" pitchFamily="18" charset="0"/>
              </a:rPr>
              <a:t>ensuring that any equipment used for this activity is in good working condition</a:t>
            </a:r>
          </a:p>
          <a:p>
            <a:pPr marL="342900" lvl="0" indent="-342900">
              <a:buFont typeface="Symbol" panose="05050102010706020507" pitchFamily="18" charset="2"/>
              <a:buChar char=""/>
            </a:pPr>
            <a:r>
              <a:rPr lang="en-GB" sz="2000" dirty="0">
                <a:effectLst/>
                <a:ea typeface="Times New Roman" panose="02020603050405020304" pitchFamily="18" charset="0"/>
              </a:rPr>
              <a:t>behaving sensibly and following any safety instructions so as not to hurt or injure yourself or others </a:t>
            </a:r>
          </a:p>
          <a:p>
            <a:pPr fontAlgn="base"/>
            <a:r>
              <a:rPr lang="en-US" sz="2000" dirty="0">
                <a:effectLst/>
                <a:ea typeface="Times New Roman" panose="02020603050405020304" pitchFamily="18" charset="0"/>
              </a:rPr>
              <a:t> </a:t>
            </a:r>
            <a:endParaRPr lang="en-GB" sz="2000" dirty="0">
              <a:effectLst/>
              <a:ea typeface="Times New Roman" panose="02020603050405020304" pitchFamily="18" charset="0"/>
            </a:endParaRPr>
          </a:p>
          <a:p>
            <a:pPr fontAlgn="base"/>
            <a:r>
              <a:rPr lang="en-GB" sz="2000" dirty="0">
                <a:effectLst/>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a:t>
            </a:r>
            <a:r>
              <a:rPr lang="en-GB" sz="2000" dirty="0">
                <a:effectLst/>
                <a:latin typeface="Arial" panose="020B0604020202020204" pitchFamily="34" charset="0"/>
                <a:ea typeface="Times New Roman" panose="02020603050405020304" pitchFamily="18" charset="0"/>
              </a:rPr>
              <a:t>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569150-BB59-2F65-0E26-A9BD26F4BD41}"/>
              </a:ext>
            </a:extLst>
          </p:cNvPr>
          <p:cNvSpPr txBox="1"/>
          <p:nvPr/>
        </p:nvSpPr>
        <p:spPr>
          <a:xfrm>
            <a:off x="258785" y="109708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Brief</a:t>
            </a:r>
          </a:p>
        </p:txBody>
      </p:sp>
      <p:sp>
        <p:nvSpPr>
          <p:cNvPr id="6" name="TextBox 5">
            <a:extLst>
              <a:ext uri="{FF2B5EF4-FFF2-40B4-BE49-F238E27FC236}">
                <a16:creationId xmlns:a16="http://schemas.microsoft.com/office/drawing/2014/main" id="{5BBC51A9-D746-0458-D1B0-6F3887BA74C0}"/>
              </a:ext>
            </a:extLst>
          </p:cNvPr>
          <p:cNvSpPr txBox="1"/>
          <p:nvPr/>
        </p:nvSpPr>
        <p:spPr>
          <a:xfrm>
            <a:off x="258785" y="1864378"/>
            <a:ext cx="4814660" cy="3303468"/>
          </a:xfrm>
          <a:prstGeom prst="rect">
            <a:avLst/>
          </a:prstGeom>
          <a:noFill/>
        </p:spPr>
        <p:txBody>
          <a:bodyPr wrap="square" rtlCol="0">
            <a:spAutoFit/>
          </a:bodyPr>
          <a:lstStyle/>
          <a:p>
            <a:pPr marL="228600" indent="-2286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The men’s 2022 football World Cup is to be played in November and December 2022 in Qatar</a:t>
            </a:r>
          </a:p>
          <a:p>
            <a:pPr marL="228600" indent="-228600">
              <a:spcBef>
                <a:spcPts val="10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28600" indent="-2286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design and make a medal to commemorate the competition</a:t>
            </a:r>
          </a:p>
        </p:txBody>
      </p:sp>
      <p:pic>
        <p:nvPicPr>
          <p:cNvPr id="7" name="Picture 4" descr="World, Cup, Soccer, Gold, Sports, Trophy, Prize, Brazil">
            <a:extLst>
              <a:ext uri="{FF2B5EF4-FFF2-40B4-BE49-F238E27FC236}">
                <a16:creationId xmlns:a16="http://schemas.microsoft.com/office/drawing/2014/main" id="{BBB9696A-6264-6ABE-8EF0-01B0844857A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60107" y="1599524"/>
            <a:ext cx="1829476" cy="365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99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 night, night sky&#10;&#10;Description automatically generated">
            <a:extLst>
              <a:ext uri="{FF2B5EF4-FFF2-40B4-BE49-F238E27FC236}">
                <a16:creationId xmlns:a16="http://schemas.microsoft.com/office/drawing/2014/main" id="{4EE4096A-7C17-F780-B9E7-B243F23471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974" y="3089953"/>
            <a:ext cx="948502" cy="1897003"/>
          </a:xfrm>
          <a:prstGeom prst="rect">
            <a:avLst/>
          </a:prstGeom>
        </p:spPr>
      </p:pic>
      <p:sp>
        <p:nvSpPr>
          <p:cNvPr id="4" name="TextBox 3">
            <a:extLst>
              <a:ext uri="{FF2B5EF4-FFF2-40B4-BE49-F238E27FC236}">
                <a16:creationId xmlns:a16="http://schemas.microsoft.com/office/drawing/2014/main" id="{100BB226-EADB-ABB3-C2B9-8B24FEC26F7C}"/>
              </a:ext>
            </a:extLst>
          </p:cNvPr>
          <p:cNvSpPr txBox="1"/>
          <p:nvPr/>
        </p:nvSpPr>
        <p:spPr>
          <a:xfrm>
            <a:off x="246581" y="1909683"/>
            <a:ext cx="805493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November 20</a:t>
            </a:r>
            <a:r>
              <a:rPr kumimoji="0" lang="en-GB"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 Qatar will host the FIFA World Cup, it will be the first time it has ever been in the Winter!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Quick Start</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is Qatar?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climate does Qatar have?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many countries in the World Cup can you name?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World cup soundtrack: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https://www.youtube.com/watch?v=vyDjFVZgJoo</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 name="TextBox 4">
            <a:extLst>
              <a:ext uri="{FF2B5EF4-FFF2-40B4-BE49-F238E27FC236}">
                <a16:creationId xmlns:a16="http://schemas.microsoft.com/office/drawing/2014/main" id="{C0738E72-288B-93CF-5C35-C3C25591C018}"/>
              </a:ext>
            </a:extLst>
          </p:cNvPr>
          <p:cNvSpPr txBox="1"/>
          <p:nvPr/>
        </p:nvSpPr>
        <p:spPr>
          <a:xfrm>
            <a:off x="169523" y="1126118"/>
            <a:ext cx="880495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The Men’s Football World Cup 2022 in Qatar</a:t>
            </a:r>
          </a:p>
        </p:txBody>
      </p:sp>
    </p:spTree>
    <p:extLst>
      <p:ext uri="{BB962C8B-B14F-4D97-AF65-F5344CB8AC3E}">
        <p14:creationId xmlns:p14="http://schemas.microsoft.com/office/powerpoint/2010/main" val="325748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EEBC10-0D48-22E3-826D-606D2E971D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84374" y="1411355"/>
            <a:ext cx="4572000" cy="4350773"/>
          </a:xfrm>
          <a:prstGeom prst="rect">
            <a:avLst/>
          </a:prstGeom>
        </p:spPr>
      </p:pic>
      <p:pic>
        <p:nvPicPr>
          <p:cNvPr id="3" name="Picture 2" descr="Map&#10;&#10;Description automatically generated">
            <a:extLst>
              <a:ext uri="{FF2B5EF4-FFF2-40B4-BE49-F238E27FC236}">
                <a16:creationId xmlns:a16="http://schemas.microsoft.com/office/drawing/2014/main" id="{23194FD6-9709-B297-8491-F775673E90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0714" y="1203255"/>
            <a:ext cx="3257550" cy="1971261"/>
          </a:xfrm>
          <a:prstGeom prst="rect">
            <a:avLst/>
          </a:prstGeom>
        </p:spPr>
      </p:pic>
      <p:sp>
        <p:nvSpPr>
          <p:cNvPr id="4" name="Oval 3">
            <a:extLst>
              <a:ext uri="{FF2B5EF4-FFF2-40B4-BE49-F238E27FC236}">
                <a16:creationId xmlns:a16="http://schemas.microsoft.com/office/drawing/2014/main" id="{2C90248B-B0D6-EA27-7043-F50F1AC60CCE}"/>
              </a:ext>
            </a:extLst>
          </p:cNvPr>
          <p:cNvSpPr/>
          <p:nvPr/>
        </p:nvSpPr>
        <p:spPr>
          <a:xfrm>
            <a:off x="1480827" y="1924567"/>
            <a:ext cx="352425" cy="704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FEFA91BE-DB60-AF34-6F77-3EC98C8AC76E}"/>
              </a:ext>
            </a:extLst>
          </p:cNvPr>
          <p:cNvCxnSpPr>
            <a:cxnSpLocks/>
          </p:cNvCxnSpPr>
          <p:nvPr/>
        </p:nvCxnSpPr>
        <p:spPr>
          <a:xfrm flipH="1" flipV="1">
            <a:off x="1860120" y="2276992"/>
            <a:ext cx="4461167" cy="20002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icture containing outdoor, sky, grass, city&#10;&#10;Description automatically generated">
            <a:extLst>
              <a:ext uri="{FF2B5EF4-FFF2-40B4-BE49-F238E27FC236}">
                <a16:creationId xmlns:a16="http://schemas.microsoft.com/office/drawing/2014/main" id="{A9E419D6-DD89-FB56-E234-E827D3B2A6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714" y="3594859"/>
            <a:ext cx="3257550" cy="2171700"/>
          </a:xfrm>
          <a:prstGeom prst="rect">
            <a:avLst/>
          </a:prstGeom>
        </p:spPr>
      </p:pic>
    </p:spTree>
    <p:extLst>
      <p:ext uri="{BB962C8B-B14F-4D97-AF65-F5344CB8AC3E}">
        <p14:creationId xmlns:p14="http://schemas.microsoft.com/office/powerpoint/2010/main" val="22108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8BEFEB-C639-E94C-3F67-9F4DAA65FC6B}"/>
              </a:ext>
            </a:extLst>
          </p:cNvPr>
          <p:cNvSpPr txBox="1"/>
          <p:nvPr/>
        </p:nvSpPr>
        <p:spPr>
          <a:xfrm>
            <a:off x="828675" y="1569373"/>
            <a:ext cx="7515225" cy="4455835"/>
          </a:xfrm>
          <a:prstGeom prst="rect">
            <a:avLst/>
          </a:prstGeom>
          <a:noFill/>
          <a:ln>
            <a:solidFill>
              <a:schemeClr val="tx1"/>
            </a:solidFill>
            <a:prstDash val="dashDot"/>
            <a:extLst>
              <a:ext uri="{C807C97D-BFC1-408E-A445-0C87EB9F89A2}">
                <ask:lineSketchStyleProps xmlns:ask="http://schemas.microsoft.com/office/drawing/2018/sketchyshapes" sd="2650216993">
                  <a:custGeom>
                    <a:avLst/>
                    <a:gdLst>
                      <a:gd name="connsiteX0" fmla="*/ 0 w 6405770"/>
                      <a:gd name="connsiteY0" fmla="*/ 0 h 4483557"/>
                      <a:gd name="connsiteX1" fmla="*/ 6405770 w 6405770"/>
                      <a:gd name="connsiteY1" fmla="*/ 0 h 4483557"/>
                      <a:gd name="connsiteX2" fmla="*/ 6405770 w 6405770"/>
                      <a:gd name="connsiteY2" fmla="*/ 4483557 h 4483557"/>
                      <a:gd name="connsiteX3" fmla="*/ 0 w 6405770"/>
                      <a:gd name="connsiteY3" fmla="*/ 4483557 h 4483557"/>
                      <a:gd name="connsiteX4" fmla="*/ 0 w 6405770"/>
                      <a:gd name="connsiteY4" fmla="*/ 0 h 4483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770" h="4483557" extrusionOk="0">
                        <a:moveTo>
                          <a:pt x="0" y="0"/>
                        </a:moveTo>
                        <a:cubicBezTo>
                          <a:pt x="2689190" y="-5264"/>
                          <a:pt x="5076840" y="84467"/>
                          <a:pt x="6405770" y="0"/>
                        </a:cubicBezTo>
                        <a:cubicBezTo>
                          <a:pt x="6277597" y="1553793"/>
                          <a:pt x="6534920" y="3029370"/>
                          <a:pt x="6405770" y="4483557"/>
                        </a:cubicBezTo>
                        <a:cubicBezTo>
                          <a:pt x="4072690" y="4589877"/>
                          <a:pt x="2947186" y="4475908"/>
                          <a:pt x="0" y="4483557"/>
                        </a:cubicBezTo>
                        <a:cubicBezTo>
                          <a:pt x="160128" y="2692867"/>
                          <a:pt x="25049" y="1580145"/>
                          <a:pt x="0" y="0"/>
                        </a:cubicBezTo>
                        <a:close/>
                      </a:path>
                    </a:pathLst>
                  </a:custGeom>
                  <ask:type>
                    <ask:lineSketchNone/>
                  </ask:type>
                </ask:lineSketchStyleProps>
              </a:ext>
            </a:extLs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A: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Qatar, Ecuador, Senegal, Netherlands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B: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England, Iran, USA, Wales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C: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Argentina, Saudi Arabia, Mexico, Poland</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D: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France, Australia, Denmark, Tunisia</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E: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Spain, Costa Rica, Germany, Japan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F: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Belgium, Canada, Morocco, Croatia</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G: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Brazil, Serbia, Switzerland, Cameroon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H: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Portugal, Ghana, Uruguay, South Korea</a:t>
            </a:r>
          </a:p>
        </p:txBody>
      </p:sp>
      <p:sp>
        <p:nvSpPr>
          <p:cNvPr id="3" name="TextBox 2">
            <a:extLst>
              <a:ext uri="{FF2B5EF4-FFF2-40B4-BE49-F238E27FC236}">
                <a16:creationId xmlns:a16="http://schemas.microsoft.com/office/drawing/2014/main" id="{7DBCC468-161E-A7C6-D619-798B404FAF5E}"/>
              </a:ext>
            </a:extLst>
          </p:cNvPr>
          <p:cNvSpPr txBox="1"/>
          <p:nvPr/>
        </p:nvSpPr>
        <p:spPr>
          <a:xfrm>
            <a:off x="168965" y="1093303"/>
            <a:ext cx="79910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32 countries in the World Cup 2022 in Qatar:</a:t>
            </a:r>
          </a:p>
        </p:txBody>
      </p:sp>
    </p:spTree>
    <p:extLst>
      <p:ext uri="{BB962C8B-B14F-4D97-AF65-F5344CB8AC3E}">
        <p14:creationId xmlns:p14="http://schemas.microsoft.com/office/powerpoint/2010/main" val="200957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6F94B-245B-68B5-9CD7-515A67E2E29E}"/>
              </a:ext>
            </a:extLst>
          </p:cNvPr>
          <p:cNvSpPr txBox="1"/>
          <p:nvPr/>
        </p:nvSpPr>
        <p:spPr>
          <a:xfrm>
            <a:off x="168965" y="1093303"/>
            <a:ext cx="79910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country has its own flag and national colours: </a:t>
            </a:r>
          </a:p>
        </p:txBody>
      </p:sp>
      <p:pic>
        <p:nvPicPr>
          <p:cNvPr id="3" name="Picture 2">
            <a:extLst>
              <a:ext uri="{FF2B5EF4-FFF2-40B4-BE49-F238E27FC236}">
                <a16:creationId xmlns:a16="http://schemas.microsoft.com/office/drawing/2014/main" id="{4D8204E7-42EF-6CE7-34EF-75230D327C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252" y="1554968"/>
            <a:ext cx="5050496" cy="4454695"/>
          </a:xfrm>
          <a:prstGeom prst="rect">
            <a:avLst/>
          </a:prstGeom>
        </p:spPr>
      </p:pic>
      <p:sp>
        <p:nvSpPr>
          <p:cNvPr id="4" name="TextBox 3">
            <a:extLst>
              <a:ext uri="{FF2B5EF4-FFF2-40B4-BE49-F238E27FC236}">
                <a16:creationId xmlns:a16="http://schemas.microsoft.com/office/drawing/2014/main" id="{61603C70-8472-1342-D1B2-B72B88A95F88}"/>
              </a:ext>
            </a:extLst>
          </p:cNvPr>
          <p:cNvSpPr txBox="1"/>
          <p:nvPr/>
        </p:nvSpPr>
        <p:spPr>
          <a:xfrm>
            <a:off x="5667375" y="1859340"/>
            <a:ext cx="3008243"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a flag?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the national colours of your country?</a:t>
            </a:r>
          </a:p>
        </p:txBody>
      </p:sp>
    </p:spTree>
    <p:extLst>
      <p:ext uri="{BB962C8B-B14F-4D97-AF65-F5344CB8AC3E}">
        <p14:creationId xmlns:p14="http://schemas.microsoft.com/office/powerpoint/2010/main" val="31708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7" y="1057986"/>
            <a:ext cx="5267533" cy="646331"/>
          </a:xfrm>
          <a:prstGeom prst="rect">
            <a:avLst/>
          </a:prstGeom>
          <a:noFill/>
        </p:spPr>
        <p:txBody>
          <a:bodyPr wrap="square" rtlCol="0">
            <a:spAutoFit/>
          </a:bodyPr>
          <a:lstStyle/>
          <a:p>
            <a:r>
              <a:rPr lang="en-GB" sz="3600" b="1" dirty="0">
                <a:ea typeface="+mj-ea"/>
                <a:cs typeface="Arial" panose="020B0604020202020204" pitchFamily="34" charset="0"/>
              </a:rPr>
              <a:t>What is a Pewter casting?</a:t>
            </a:r>
          </a:p>
        </p:txBody>
      </p:sp>
      <p:sp>
        <p:nvSpPr>
          <p:cNvPr id="3" name="Rectangle 2">
            <a:extLst>
              <a:ext uri="{FF2B5EF4-FFF2-40B4-BE49-F238E27FC236}">
                <a16:creationId xmlns:a16="http://schemas.microsoft.com/office/drawing/2014/main" id="{29D63F36-24F0-4743-9E24-93A41E5C66CB}"/>
              </a:ext>
            </a:extLst>
          </p:cNvPr>
          <p:cNvSpPr/>
          <p:nvPr/>
        </p:nvSpPr>
        <p:spPr>
          <a:xfrm>
            <a:off x="-9805" y="1865530"/>
            <a:ext cx="5485445" cy="4154984"/>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rPr>
              <a:t>Pewter casting is a common activity in many schools</a:t>
            </a:r>
          </a:p>
          <a:p>
            <a:pPr marL="342900" indent="-342900">
              <a:buFont typeface="Arial" panose="020B0604020202020204" pitchFamily="34" charset="0"/>
              <a:buChar char="•"/>
            </a:pPr>
            <a:r>
              <a:rPr lang="en-US" sz="2400" dirty="0">
                <a:solidFill>
                  <a:srgbClr val="000000"/>
                </a:solidFill>
              </a:rPr>
              <a:t>It involves melting metal and pouring it into a mould</a:t>
            </a:r>
          </a:p>
          <a:p>
            <a:pPr marL="342900" indent="-342900">
              <a:buFont typeface="Arial" panose="020B0604020202020204" pitchFamily="34" charset="0"/>
              <a:buChar char="•"/>
            </a:pPr>
            <a:r>
              <a:rPr lang="en-GB" sz="2400" dirty="0">
                <a:solidFill>
                  <a:srgbClr val="000000"/>
                </a:solidFill>
              </a:rPr>
              <a:t>Pewter is made mainly of tin, antimony, copper, bismuth, and sometimes silver</a:t>
            </a:r>
          </a:p>
          <a:p>
            <a:pPr marL="342900" indent="-342900">
              <a:buFont typeface="Arial" panose="020B0604020202020204" pitchFamily="34" charset="0"/>
              <a:buChar char="•"/>
            </a:pPr>
            <a:r>
              <a:rPr lang="en-GB" sz="2400" dirty="0">
                <a:solidFill>
                  <a:srgbClr val="000000"/>
                </a:solidFill>
              </a:rPr>
              <a:t>It has a low melting point: 170–230 °C, depending on the exact mixture of metals</a:t>
            </a:r>
          </a:p>
          <a:p>
            <a:pPr marL="285750" indent="-285750">
              <a:buFont typeface="Arial" panose="020B0604020202020204" pitchFamily="34" charset="0"/>
              <a:buChar char="•"/>
            </a:pPr>
            <a:r>
              <a:rPr lang="en-US" sz="2400" dirty="0">
                <a:solidFill>
                  <a:srgbClr val="000000"/>
                </a:solidFill>
              </a:rPr>
              <a:t>Health and </a:t>
            </a:r>
            <a:r>
              <a:rPr lang="en-US" sz="2400" dirty="0">
                <a:solidFill>
                  <a:srgbClr val="000000"/>
                </a:solidFill>
                <a:cs typeface="Arial" panose="020B0604020202020204" pitchFamily="34" charset="0"/>
              </a:rPr>
              <a:t>Safety </a:t>
            </a:r>
            <a:r>
              <a:rPr lang="en-US" sz="2400" b="1" dirty="0">
                <a:solidFill>
                  <a:srgbClr val="000000"/>
                </a:solidFill>
                <a:cs typeface="Arial" panose="020B0604020202020204" pitchFamily="34" charset="0"/>
              </a:rPr>
              <a:t>must</a:t>
            </a:r>
            <a:r>
              <a:rPr lang="en-US" sz="2400" dirty="0">
                <a:solidFill>
                  <a:srgbClr val="000000"/>
                </a:solidFill>
                <a:cs typeface="Arial" panose="020B0604020202020204" pitchFamily="34" charset="0"/>
              </a:rPr>
              <a:t> be considered when working with molten metal</a:t>
            </a:r>
            <a:endParaRPr lang="en-GB" sz="2400" dirty="0">
              <a:cs typeface="Arial" panose="020B0604020202020204" pitchFamily="34" charset="0"/>
            </a:endParaRPr>
          </a:p>
        </p:txBody>
      </p:sp>
      <p:pic>
        <p:nvPicPr>
          <p:cNvPr id="6" name="Picture 5">
            <a:extLst>
              <a:ext uri="{FF2B5EF4-FFF2-40B4-BE49-F238E27FC236}">
                <a16:creationId xmlns:a16="http://schemas.microsoft.com/office/drawing/2014/main" id="{E7CE47E8-AE27-48A6-B0CA-DB21B803009F}"/>
              </a:ext>
            </a:extLst>
          </p:cNvPr>
          <p:cNvPicPr>
            <a:picLocks noChangeAspect="1"/>
          </p:cNvPicPr>
          <p:nvPr/>
        </p:nvPicPr>
        <p:blipFill rotWithShape="1">
          <a:blip r:embed="rId2"/>
          <a:srcRect t="20372"/>
          <a:stretch/>
        </p:blipFill>
        <p:spPr>
          <a:xfrm>
            <a:off x="5581934" y="2412315"/>
            <a:ext cx="3414959" cy="2719243"/>
          </a:xfrm>
          <a:prstGeom prst="rect">
            <a:avLst/>
          </a:prstGeom>
        </p:spPr>
      </p:pic>
    </p:spTree>
    <p:extLst>
      <p:ext uri="{BB962C8B-B14F-4D97-AF65-F5344CB8AC3E}">
        <p14:creationId xmlns:p14="http://schemas.microsoft.com/office/powerpoint/2010/main" val="1014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7" y="1057986"/>
            <a:ext cx="5476809" cy="646331"/>
          </a:xfrm>
          <a:prstGeom prst="rect">
            <a:avLst/>
          </a:prstGeom>
          <a:noFill/>
        </p:spPr>
        <p:txBody>
          <a:bodyPr wrap="square" rtlCol="0">
            <a:spAutoFit/>
          </a:bodyPr>
          <a:lstStyle/>
          <a:p>
            <a:r>
              <a:rPr lang="en-GB" sz="3600" b="1" dirty="0">
                <a:ea typeface="+mj-ea"/>
                <a:cs typeface="Arial" panose="020B0604020202020204" pitchFamily="34" charset="0"/>
              </a:rPr>
              <a:t>How Pewter is Cast, part 1</a:t>
            </a:r>
          </a:p>
        </p:txBody>
      </p:sp>
      <p:sp>
        <p:nvSpPr>
          <p:cNvPr id="5" name="TextBox 4">
            <a:extLst>
              <a:ext uri="{FF2B5EF4-FFF2-40B4-BE49-F238E27FC236}">
                <a16:creationId xmlns:a16="http://schemas.microsoft.com/office/drawing/2014/main" id="{DA642D3D-1F0B-4AC0-B366-E2322F8A783F}"/>
              </a:ext>
            </a:extLst>
          </p:cNvPr>
          <p:cNvSpPr txBox="1"/>
          <p:nvPr/>
        </p:nvSpPr>
        <p:spPr>
          <a:xfrm>
            <a:off x="230492" y="2182505"/>
            <a:ext cx="4159355"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t>Small strips of Pewter are heated in a ladle, using a heat gun or flame</a:t>
            </a:r>
          </a:p>
          <a:p>
            <a:pPr marL="342900" indent="-342900">
              <a:buFont typeface="Arial" panose="020B0604020202020204" pitchFamily="34" charset="0"/>
              <a:buChar char="•"/>
            </a:pPr>
            <a:r>
              <a:rPr lang="en-GB" sz="2400" dirty="0"/>
              <a:t>Fire bricks can be used to reflect the heat</a:t>
            </a:r>
          </a:p>
          <a:p>
            <a:pPr marL="342900" indent="-342900">
              <a:buFont typeface="Arial" panose="020B0604020202020204" pitchFamily="34" charset="0"/>
              <a:buChar char="•"/>
            </a:pPr>
            <a:r>
              <a:rPr lang="en-GB" sz="2400" dirty="0"/>
              <a:t>This will turn the pewter to a molten state ready for pouring</a:t>
            </a:r>
          </a:p>
        </p:txBody>
      </p:sp>
      <p:sp>
        <p:nvSpPr>
          <p:cNvPr id="7" name="TextBox 6">
            <a:extLst>
              <a:ext uri="{FF2B5EF4-FFF2-40B4-BE49-F238E27FC236}">
                <a16:creationId xmlns:a16="http://schemas.microsoft.com/office/drawing/2014/main" id="{31248841-1E63-4D29-974E-8334D6125C63}"/>
              </a:ext>
            </a:extLst>
          </p:cNvPr>
          <p:cNvSpPr txBox="1"/>
          <p:nvPr/>
        </p:nvSpPr>
        <p:spPr>
          <a:xfrm>
            <a:off x="5951293" y="1557330"/>
            <a:ext cx="2568743" cy="369332"/>
          </a:xfrm>
          <a:prstGeom prst="rect">
            <a:avLst/>
          </a:prstGeom>
          <a:noFill/>
        </p:spPr>
        <p:txBody>
          <a:bodyPr wrap="square" rtlCol="0">
            <a:spAutoFit/>
          </a:bodyPr>
          <a:lstStyle/>
          <a:p>
            <a:r>
              <a:rPr lang="en-GB" dirty="0">
                <a:solidFill>
                  <a:srgbClr val="FF0000"/>
                </a:solidFill>
              </a:rPr>
              <a:t>Heat gun to melt pewter</a:t>
            </a:r>
          </a:p>
        </p:txBody>
      </p:sp>
      <p:pic>
        <p:nvPicPr>
          <p:cNvPr id="3" name="Picture 2">
            <a:extLst>
              <a:ext uri="{FF2B5EF4-FFF2-40B4-BE49-F238E27FC236}">
                <a16:creationId xmlns:a16="http://schemas.microsoft.com/office/drawing/2014/main" id="{30880B11-2B00-4240-90C2-95B811BD93E8}"/>
              </a:ext>
            </a:extLst>
          </p:cNvPr>
          <p:cNvPicPr>
            <a:picLocks noChangeAspect="1"/>
          </p:cNvPicPr>
          <p:nvPr/>
        </p:nvPicPr>
        <p:blipFill>
          <a:blip r:embed="rId2"/>
          <a:stretch>
            <a:fillRect/>
          </a:stretch>
        </p:blipFill>
        <p:spPr>
          <a:xfrm rot="16200000">
            <a:off x="5083702" y="1485542"/>
            <a:ext cx="3228409" cy="4083364"/>
          </a:xfrm>
          <a:prstGeom prst="rect">
            <a:avLst/>
          </a:prstGeom>
        </p:spPr>
      </p:pic>
      <p:sp>
        <p:nvSpPr>
          <p:cNvPr id="8" name="TextBox 7">
            <a:extLst>
              <a:ext uri="{FF2B5EF4-FFF2-40B4-BE49-F238E27FC236}">
                <a16:creationId xmlns:a16="http://schemas.microsoft.com/office/drawing/2014/main" id="{6F1E7F84-0444-4B3F-B933-E98C209FCB3D}"/>
              </a:ext>
            </a:extLst>
          </p:cNvPr>
          <p:cNvSpPr txBox="1"/>
          <p:nvPr/>
        </p:nvSpPr>
        <p:spPr>
          <a:xfrm>
            <a:off x="7935155" y="3059668"/>
            <a:ext cx="1070811" cy="646331"/>
          </a:xfrm>
          <a:prstGeom prst="rect">
            <a:avLst/>
          </a:prstGeom>
          <a:noFill/>
        </p:spPr>
        <p:txBody>
          <a:bodyPr wrap="square" rtlCol="0">
            <a:spAutoFit/>
          </a:bodyPr>
          <a:lstStyle/>
          <a:p>
            <a:r>
              <a:rPr lang="en-GB" dirty="0">
                <a:solidFill>
                  <a:srgbClr val="FF0000"/>
                </a:solidFill>
              </a:rPr>
              <a:t>Pewter in ladle</a:t>
            </a:r>
          </a:p>
        </p:txBody>
      </p:sp>
      <p:sp>
        <p:nvSpPr>
          <p:cNvPr id="9" name="TextBox 8">
            <a:extLst>
              <a:ext uri="{FF2B5EF4-FFF2-40B4-BE49-F238E27FC236}">
                <a16:creationId xmlns:a16="http://schemas.microsoft.com/office/drawing/2014/main" id="{FE11D754-394B-453B-97C0-7DC8E97F05C3}"/>
              </a:ext>
            </a:extLst>
          </p:cNvPr>
          <p:cNvSpPr txBox="1"/>
          <p:nvPr/>
        </p:nvSpPr>
        <p:spPr>
          <a:xfrm>
            <a:off x="4767168" y="3059668"/>
            <a:ext cx="1333500" cy="646331"/>
          </a:xfrm>
          <a:prstGeom prst="rect">
            <a:avLst/>
          </a:prstGeom>
          <a:noFill/>
        </p:spPr>
        <p:txBody>
          <a:bodyPr wrap="square" rtlCol="0">
            <a:spAutoFit/>
          </a:bodyPr>
          <a:lstStyle/>
          <a:p>
            <a:r>
              <a:rPr lang="en-GB" dirty="0">
                <a:solidFill>
                  <a:srgbClr val="FF0000"/>
                </a:solidFill>
              </a:rPr>
              <a:t>MDF mould in vice</a:t>
            </a:r>
          </a:p>
        </p:txBody>
      </p:sp>
      <p:sp>
        <p:nvSpPr>
          <p:cNvPr id="10" name="TextBox 9">
            <a:extLst>
              <a:ext uri="{FF2B5EF4-FFF2-40B4-BE49-F238E27FC236}">
                <a16:creationId xmlns:a16="http://schemas.microsoft.com/office/drawing/2014/main" id="{B8235A5D-2C8B-4CFC-93F4-249A5352F593}"/>
              </a:ext>
            </a:extLst>
          </p:cNvPr>
          <p:cNvSpPr txBox="1"/>
          <p:nvPr/>
        </p:nvSpPr>
        <p:spPr>
          <a:xfrm>
            <a:off x="6850308" y="5293834"/>
            <a:ext cx="2414336" cy="646331"/>
          </a:xfrm>
          <a:prstGeom prst="rect">
            <a:avLst/>
          </a:prstGeom>
          <a:noFill/>
        </p:spPr>
        <p:txBody>
          <a:bodyPr wrap="square" rtlCol="0">
            <a:spAutoFit/>
          </a:bodyPr>
          <a:lstStyle/>
          <a:p>
            <a:r>
              <a:rPr lang="en-GB" dirty="0">
                <a:solidFill>
                  <a:srgbClr val="FF0000"/>
                </a:solidFill>
              </a:rPr>
              <a:t>Fire bricks to reflect heat</a:t>
            </a:r>
          </a:p>
        </p:txBody>
      </p:sp>
      <p:cxnSp>
        <p:nvCxnSpPr>
          <p:cNvPr id="11" name="Straight Arrow Connector 10">
            <a:extLst>
              <a:ext uri="{FF2B5EF4-FFF2-40B4-BE49-F238E27FC236}">
                <a16:creationId xmlns:a16="http://schemas.microsoft.com/office/drawing/2014/main" id="{68AF2F31-C694-4C64-8DF7-7228EEA618F2}"/>
              </a:ext>
            </a:extLst>
          </p:cNvPr>
          <p:cNvCxnSpPr/>
          <p:nvPr/>
        </p:nvCxnSpPr>
        <p:spPr>
          <a:xfrm>
            <a:off x="5269832" y="3705999"/>
            <a:ext cx="360947" cy="3366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D42B541-0211-4F51-B4D7-0613D7688D24}"/>
              </a:ext>
            </a:extLst>
          </p:cNvPr>
          <p:cNvCxnSpPr/>
          <p:nvPr/>
        </p:nvCxnSpPr>
        <p:spPr>
          <a:xfrm>
            <a:off x="7055192" y="1925826"/>
            <a:ext cx="360947" cy="3366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98E45E5-D0EC-441C-8769-D3C55A0C28C0}"/>
              </a:ext>
            </a:extLst>
          </p:cNvPr>
          <p:cNvCxnSpPr>
            <a:cxnSpLocks/>
            <a:stCxn id="8" idx="1"/>
          </p:cNvCxnSpPr>
          <p:nvPr/>
        </p:nvCxnSpPr>
        <p:spPr>
          <a:xfrm flipH="1">
            <a:off x="7271760" y="3382834"/>
            <a:ext cx="663395" cy="4755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03A8972-3878-4330-8B40-6E1260FF9C6F}"/>
              </a:ext>
            </a:extLst>
          </p:cNvPr>
          <p:cNvCxnSpPr>
            <a:cxnSpLocks/>
          </p:cNvCxnSpPr>
          <p:nvPr/>
        </p:nvCxnSpPr>
        <p:spPr>
          <a:xfrm flipH="1" flipV="1">
            <a:off x="7110662" y="4653507"/>
            <a:ext cx="161098" cy="6403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9505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TotalTime>
  <Words>1126</Words>
  <Application>Microsoft Office PowerPoint</Application>
  <PresentationFormat>On-screen Show (4:3)</PresentationFormat>
  <Paragraphs>117</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inherit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create a pewter cast medal presentation</dc:title>
  <dc:subject>understand the principles of pewter casting from design to finished product</dc:subject>
  <dc:creator>Attainment in Education</dc:creator>
  <cp:keywords>CAD design, pewter casting, football medals, World cup STEM activity, Casting, molten, metal, fettling, gauntlets</cp:keywords>
  <cp:lastModifiedBy>Kala Raju</cp:lastModifiedBy>
  <cp:revision>115</cp:revision>
  <dcterms:created xsi:type="dcterms:W3CDTF">2017-06-28T15:11:57Z</dcterms:created>
  <dcterms:modified xsi:type="dcterms:W3CDTF">2022-10-05T14:38:06Z</dcterms:modified>
</cp:coreProperties>
</file>