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85" r:id="rId2"/>
    <p:sldId id="256" r:id="rId3"/>
    <p:sldId id="300" r:id="rId4"/>
    <p:sldId id="299" r:id="rId5"/>
    <p:sldId id="261" r:id="rId6"/>
    <p:sldId id="276" r:id="rId7"/>
    <p:sldId id="277" r:id="rId8"/>
    <p:sldId id="288" r:id="rId9"/>
    <p:sldId id="280" r:id="rId10"/>
    <p:sldId id="270" r:id="rId11"/>
    <p:sldId id="298" r:id="rId12"/>
    <p:sldId id="275" r:id="rId13"/>
    <p:sldId id="290" r:id="rId14"/>
    <p:sldId id="297" r:id="rId15"/>
    <p:sldId id="296" r:id="rId16"/>
    <p:sldId id="295" r:id="rId17"/>
    <p:sldId id="291" r:id="rId18"/>
    <p:sldId id="274" r:id="rId19"/>
    <p:sldId id="282" r:id="rId20"/>
    <p:sldId id="283" r:id="rId21"/>
    <p:sldId id="286" r:id="rId22"/>
    <p:sldId id="287" r:id="rId23"/>
    <p:sldId id="294" r:id="rId24"/>
    <p:sldId id="30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84575" autoAdjust="0"/>
  </p:normalViewPr>
  <p:slideViewPr>
    <p:cSldViewPr snapToGrid="0" snapToObjects="1">
      <p:cViewPr varScale="1">
        <p:scale>
          <a:sx n="137" d="100"/>
          <a:sy n="137" d="100"/>
        </p:scale>
        <p:origin x="348" y="120"/>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E5DAB-A635-4C49-99C6-06AFDAB91276}" type="datetimeFigureOut">
              <a:rPr lang="en-GB" smtClean="0"/>
              <a:t>05/10/2022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38C6A-27F3-4D9F-AFF5-F53EC4158501}" type="slidenum">
              <a:rPr lang="en-GB" smtClean="0"/>
              <a:t>‹#›</a:t>
            </a:fld>
            <a:endParaRPr lang="en-GB" dirty="0"/>
          </a:p>
        </p:txBody>
      </p:sp>
    </p:spTree>
    <p:extLst>
      <p:ext uri="{BB962C8B-B14F-4D97-AF65-F5344CB8AC3E}">
        <p14:creationId xmlns:p14="http://schemas.microsoft.com/office/powerpoint/2010/main" val="187847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500050"/>
                </a:solidFill>
                <a:effectLst/>
              </a:rPr>
              <a:t>Stylish sports - designing a kit for a football team. Would include both graphics elements and consideration of new materials.</a:t>
            </a:r>
          </a:p>
          <a:p>
            <a:r>
              <a:rPr lang="en-GB" dirty="0">
                <a:solidFill>
                  <a:srgbClr val="500050"/>
                </a:solidFill>
                <a:effectLst/>
              </a:rPr>
              <a:t>This presentation can be amended for any football based activity once the FIFA World Cup 2022 in Qatar is over.</a:t>
            </a: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a:t>
            </a:fld>
            <a:endParaRPr lang="en-GB" dirty="0"/>
          </a:p>
        </p:txBody>
      </p:sp>
    </p:spTree>
    <p:extLst>
      <p:ext uri="{BB962C8B-B14F-4D97-AF65-F5344CB8AC3E}">
        <p14:creationId xmlns:p14="http://schemas.microsoft.com/office/powerpoint/2010/main" val="284248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can be resized for additional needs on to A3 or bigger and printed on card or paper.</a:t>
            </a:r>
          </a:p>
          <a:p>
            <a:r>
              <a:rPr lang="en-GB" dirty="0"/>
              <a:t>When each student has coloured/designed their ‘kit’ this sheet can be photocopied/photographed before they cut it out – so they can make notes/annotations on the design about why they have picked the colour/textiles, other interesting facts.</a:t>
            </a:r>
          </a:p>
        </p:txBody>
      </p:sp>
      <p:sp>
        <p:nvSpPr>
          <p:cNvPr id="4" name="Slide Number Placeholder 3"/>
          <p:cNvSpPr>
            <a:spLocks noGrp="1"/>
          </p:cNvSpPr>
          <p:nvPr>
            <p:ph type="sldNum" sz="quarter" idx="5"/>
          </p:nvPr>
        </p:nvSpPr>
        <p:spPr/>
        <p:txBody>
          <a:bodyPr/>
          <a:lstStyle/>
          <a:p>
            <a:fld id="{26D38C6A-27F3-4D9F-AFF5-F53EC4158501}" type="slidenum">
              <a:rPr lang="en-GB" smtClean="0"/>
              <a:t>11</a:t>
            </a:fld>
            <a:endParaRPr lang="en-GB" dirty="0"/>
          </a:p>
        </p:txBody>
      </p:sp>
    </p:spTree>
    <p:extLst>
      <p:ext uri="{BB962C8B-B14F-4D97-AF65-F5344CB8AC3E}">
        <p14:creationId xmlns:p14="http://schemas.microsoft.com/office/powerpoint/2010/main" val="28110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 your kit:</a:t>
            </a:r>
          </a:p>
          <a:p>
            <a:pPr marL="171450" indent="-171450">
              <a:buFont typeface="Arial" panose="020B0604020202020204" pitchFamily="34" charset="0"/>
              <a:buChar char="•"/>
            </a:pPr>
            <a:r>
              <a:rPr lang="en-GB" dirty="0"/>
              <a:t>What colours do you need?</a:t>
            </a:r>
          </a:p>
          <a:p>
            <a:pPr marL="171450" indent="-171450">
              <a:buFont typeface="Arial" panose="020B0604020202020204" pitchFamily="34" charset="0"/>
              <a:buChar char="•"/>
            </a:pPr>
            <a:r>
              <a:rPr lang="en-GB" dirty="0"/>
              <a:t>Is it going to look like the flag?</a:t>
            </a:r>
          </a:p>
          <a:p>
            <a:pPr marL="171450" indent="-171450">
              <a:buFont typeface="Arial" panose="020B0604020202020204" pitchFamily="34" charset="0"/>
              <a:buChar char="•"/>
            </a:pPr>
            <a:r>
              <a:rPr lang="en-GB" dirty="0"/>
              <a:t>Which SMART textiles are you going to use? Why?</a:t>
            </a:r>
          </a:p>
          <a:p>
            <a:endParaRPr lang="en-GB" dirty="0"/>
          </a:p>
          <a:p>
            <a:r>
              <a:rPr lang="en-GB" dirty="0"/>
              <a:t>***Photograph/photocopy the students work so that they can do the next step before cutting out.</a:t>
            </a:r>
          </a:p>
        </p:txBody>
      </p:sp>
      <p:sp>
        <p:nvSpPr>
          <p:cNvPr id="4" name="Slide Number Placeholder 3"/>
          <p:cNvSpPr>
            <a:spLocks noGrp="1"/>
          </p:cNvSpPr>
          <p:nvPr>
            <p:ph type="sldNum" sz="quarter" idx="5"/>
          </p:nvPr>
        </p:nvSpPr>
        <p:spPr/>
        <p:txBody>
          <a:bodyPr/>
          <a:lstStyle/>
          <a:p>
            <a:fld id="{26D38C6A-27F3-4D9F-AFF5-F53EC4158501}" type="slidenum">
              <a:rPr lang="en-GB" smtClean="0"/>
              <a:t>12</a:t>
            </a:fld>
            <a:endParaRPr lang="en-GB" dirty="0"/>
          </a:p>
        </p:txBody>
      </p:sp>
    </p:spTree>
    <p:extLst>
      <p:ext uri="{BB962C8B-B14F-4D97-AF65-F5344CB8AC3E}">
        <p14:creationId xmlns:p14="http://schemas.microsoft.com/office/powerpoint/2010/main" val="349131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13</a:t>
            </a:fld>
            <a:endParaRPr lang="en-GB" dirty="0"/>
          </a:p>
        </p:txBody>
      </p:sp>
    </p:spTree>
    <p:extLst>
      <p:ext uri="{BB962C8B-B14F-4D97-AF65-F5344CB8AC3E}">
        <p14:creationId xmlns:p14="http://schemas.microsoft.com/office/powerpoint/2010/main" val="358736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14</a:t>
            </a:fld>
            <a:endParaRPr lang="en-GB" dirty="0"/>
          </a:p>
        </p:txBody>
      </p:sp>
    </p:spTree>
    <p:extLst>
      <p:ext uri="{BB962C8B-B14F-4D97-AF65-F5344CB8AC3E}">
        <p14:creationId xmlns:p14="http://schemas.microsoft.com/office/powerpoint/2010/main" val="181336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care when using scissors.</a:t>
            </a:r>
          </a:p>
        </p:txBody>
      </p:sp>
      <p:sp>
        <p:nvSpPr>
          <p:cNvPr id="4" name="Slide Number Placeholder 3"/>
          <p:cNvSpPr>
            <a:spLocks noGrp="1"/>
          </p:cNvSpPr>
          <p:nvPr>
            <p:ph type="sldNum" sz="quarter" idx="5"/>
          </p:nvPr>
        </p:nvSpPr>
        <p:spPr/>
        <p:txBody>
          <a:bodyPr/>
          <a:lstStyle/>
          <a:p>
            <a:fld id="{26D38C6A-27F3-4D9F-AFF5-F53EC4158501}" type="slidenum">
              <a:rPr lang="en-GB" smtClean="0"/>
              <a:t>15</a:t>
            </a:fld>
            <a:endParaRPr lang="en-GB" dirty="0"/>
          </a:p>
        </p:txBody>
      </p:sp>
    </p:spTree>
    <p:extLst>
      <p:ext uri="{BB962C8B-B14F-4D97-AF65-F5344CB8AC3E}">
        <p14:creationId xmlns:p14="http://schemas.microsoft.com/office/powerpoint/2010/main" val="1905771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a ‘team’ on the tables with students ‘kits’ making two teams on a makeshift pitch on a desk.  </a:t>
            </a:r>
          </a:p>
          <a:p>
            <a:pPr marL="171450" indent="-171450">
              <a:buFont typeface="Arial" panose="020B0604020202020204" pitchFamily="34" charset="0"/>
              <a:buChar char="•"/>
            </a:pPr>
            <a:r>
              <a:rPr lang="en-GB" dirty="0"/>
              <a:t>Could you make a display with all the kits for the duration of the World Cup?</a:t>
            </a:r>
          </a:p>
          <a:p>
            <a:pPr marL="171450" indent="-171450">
              <a:buFont typeface="Arial" panose="020B0604020202020204" pitchFamily="34" charset="0"/>
              <a:buChar char="•"/>
            </a:pPr>
            <a:r>
              <a:rPr lang="en-GB" dirty="0"/>
              <a:t>Each student has a different team who they support during the tournament</a:t>
            </a:r>
          </a:p>
        </p:txBody>
      </p:sp>
      <p:sp>
        <p:nvSpPr>
          <p:cNvPr id="4" name="Slide Number Placeholder 3"/>
          <p:cNvSpPr>
            <a:spLocks noGrp="1"/>
          </p:cNvSpPr>
          <p:nvPr>
            <p:ph type="sldNum" sz="quarter" idx="5"/>
          </p:nvPr>
        </p:nvSpPr>
        <p:spPr/>
        <p:txBody>
          <a:bodyPr/>
          <a:lstStyle/>
          <a:p>
            <a:fld id="{26D38C6A-27F3-4D9F-AFF5-F53EC4158501}" type="slidenum">
              <a:rPr lang="en-GB" smtClean="0"/>
              <a:t>16</a:t>
            </a:fld>
            <a:endParaRPr lang="en-GB" dirty="0"/>
          </a:p>
        </p:txBody>
      </p:sp>
    </p:spTree>
    <p:extLst>
      <p:ext uri="{BB962C8B-B14F-4D97-AF65-F5344CB8AC3E}">
        <p14:creationId xmlns:p14="http://schemas.microsoft.com/office/powerpoint/2010/main" val="1513284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17</a:t>
            </a:fld>
            <a:endParaRPr lang="en-GB" dirty="0"/>
          </a:p>
        </p:txBody>
      </p:sp>
    </p:spTree>
    <p:extLst>
      <p:ext uri="{BB962C8B-B14F-4D97-AF65-F5344CB8AC3E}">
        <p14:creationId xmlns:p14="http://schemas.microsoft.com/office/powerpoint/2010/main" val="149470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A ‘2</a:t>
            </a:r>
            <a:r>
              <a:rPr lang="en-GB" sz="1200" baseline="30000" dirty="0"/>
              <a:t>nd</a:t>
            </a:r>
            <a:r>
              <a:rPr lang="en-GB" sz="1200" dirty="0"/>
              <a:t>’ kit for the team - Each team with a ‘Home’ and ‘Away’ kit, create the other kit using their national colours.</a:t>
            </a:r>
          </a:p>
          <a:p>
            <a:pPr marL="0" indent="0">
              <a:buFont typeface="Arial" panose="020B0604020202020204" pitchFamily="34" charset="0"/>
              <a:buNone/>
            </a:pPr>
            <a:r>
              <a:rPr lang="en-GB" sz="1200" dirty="0"/>
              <a:t>A hoodie for supporters of your team to wear - A catchy slogan, character to encourage their team on/a hoodie that ALL supporters could wear e.g. general merchandise.</a:t>
            </a:r>
          </a:p>
          <a:p>
            <a:pPr marL="0" indent="0">
              <a:buFont typeface="Arial" panose="020B0604020202020204" pitchFamily="34" charset="0"/>
              <a:buNone/>
            </a:pPr>
            <a:r>
              <a:rPr lang="en-GB" sz="1200" dirty="0"/>
              <a:t>A winners medal for the World Cup 2022 - What needs to be on the medal? Can they use the internet to search for the official images or make up their own.  What is it made of?</a:t>
            </a:r>
          </a:p>
          <a:p>
            <a:endParaRPr lang="en-GB" sz="1200" dirty="0"/>
          </a:p>
          <a:p>
            <a:pPr marL="342900" indent="-342900">
              <a:buFont typeface="Arial" panose="020B0604020202020204" pitchFamily="34" charset="0"/>
              <a:buChar char="•"/>
            </a:pPr>
            <a:r>
              <a:rPr lang="en-GB" sz="1200" dirty="0"/>
              <a:t>The football to be used in all the games.</a:t>
            </a:r>
          </a:p>
          <a:p>
            <a:r>
              <a:rPr lang="en-GB" dirty="0"/>
              <a:t>	What are the colours of the 2022 World Cup? </a:t>
            </a:r>
          </a:p>
        </p:txBody>
      </p:sp>
      <p:sp>
        <p:nvSpPr>
          <p:cNvPr id="4" name="Slide Number Placeholder 3"/>
          <p:cNvSpPr>
            <a:spLocks noGrp="1"/>
          </p:cNvSpPr>
          <p:nvPr>
            <p:ph type="sldNum" sz="quarter" idx="5"/>
          </p:nvPr>
        </p:nvSpPr>
        <p:spPr/>
        <p:txBody>
          <a:bodyPr/>
          <a:lstStyle/>
          <a:p>
            <a:fld id="{26D38C6A-27F3-4D9F-AFF5-F53EC4158501}" type="slidenum">
              <a:rPr lang="en-GB" smtClean="0"/>
              <a:t>18</a:t>
            </a:fld>
            <a:endParaRPr lang="en-GB" dirty="0"/>
          </a:p>
        </p:txBody>
      </p:sp>
    </p:spTree>
    <p:extLst>
      <p:ext uri="{BB962C8B-B14F-4D97-AF65-F5344CB8AC3E}">
        <p14:creationId xmlns:p14="http://schemas.microsoft.com/office/powerpoint/2010/main" val="56980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A ‘2</a:t>
            </a:r>
            <a:r>
              <a:rPr lang="en-GB" sz="1200" baseline="30000" dirty="0"/>
              <a:t>nd</a:t>
            </a:r>
            <a:r>
              <a:rPr lang="en-GB" sz="1200" dirty="0"/>
              <a:t>’ kit for the team - Each team has a ‘Home’ and ‘Away’ kit, create the other kit using their national colours.</a:t>
            </a:r>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19</a:t>
            </a:fld>
            <a:endParaRPr lang="en-GB" dirty="0"/>
          </a:p>
        </p:txBody>
      </p:sp>
    </p:spTree>
    <p:extLst>
      <p:ext uri="{BB962C8B-B14F-4D97-AF65-F5344CB8AC3E}">
        <p14:creationId xmlns:p14="http://schemas.microsoft.com/office/powerpoint/2010/main" val="2767409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A hoodie for supporters of your team to wear </a:t>
            </a:r>
          </a:p>
          <a:p>
            <a:pPr marL="0" indent="0">
              <a:buFont typeface="Arial" panose="020B0604020202020204" pitchFamily="34" charset="0"/>
              <a:buNone/>
            </a:pPr>
            <a:r>
              <a:rPr lang="en-GB" sz="1200" dirty="0"/>
              <a:t>A  catchy slogan, character to encourage their team on/a hoodie that ALL supporters could wear e.g. general merchandise.</a:t>
            </a:r>
          </a:p>
          <a:p>
            <a:pPr marL="342900" indent="-342900">
              <a:buFont typeface="Arial" panose="020B0604020202020204" pitchFamily="34" charset="0"/>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20</a:t>
            </a:fld>
            <a:endParaRPr lang="en-GB" dirty="0"/>
          </a:p>
        </p:txBody>
      </p:sp>
    </p:spTree>
    <p:extLst>
      <p:ext uri="{BB962C8B-B14F-4D97-AF65-F5344CB8AC3E}">
        <p14:creationId xmlns:p14="http://schemas.microsoft.com/office/powerpoint/2010/main" val="193041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a:t>
            </a:fld>
            <a:endParaRPr lang="en-GB" dirty="0"/>
          </a:p>
        </p:txBody>
      </p:sp>
    </p:spTree>
    <p:extLst>
      <p:ext uri="{BB962C8B-B14F-4D97-AF65-F5344CB8AC3E}">
        <p14:creationId xmlns:p14="http://schemas.microsoft.com/office/powerpoint/2010/main" val="643115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A winners medal for the World Cup 2022</a:t>
            </a:r>
          </a:p>
          <a:p>
            <a:pPr marL="0" indent="0">
              <a:buFont typeface="Arial" panose="020B0604020202020204" pitchFamily="34" charset="0"/>
              <a:buNone/>
            </a:pPr>
            <a:r>
              <a:rPr lang="en-GB" sz="1200" dirty="0"/>
              <a:t>What needs to be on the medal? Can they use the internet to search for the official images or make up their own.  What is it made of?</a:t>
            </a:r>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21</a:t>
            </a:fld>
            <a:endParaRPr lang="en-GB" dirty="0"/>
          </a:p>
        </p:txBody>
      </p:sp>
    </p:spTree>
    <p:extLst>
      <p:ext uri="{BB962C8B-B14F-4D97-AF65-F5344CB8AC3E}">
        <p14:creationId xmlns:p14="http://schemas.microsoft.com/office/powerpoint/2010/main" val="402901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The football to be used in all the games.</a:t>
            </a:r>
          </a:p>
          <a:p>
            <a:r>
              <a:rPr lang="en-GB" dirty="0"/>
              <a:t>What are the colours of the 2022 World Cup? </a:t>
            </a:r>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22</a:t>
            </a:fld>
            <a:endParaRPr lang="en-GB" dirty="0"/>
          </a:p>
        </p:txBody>
      </p:sp>
    </p:spTree>
    <p:extLst>
      <p:ext uri="{BB962C8B-B14F-4D97-AF65-F5344CB8AC3E}">
        <p14:creationId xmlns:p14="http://schemas.microsoft.com/office/powerpoint/2010/main" val="266563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can be resized for additional needs on to A3 or bigger and printed on card or paper.</a:t>
            </a:r>
          </a:p>
          <a:p>
            <a:r>
              <a:rPr lang="en-GB" dirty="0"/>
              <a:t>When each student has coloured/designed their ‘kit’ this sheet can be photocopied/photographed before they cut it out – so they can make notes/annotations on the design about why they have picked the colour/textiles, other interesting facts.</a:t>
            </a:r>
          </a:p>
        </p:txBody>
      </p:sp>
      <p:sp>
        <p:nvSpPr>
          <p:cNvPr id="4" name="Slide Number Placeholder 3"/>
          <p:cNvSpPr>
            <a:spLocks noGrp="1"/>
          </p:cNvSpPr>
          <p:nvPr>
            <p:ph type="sldNum" sz="quarter" idx="5"/>
          </p:nvPr>
        </p:nvSpPr>
        <p:spPr/>
        <p:txBody>
          <a:bodyPr/>
          <a:lstStyle/>
          <a:p>
            <a:fld id="{26D38C6A-27F3-4D9F-AFF5-F53EC4158501}" type="slidenum">
              <a:rPr lang="en-GB" smtClean="0"/>
              <a:t>23</a:t>
            </a:fld>
            <a:endParaRPr lang="en-GB" dirty="0"/>
          </a:p>
        </p:txBody>
      </p:sp>
    </p:spTree>
    <p:extLst>
      <p:ext uri="{BB962C8B-B14F-4D97-AF65-F5344CB8AC3E}">
        <p14:creationId xmlns:p14="http://schemas.microsoft.com/office/powerpoint/2010/main" val="96178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3</a:t>
            </a:fld>
            <a:endParaRPr lang="en-GB" dirty="0"/>
          </a:p>
        </p:txBody>
      </p:sp>
    </p:spTree>
    <p:extLst>
      <p:ext uri="{BB962C8B-B14F-4D97-AF65-F5344CB8AC3E}">
        <p14:creationId xmlns:p14="http://schemas.microsoft.com/office/powerpoint/2010/main" val="146828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Start</a:t>
            </a:r>
          </a:p>
          <a:p>
            <a:pPr marL="285750" indent="-285750">
              <a:buFont typeface="Arial" panose="020B0604020202020204" pitchFamily="34" charset="0"/>
              <a:buChar char="•"/>
            </a:pPr>
            <a:r>
              <a:rPr lang="en-GB" sz="1200" dirty="0"/>
              <a:t>Where is Qatar?  ANSWER ON SLIDE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What climate does Qatar have? ANSWER ON SLIDE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How many countries in the World Cup can you name? ANSWER ON SLIDE 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Official world cup soundtrack: https://www.youtube.com/watch?v=vyDjFVZgJoo </a:t>
            </a:r>
          </a:p>
          <a:p>
            <a:pPr marL="285750" indent="-285750">
              <a:buFont typeface="Arial" panose="020B0604020202020204" pitchFamily="34" charset="0"/>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4</a:t>
            </a:fld>
            <a:endParaRPr lang="en-GB" dirty="0"/>
          </a:p>
        </p:txBody>
      </p:sp>
    </p:spTree>
    <p:extLst>
      <p:ext uri="{BB962C8B-B14F-4D97-AF65-F5344CB8AC3E}">
        <p14:creationId xmlns:p14="http://schemas.microsoft.com/office/powerpoint/2010/main" val="23471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Qatar is located in the Middle East. Qatar is bordered by the Gulf of Bahrain to the west, the Persian Gulf to the east, and Saudi Arabia to the south. </a:t>
            </a:r>
          </a:p>
          <a:p>
            <a:r>
              <a:rPr lang="en-GB" dirty="0"/>
              <a:t>The 2022 World Cup is taking place in Qatar in the winter months rather than the usual summer ones, </a:t>
            </a:r>
            <a:r>
              <a:rPr lang="en-GB" b="0" dirty="0"/>
              <a:t>due to the heat</a:t>
            </a:r>
            <a:r>
              <a:rPr lang="en-GB" dirty="0"/>
              <a:t>. Qatar has </a:t>
            </a:r>
            <a:r>
              <a:rPr lang="en-GB" b="0" dirty="0"/>
              <a:t>a desert climate</a:t>
            </a:r>
            <a:r>
              <a:rPr lang="en-GB" dirty="0"/>
              <a:t>. The country experiences long summers from May to September characterised by intense dry heat, with temperatures rising above 45°C. Winter temperatures are mild but may fall below 5°C.</a:t>
            </a:r>
          </a:p>
          <a:p>
            <a:endParaRPr lang="en-GB" dirty="0"/>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5</a:t>
            </a:fld>
            <a:endParaRPr lang="en-GB" dirty="0"/>
          </a:p>
        </p:txBody>
      </p:sp>
    </p:spTree>
    <p:extLst>
      <p:ext uri="{BB962C8B-B14F-4D97-AF65-F5344CB8AC3E}">
        <p14:creationId xmlns:p14="http://schemas.microsoft.com/office/powerpoint/2010/main" val="1066182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Countries – allow the students to select their own from the 32 teams, or assign to each student (e.g. lucky dip).</a:t>
            </a:r>
          </a:p>
        </p:txBody>
      </p:sp>
      <p:sp>
        <p:nvSpPr>
          <p:cNvPr id="4" name="Slide Number Placeholder 3"/>
          <p:cNvSpPr>
            <a:spLocks noGrp="1"/>
          </p:cNvSpPr>
          <p:nvPr>
            <p:ph type="sldNum" sz="quarter" idx="5"/>
          </p:nvPr>
        </p:nvSpPr>
        <p:spPr/>
        <p:txBody>
          <a:bodyPr/>
          <a:lstStyle/>
          <a:p>
            <a:fld id="{26D38C6A-27F3-4D9F-AFF5-F53EC4158501}" type="slidenum">
              <a:rPr lang="en-GB" smtClean="0"/>
              <a:t>6</a:t>
            </a:fld>
            <a:endParaRPr lang="en-GB" dirty="0"/>
          </a:p>
        </p:txBody>
      </p:sp>
    </p:spTree>
    <p:extLst>
      <p:ext uri="{BB962C8B-B14F-4D97-AF65-F5344CB8AC3E}">
        <p14:creationId xmlns:p14="http://schemas.microsoft.com/office/powerpoint/2010/main" val="167756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flag: a piece of cloth or similar material, typically oblong or square, attachable by one edge to a pole or rope and used as the symbol or emblem of a country.</a:t>
            </a:r>
          </a:p>
          <a:p>
            <a:r>
              <a:rPr lang="en-GB" dirty="0"/>
              <a:t>All the flags above are of the 32 countries in the FIFA World Cup</a:t>
            </a:r>
          </a:p>
        </p:txBody>
      </p:sp>
      <p:sp>
        <p:nvSpPr>
          <p:cNvPr id="4" name="Slide Number Placeholder 3"/>
          <p:cNvSpPr>
            <a:spLocks noGrp="1"/>
          </p:cNvSpPr>
          <p:nvPr>
            <p:ph type="sldNum" sz="quarter" idx="5"/>
          </p:nvPr>
        </p:nvSpPr>
        <p:spPr/>
        <p:txBody>
          <a:bodyPr/>
          <a:lstStyle/>
          <a:p>
            <a:fld id="{26D38C6A-27F3-4D9F-AFF5-F53EC4158501}" type="slidenum">
              <a:rPr lang="en-GB" smtClean="0"/>
              <a:t>7</a:t>
            </a:fld>
            <a:endParaRPr lang="en-GB" dirty="0"/>
          </a:p>
        </p:txBody>
      </p:sp>
    </p:spTree>
    <p:extLst>
      <p:ext uri="{BB962C8B-B14F-4D97-AF65-F5344CB8AC3E}">
        <p14:creationId xmlns:p14="http://schemas.microsoft.com/office/powerpoint/2010/main" val="1418208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Microencapsulation</a:t>
            </a:r>
          </a:p>
          <a:p>
            <a:r>
              <a:rPr lang="en-GB" dirty="0"/>
              <a:t>This involves encapsulating liquid or solid substances in tiny thin-walled bubbles. These gradually release active agents when rubbed, which rupture the thin-walled membrane. This can cover body odours in sports clothing. A similar technology is used in the scratch and sniff perfume and aftershave samples in magazines. Microencapsulation in fibres can help to absorb, store and release body heat, keeping the user more comfortable. It is also used in ski wear, military uniforms, gloves and footwear for other purposes, for example:  fragrances added to socks to disguise smelly feet.</a:t>
            </a:r>
          </a:p>
          <a:p>
            <a:endParaRPr lang="en-GB" dirty="0"/>
          </a:p>
          <a:p>
            <a:r>
              <a:rPr lang="en-GB" b="1" i="0" u="none" dirty="0"/>
              <a:t>Rhovyl</a:t>
            </a:r>
          </a:p>
          <a:p>
            <a:r>
              <a:rPr lang="en-GB" dirty="0"/>
              <a:t>‘Wicks’ quickly moving (or wicking) sweat to the fabric’s outer surface.</a:t>
            </a:r>
          </a:p>
          <a:p>
            <a:endParaRPr lang="en-GB" dirty="0"/>
          </a:p>
          <a:p>
            <a:r>
              <a:rPr lang="en-GB" dirty="0"/>
              <a:t>An antibacterial material that has antibacterial agents integrated into the fibre itself. This prevents the formation of bacteria and does not wash out. It is used in bedding, children’s clothes, sportswear and underwear, and has many properties:</a:t>
            </a:r>
          </a:p>
          <a:p>
            <a:pPr>
              <a:buFont typeface="Arial" panose="020B0604020202020204" pitchFamily="34" charset="0"/>
              <a:buChar char="•"/>
            </a:pPr>
            <a:r>
              <a:rPr lang="en-GB" dirty="0"/>
              <a:t>  thermal insulation and natural fire retardancy</a:t>
            </a:r>
          </a:p>
          <a:p>
            <a:pPr>
              <a:buFont typeface="Arial" panose="020B0604020202020204" pitchFamily="34" charset="0"/>
              <a:buChar char="•"/>
            </a:pPr>
            <a:r>
              <a:rPr lang="en-GB" dirty="0"/>
              <a:t>  wicks away moisture</a:t>
            </a:r>
          </a:p>
          <a:p>
            <a:pPr>
              <a:buFont typeface="Arial" panose="020B0604020202020204" pitchFamily="34" charset="0"/>
              <a:buChar char="•"/>
            </a:pPr>
            <a:r>
              <a:rPr lang="en-GB" dirty="0"/>
              <a:t> resistant to mildew, fungi and chemicals</a:t>
            </a:r>
          </a:p>
          <a:p>
            <a:pPr>
              <a:buFont typeface="Arial" panose="020B0604020202020204" pitchFamily="34" charset="0"/>
              <a:buNone/>
            </a:pPr>
            <a:r>
              <a:rPr lang="en-GB" dirty="0"/>
              <a:t>It also dries rapidly so that your sweat doesn’t saturate the fabric. The result is that you’re more comfortable because your body can regulate its temperature efficiently and the fabric touching your skin has a dry, </a:t>
            </a:r>
            <a:r>
              <a:rPr lang="en-GB" dirty="0" err="1"/>
              <a:t>nonsticky</a:t>
            </a:r>
            <a:r>
              <a:rPr lang="en-GB" dirty="0"/>
              <a:t> feel.</a:t>
            </a:r>
          </a:p>
          <a:p>
            <a:pPr>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GCSE Bitesize SMART Textiles</a:t>
            </a:r>
            <a:r>
              <a:rPr lang="en-GB" dirty="0"/>
              <a:t>	https://www.bbc.co.uk/bitesize/guides/znd48mn/revision/4</a:t>
            </a:r>
          </a:p>
          <a:p>
            <a:pPr>
              <a:buFont typeface="Arial" panose="020B0604020202020204" pitchFamily="34" charset="0"/>
              <a:buNone/>
            </a:pPr>
            <a:endParaRPr lang="en-GB" dirty="0"/>
          </a:p>
          <a:p>
            <a:pPr>
              <a:buFont typeface="Arial" panose="020B0604020202020204" pitchFamily="34" charset="0"/>
              <a:buNone/>
            </a:pPr>
            <a:r>
              <a:rPr lang="en-GB" b="1" dirty="0"/>
              <a:t>What are SMART textiles?</a:t>
            </a:r>
            <a:r>
              <a:rPr lang="en-GB" dirty="0"/>
              <a:t>		https://youtu.be/kdNVAIRKEEw</a:t>
            </a:r>
          </a:p>
          <a:p>
            <a:pPr>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Streetwear Changes Colour With Heat </a:t>
            </a:r>
            <a:r>
              <a:rPr lang="en-GB" dirty="0"/>
              <a:t>	https://youtu.be/RYyyPAH58Vk</a:t>
            </a:r>
          </a:p>
          <a:p>
            <a:endParaRPr lang="en-GB" dirty="0"/>
          </a:p>
          <a:p>
            <a:r>
              <a:rPr lang="en-GB" dirty="0"/>
              <a:t>Discuss with learners:</a:t>
            </a:r>
          </a:p>
          <a:p>
            <a:pPr marL="171450" indent="-171450">
              <a:buFont typeface="Arial" panose="020B0604020202020204" pitchFamily="34" charset="0"/>
              <a:buChar char="•"/>
            </a:pPr>
            <a:r>
              <a:rPr lang="en-GB" dirty="0"/>
              <a:t>How can you use these in your designs?</a:t>
            </a:r>
          </a:p>
          <a:p>
            <a:pPr marL="171450" indent="-171450">
              <a:buFont typeface="Arial" panose="020B0604020202020204" pitchFamily="34" charset="0"/>
              <a:buChar char="•"/>
            </a:pPr>
            <a:r>
              <a:rPr lang="en-GB" dirty="0"/>
              <a:t>What will they help the clothing do?</a:t>
            </a:r>
          </a:p>
          <a:p>
            <a:pPr marL="171450" indent="-171450">
              <a:buFont typeface="Arial" panose="020B0604020202020204" pitchFamily="34" charset="0"/>
              <a:buChar char="•"/>
            </a:pPr>
            <a:r>
              <a:rPr lang="en-GB" dirty="0"/>
              <a:t>Why would people like wearing them?</a:t>
            </a:r>
          </a:p>
          <a:p>
            <a:endParaRPr lang="en-GB" dirty="0"/>
          </a:p>
          <a:p>
            <a:r>
              <a:rPr lang="en-GB" dirty="0"/>
              <a:t>What other technologies can they add in to their kits?</a:t>
            </a:r>
          </a:p>
          <a:p>
            <a:pPr marL="171450" indent="-171450">
              <a:buFont typeface="Arial" panose="020B0604020202020204" pitchFamily="34" charset="0"/>
              <a:buChar char="•"/>
            </a:pPr>
            <a:r>
              <a:rPr lang="en-GB" dirty="0"/>
              <a:t>Light up soles? (LEDs in the soles)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Tops that change colour in the heat? </a:t>
            </a:r>
            <a:r>
              <a:rPr lang="en-GB" b="0" dirty="0"/>
              <a:t>Colour Changing Temperature Activated Heat Sensitive Thermochromic Fabric Paint or </a:t>
            </a:r>
            <a:r>
              <a:rPr lang="en-GB" dirty="0" err="1"/>
              <a:t>ChroMorphou</a:t>
            </a:r>
            <a:r>
              <a:rPr lang="en-GB" b="0" dirty="0" err="1"/>
              <a:t>s</a:t>
            </a:r>
            <a:r>
              <a:rPr lang="en-GB" b="0" dirty="0"/>
              <a:t> fabric (colour changing t-shirts of the 1990s).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Electronics to read the sports persons heart rate/breathing/other stats instead of wearing monitors (Biometrics).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     Interactive textiles </a:t>
            </a:r>
            <a:r>
              <a:rPr lang="en-GB" dirty="0"/>
              <a:t>allow small electronic components such as batteries or lights to be embedded inside them and can then function as an electronic device or sensor. These include circuits that can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     be integrated into fabrics, such as heart rate monitors. </a:t>
            </a:r>
            <a:endParaRPr lang="en-GB" b="0" dirty="0"/>
          </a:p>
        </p:txBody>
      </p:sp>
      <p:sp>
        <p:nvSpPr>
          <p:cNvPr id="4" name="Slide Number Placeholder 3"/>
          <p:cNvSpPr>
            <a:spLocks noGrp="1"/>
          </p:cNvSpPr>
          <p:nvPr>
            <p:ph type="sldNum" sz="quarter" idx="5"/>
          </p:nvPr>
        </p:nvSpPr>
        <p:spPr/>
        <p:txBody>
          <a:bodyPr/>
          <a:lstStyle/>
          <a:p>
            <a:fld id="{26D38C6A-27F3-4D9F-AFF5-F53EC4158501}" type="slidenum">
              <a:rPr lang="en-GB" smtClean="0"/>
              <a:t>8</a:t>
            </a:fld>
            <a:endParaRPr lang="en-GB" dirty="0"/>
          </a:p>
        </p:txBody>
      </p:sp>
    </p:spTree>
    <p:extLst>
      <p:ext uri="{BB962C8B-B14F-4D97-AF65-F5344CB8AC3E}">
        <p14:creationId xmlns:p14="http://schemas.microsoft.com/office/powerpoint/2010/main" val="134277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to ask learners: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rgbClr val="FFC000"/>
                </a:solidFill>
              </a:rPr>
              <a:t>Which country will you design the kit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rgbClr val="FFC000"/>
                </a:solidFill>
              </a:rPr>
              <a:t>What colours do you need to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rgbClr val="92D050"/>
                </a:solidFill>
              </a:rPr>
              <a:t>Which smart textiles are you going to use?</a:t>
            </a:r>
            <a:endParaRPr lang="en-GB" sz="1200" b="0" i="0" dirty="0">
              <a:solidFill>
                <a:srgbClr val="FFC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dirty="0">
              <a:solidFill>
                <a:srgbClr val="FFC000"/>
              </a:solidFill>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10</a:t>
            </a:fld>
            <a:endParaRPr lang="en-GB" dirty="0"/>
          </a:p>
        </p:txBody>
      </p:sp>
    </p:spTree>
    <p:extLst>
      <p:ext uri="{BB962C8B-B14F-4D97-AF65-F5344CB8AC3E}">
        <p14:creationId xmlns:p14="http://schemas.microsoft.com/office/powerpoint/2010/main" val="49490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1312"/>
            <a:ext cx="7886700" cy="699377"/>
          </a:xfrm>
        </p:spPr>
        <p:txBody>
          <a:bodyPr/>
          <a:lstStyle/>
          <a:p>
            <a:r>
              <a:rPr lang="en-US" dirty="0"/>
              <a:t>Click to edit Master title style</a:t>
            </a:r>
          </a:p>
        </p:txBody>
      </p:sp>
      <p:sp>
        <p:nvSpPr>
          <p:cNvPr id="3" name="Content Placeholder 2"/>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10/5/2022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7.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theiet.org/primary/teaching-resources/halloween-maze/" TargetMode="External"/><Relationship Id="rId2" Type="http://schemas.openxmlformats.org/officeDocument/2006/relationships/hyperlink" Target="mailto:IETEducation@theiet.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C05D1-9BC9-43CB-4A19-2B807A0F8F61}"/>
              </a:ext>
            </a:extLst>
          </p:cNvPr>
          <p:cNvSpPr txBox="1"/>
          <p:nvPr/>
        </p:nvSpPr>
        <p:spPr>
          <a:xfrm>
            <a:off x="1007602" y="1153097"/>
            <a:ext cx="7128792" cy="523220"/>
          </a:xfrm>
          <a:prstGeom prst="rect">
            <a:avLst/>
          </a:prstGeom>
          <a:noFill/>
        </p:spPr>
        <p:txBody>
          <a:bodyPr wrap="square" rtlCol="0">
            <a:spAutoFit/>
          </a:bodyPr>
          <a:lstStyle/>
          <a:p>
            <a:pPr algn="ctr"/>
            <a:r>
              <a:rPr lang="en-GB" sz="2800" b="1" dirty="0">
                <a:solidFill>
                  <a:srgbClr val="0093D3"/>
                </a:solidFill>
                <a:latin typeface="Arial"/>
                <a:cs typeface="Arial"/>
              </a:rPr>
              <a:t>Design a kit for a national sports team </a:t>
            </a:r>
          </a:p>
        </p:txBody>
      </p:sp>
      <p:sp>
        <p:nvSpPr>
          <p:cNvPr id="9" name="TextBox 8">
            <a:extLst>
              <a:ext uri="{FF2B5EF4-FFF2-40B4-BE49-F238E27FC236}">
                <a16:creationId xmlns:a16="http://schemas.microsoft.com/office/drawing/2014/main" id="{E4002626-04C0-1B4C-C80A-9B99110BD39C}"/>
              </a:ext>
            </a:extLst>
          </p:cNvPr>
          <p:cNvSpPr txBox="1"/>
          <p:nvPr/>
        </p:nvSpPr>
        <p:spPr>
          <a:xfrm>
            <a:off x="943993" y="5399749"/>
            <a:ext cx="6877252" cy="369332"/>
          </a:xfrm>
          <a:prstGeom prst="rect">
            <a:avLst/>
          </a:prstGeom>
          <a:noFill/>
        </p:spPr>
        <p:txBody>
          <a:bodyPr wrap="square">
            <a:spAutoFit/>
          </a:bodyPr>
          <a:lstStyle/>
          <a:p>
            <a:pPr algn="ctr"/>
            <a:r>
              <a:rPr lang="en-GB" dirty="0">
                <a:latin typeface="Arial" panose="020B0604020202020204" pitchFamily="34" charset="0"/>
                <a:cs typeface="Arial" panose="020B0604020202020204" pitchFamily="34" charset="0"/>
              </a:rPr>
              <a:t>Consider smart or modern textile technologies when making a kit</a:t>
            </a:r>
            <a:endParaRPr lang="en-GB" dirty="0"/>
          </a:p>
        </p:txBody>
      </p:sp>
      <p:pic>
        <p:nvPicPr>
          <p:cNvPr id="4" name="Picture 3" descr="A football player kicking a ball&#10;&#10;Description automatically generated with medium confidence">
            <a:extLst>
              <a:ext uri="{FF2B5EF4-FFF2-40B4-BE49-F238E27FC236}">
                <a16:creationId xmlns:a16="http://schemas.microsoft.com/office/drawing/2014/main" id="{A8D92BCD-DFB8-DF58-AE3B-2C409445C2DF}"/>
              </a:ext>
            </a:extLst>
          </p:cNvPr>
          <p:cNvPicPr>
            <a:picLocks noChangeAspect="1"/>
          </p:cNvPicPr>
          <p:nvPr/>
        </p:nvPicPr>
        <p:blipFill>
          <a:blip r:embed="rId3"/>
          <a:stretch>
            <a:fillRect/>
          </a:stretch>
        </p:blipFill>
        <p:spPr>
          <a:xfrm>
            <a:off x="1976660" y="1853062"/>
            <a:ext cx="4933691" cy="3288767"/>
          </a:xfrm>
          <a:prstGeom prst="rect">
            <a:avLst/>
          </a:prstGeom>
        </p:spPr>
      </p:pic>
    </p:spTree>
    <p:extLst>
      <p:ext uri="{BB962C8B-B14F-4D97-AF65-F5344CB8AC3E}">
        <p14:creationId xmlns:p14="http://schemas.microsoft.com/office/powerpoint/2010/main" val="686238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6238BD94-4EEA-4354-9103-1D209911FF9B}"/>
              </a:ext>
            </a:extLst>
          </p:cNvPr>
          <p:cNvGraphicFramePr>
            <a:graphicFrameLocks noChangeAspect="1"/>
          </p:cNvGraphicFramePr>
          <p:nvPr>
            <p:extLst>
              <p:ext uri="{D42A27DB-BD31-4B8C-83A1-F6EECF244321}">
                <p14:modId xmlns:p14="http://schemas.microsoft.com/office/powerpoint/2010/main" val="1814608656"/>
              </p:ext>
            </p:extLst>
          </p:nvPr>
        </p:nvGraphicFramePr>
        <p:xfrm>
          <a:off x="6074638" y="3826688"/>
          <a:ext cx="3069362" cy="2168967"/>
        </p:xfrm>
        <a:graphic>
          <a:graphicData uri="http://schemas.openxmlformats.org/presentationml/2006/ole">
            <mc:AlternateContent xmlns:mc="http://schemas.openxmlformats.org/markup-compatibility/2006">
              <mc:Choice xmlns:v="urn:schemas-microsoft-com:vml" Requires="v">
                <p:oleObj name="Acrobat Document" r:id="rId3" imgW="8020002" imgH="5667285" progId="AcroExch.Document.DC">
                  <p:embed/>
                </p:oleObj>
              </mc:Choice>
              <mc:Fallback>
                <p:oleObj name="Acrobat Document" r:id="rId3" imgW="8020002" imgH="5667285" progId="AcroExch.Document.DC">
                  <p:embed/>
                  <p:pic>
                    <p:nvPicPr>
                      <p:cNvPr id="7" name="Object 6">
                        <a:extLst>
                          <a:ext uri="{FF2B5EF4-FFF2-40B4-BE49-F238E27FC236}">
                            <a16:creationId xmlns:a16="http://schemas.microsoft.com/office/drawing/2014/main" id="{6238BD94-4EEA-4354-9103-1D209911FF9B}"/>
                          </a:ext>
                        </a:extLst>
                      </p:cNvPr>
                      <p:cNvPicPr/>
                      <p:nvPr/>
                    </p:nvPicPr>
                    <p:blipFill>
                      <a:blip r:embed="rId4"/>
                      <a:stretch>
                        <a:fillRect/>
                      </a:stretch>
                    </p:blipFill>
                    <p:spPr>
                      <a:xfrm>
                        <a:off x="6074638" y="3826688"/>
                        <a:ext cx="3069362" cy="2168967"/>
                      </a:xfrm>
                      <a:prstGeom prst="rect">
                        <a:avLst/>
                      </a:prstGeom>
                    </p:spPr>
                  </p:pic>
                </p:oleObj>
              </mc:Fallback>
            </mc:AlternateContent>
          </a:graphicData>
        </a:graphic>
      </p:graphicFrame>
      <p:sp>
        <p:nvSpPr>
          <p:cNvPr id="2" name="Content Placeholder 4">
            <a:extLst>
              <a:ext uri="{FF2B5EF4-FFF2-40B4-BE49-F238E27FC236}">
                <a16:creationId xmlns:a16="http://schemas.microsoft.com/office/drawing/2014/main" id="{31E1FE31-63BA-2175-2CF0-3F14F75D93A7}"/>
              </a:ext>
            </a:extLst>
          </p:cNvPr>
          <p:cNvSpPr txBox="1">
            <a:spLocks/>
          </p:cNvSpPr>
          <p:nvPr/>
        </p:nvSpPr>
        <p:spPr>
          <a:xfrm>
            <a:off x="0" y="1043633"/>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79264043-E976-45DC-9BE6-0E9F6C9232DC}"/>
              </a:ext>
            </a:extLst>
          </p:cNvPr>
          <p:cNvSpPr txBox="1"/>
          <p:nvPr/>
        </p:nvSpPr>
        <p:spPr>
          <a:xfrm>
            <a:off x="258785" y="1097083"/>
            <a:ext cx="552112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Design brief</a:t>
            </a:r>
          </a:p>
        </p:txBody>
      </p:sp>
      <p:sp>
        <p:nvSpPr>
          <p:cNvPr id="4" name="TextBox 3">
            <a:extLst>
              <a:ext uri="{FF2B5EF4-FFF2-40B4-BE49-F238E27FC236}">
                <a16:creationId xmlns:a16="http://schemas.microsoft.com/office/drawing/2014/main" id="{2FF0E9D8-F80C-261F-25AA-E525D1061680}"/>
              </a:ext>
            </a:extLst>
          </p:cNvPr>
          <p:cNvSpPr txBox="1"/>
          <p:nvPr/>
        </p:nvSpPr>
        <p:spPr>
          <a:xfrm>
            <a:off x="258784" y="1796864"/>
            <a:ext cx="6066267" cy="4185761"/>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The men’s 2022 football World Cup is to be played in November and December 2022 in Qatar</a:t>
            </a:r>
          </a:p>
          <a:p>
            <a:pPr marL="228600" indent="-228600">
              <a:lnSpc>
                <a:spcPct val="90000"/>
              </a:lnSpc>
              <a:spcBef>
                <a:spcPts val="10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Your task is to design a new kit for one of the teams involved</a:t>
            </a:r>
          </a:p>
          <a:p>
            <a:pPr marL="228600" indent="-228600">
              <a:lnSpc>
                <a:spcPct val="90000"/>
              </a:lnSpc>
              <a:spcBef>
                <a:spcPts val="10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It must use the team’s national colours</a:t>
            </a:r>
          </a:p>
          <a:p>
            <a:pPr marL="228600" indent="-228600">
              <a:lnSpc>
                <a:spcPct val="90000"/>
              </a:lnSpc>
              <a:spcBef>
                <a:spcPts val="10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It must include smart or modern textiles</a:t>
            </a:r>
          </a:p>
        </p:txBody>
      </p:sp>
      <p:pic>
        <p:nvPicPr>
          <p:cNvPr id="6" name="Picture 4" descr="World, Cup, Soccer, Gold, Sports, Trophy, Prize, Brazil">
            <a:extLst>
              <a:ext uri="{FF2B5EF4-FFF2-40B4-BE49-F238E27FC236}">
                <a16:creationId xmlns:a16="http://schemas.microsoft.com/office/drawing/2014/main" id="{5F9F3912-13F1-D877-3095-FCE27AB81D4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04172" y="1645994"/>
            <a:ext cx="1010293" cy="2020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9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FBA4379-3AA9-420E-B690-4434905CD71A}"/>
              </a:ext>
            </a:extLst>
          </p:cNvPr>
          <p:cNvGraphicFramePr>
            <a:graphicFrameLocks noChangeAspect="1"/>
          </p:cNvGraphicFramePr>
          <p:nvPr/>
        </p:nvGraphicFramePr>
        <p:xfrm>
          <a:off x="655982" y="986734"/>
          <a:ext cx="7832035" cy="5117338"/>
        </p:xfrm>
        <a:graphic>
          <a:graphicData uri="http://schemas.openxmlformats.org/presentationml/2006/ole">
            <mc:AlternateContent xmlns:mc="http://schemas.openxmlformats.org/markup-compatibility/2006">
              <mc:Choice xmlns:v="urn:schemas-microsoft-com:vml" Requires="v">
                <p:oleObj name="Document" r:id="rId3" imgW="9785151" imgH="6394437" progId="Word.Document.12">
                  <p:embed/>
                </p:oleObj>
              </mc:Choice>
              <mc:Fallback>
                <p:oleObj name="Document" r:id="rId3" imgW="9785151" imgH="6394437" progId="Word.Document.12">
                  <p:embed/>
                  <p:pic>
                    <p:nvPicPr>
                      <p:cNvPr id="5" name="Object 4">
                        <a:extLst>
                          <a:ext uri="{FF2B5EF4-FFF2-40B4-BE49-F238E27FC236}">
                            <a16:creationId xmlns:a16="http://schemas.microsoft.com/office/drawing/2014/main" id="{3FBA4379-3AA9-420E-B690-4434905CD71A}"/>
                          </a:ext>
                        </a:extLst>
                      </p:cNvPr>
                      <p:cNvPicPr/>
                      <p:nvPr/>
                    </p:nvPicPr>
                    <p:blipFill>
                      <a:blip r:embed="rId4"/>
                      <a:stretch>
                        <a:fillRect/>
                      </a:stretch>
                    </p:blipFill>
                    <p:spPr>
                      <a:xfrm>
                        <a:off x="655982" y="986734"/>
                        <a:ext cx="7832035" cy="5117338"/>
                      </a:xfrm>
                      <a:prstGeom prst="rect">
                        <a:avLst/>
                      </a:prstGeom>
                    </p:spPr>
                  </p:pic>
                </p:oleObj>
              </mc:Fallback>
            </mc:AlternateContent>
          </a:graphicData>
        </a:graphic>
      </p:graphicFrame>
    </p:spTree>
    <p:extLst>
      <p:ext uri="{BB962C8B-B14F-4D97-AF65-F5344CB8AC3E}">
        <p14:creationId xmlns:p14="http://schemas.microsoft.com/office/powerpoint/2010/main" val="40611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40C920-808E-48ED-BC6C-60B0A60C9949}"/>
              </a:ext>
            </a:extLst>
          </p:cNvPr>
          <p:cNvSpPr txBox="1">
            <a:spLocks/>
          </p:cNvSpPr>
          <p:nvPr/>
        </p:nvSpPr>
        <p:spPr>
          <a:xfrm>
            <a:off x="195513" y="102645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Step 1 – Design the kit</a:t>
            </a:r>
          </a:p>
        </p:txBody>
      </p:sp>
      <p:pic>
        <p:nvPicPr>
          <p:cNvPr id="3" name="Picture 2" descr="A picture containing text&#10;&#10;Description automatically generated">
            <a:extLst>
              <a:ext uri="{FF2B5EF4-FFF2-40B4-BE49-F238E27FC236}">
                <a16:creationId xmlns:a16="http://schemas.microsoft.com/office/drawing/2014/main" id="{2402B94A-63B9-2790-C25F-332DB6FD743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1631092" y="1788958"/>
            <a:ext cx="5881816" cy="4077730"/>
          </a:xfrm>
          <a:prstGeom prst="rect">
            <a:avLst/>
          </a:prstGeom>
        </p:spPr>
      </p:pic>
    </p:spTree>
    <p:extLst>
      <p:ext uri="{BB962C8B-B14F-4D97-AF65-F5344CB8AC3E}">
        <p14:creationId xmlns:p14="http://schemas.microsoft.com/office/powerpoint/2010/main" val="155389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40C920-808E-48ED-BC6C-60B0A60C9949}"/>
              </a:ext>
            </a:extLst>
          </p:cNvPr>
          <p:cNvSpPr txBox="1">
            <a:spLocks/>
          </p:cNvSpPr>
          <p:nvPr/>
        </p:nvSpPr>
        <p:spPr>
          <a:xfrm>
            <a:off x="282140" y="1067867"/>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Step 2 – Label the kit</a:t>
            </a:r>
          </a:p>
        </p:txBody>
      </p:sp>
      <p:sp>
        <p:nvSpPr>
          <p:cNvPr id="2" name="TextBox 1">
            <a:extLst>
              <a:ext uri="{FF2B5EF4-FFF2-40B4-BE49-F238E27FC236}">
                <a16:creationId xmlns:a16="http://schemas.microsoft.com/office/drawing/2014/main" id="{42A6C007-C02F-4F80-BCCC-5ECDB3D53814}"/>
              </a:ext>
            </a:extLst>
          </p:cNvPr>
          <p:cNvSpPr txBox="1"/>
          <p:nvPr/>
        </p:nvSpPr>
        <p:spPr>
          <a:xfrm>
            <a:off x="282140" y="1686090"/>
            <a:ext cx="7640707"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Why have you chosen this design?</a:t>
            </a:r>
          </a:p>
        </p:txBody>
      </p:sp>
      <p:pic>
        <p:nvPicPr>
          <p:cNvPr id="4" name="Picture 3" descr="Text&#10;&#10;Description automatically generated">
            <a:extLst>
              <a:ext uri="{FF2B5EF4-FFF2-40B4-BE49-F238E27FC236}">
                <a16:creationId xmlns:a16="http://schemas.microsoft.com/office/drawing/2014/main" id="{1382609F-77BC-26FF-81A2-4BB11CA1D0B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94021" y="2258515"/>
            <a:ext cx="5955958" cy="3608173"/>
          </a:xfrm>
          <a:prstGeom prst="rect">
            <a:avLst/>
          </a:prstGeom>
        </p:spPr>
      </p:pic>
    </p:spTree>
    <p:extLst>
      <p:ext uri="{BB962C8B-B14F-4D97-AF65-F5344CB8AC3E}">
        <p14:creationId xmlns:p14="http://schemas.microsoft.com/office/powerpoint/2010/main" val="69863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FFC3EDE-C2BA-E8D3-BF32-AF318E8AE2C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6200000">
            <a:off x="2785677" y="1593284"/>
            <a:ext cx="3572644" cy="4821053"/>
          </a:xfrm>
          <a:prstGeom prst="rect">
            <a:avLst/>
          </a:prstGeom>
        </p:spPr>
      </p:pic>
      <p:sp>
        <p:nvSpPr>
          <p:cNvPr id="2" name="Title 1">
            <a:extLst>
              <a:ext uri="{FF2B5EF4-FFF2-40B4-BE49-F238E27FC236}">
                <a16:creationId xmlns:a16="http://schemas.microsoft.com/office/drawing/2014/main" id="{E3B9ECC3-D86B-007C-94F0-E8F2DB840CC9}"/>
              </a:ext>
            </a:extLst>
          </p:cNvPr>
          <p:cNvSpPr txBox="1">
            <a:spLocks/>
          </p:cNvSpPr>
          <p:nvPr/>
        </p:nvSpPr>
        <p:spPr>
          <a:xfrm>
            <a:off x="282140" y="1067867"/>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Step 2 – Label the kit</a:t>
            </a:r>
          </a:p>
        </p:txBody>
      </p:sp>
      <p:sp>
        <p:nvSpPr>
          <p:cNvPr id="3" name="TextBox 2">
            <a:extLst>
              <a:ext uri="{FF2B5EF4-FFF2-40B4-BE49-F238E27FC236}">
                <a16:creationId xmlns:a16="http://schemas.microsoft.com/office/drawing/2014/main" id="{0850440D-A0D1-46A8-D9C5-F008AFAAA781}"/>
              </a:ext>
            </a:extLst>
          </p:cNvPr>
          <p:cNvSpPr txBox="1"/>
          <p:nvPr/>
        </p:nvSpPr>
        <p:spPr>
          <a:xfrm>
            <a:off x="282140" y="1686090"/>
            <a:ext cx="7640707"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Why have you chosen this design?</a:t>
            </a:r>
          </a:p>
        </p:txBody>
      </p:sp>
    </p:spTree>
    <p:extLst>
      <p:ext uri="{BB962C8B-B14F-4D97-AF65-F5344CB8AC3E}">
        <p14:creationId xmlns:p14="http://schemas.microsoft.com/office/powerpoint/2010/main" val="375378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40C920-808E-48ED-BC6C-60B0A60C9949}"/>
              </a:ext>
            </a:extLst>
          </p:cNvPr>
          <p:cNvSpPr txBox="1">
            <a:spLocks/>
          </p:cNvSpPr>
          <p:nvPr/>
        </p:nvSpPr>
        <p:spPr>
          <a:xfrm>
            <a:off x="283005" y="1114602"/>
            <a:ext cx="5487600" cy="107474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Step 3 – Cut out your kit and make the stand </a:t>
            </a:r>
            <a:r>
              <a:rPr lang="en-GB" sz="3600" dirty="0">
                <a:effectLst/>
                <a:latin typeface="Arial" panose="020B0604020202020204" pitchFamily="34" charset="0"/>
                <a:ea typeface="Times New Roman" panose="02020603050405020304" pitchFamily="18" charset="0"/>
                <a:cs typeface="Arial" panose="020B0604020202020204" pitchFamily="34" charset="0"/>
              </a:rPr>
              <a:t>⚠</a:t>
            </a:r>
            <a:endParaRPr lang="en-GB" sz="3600" b="1" dirty="0">
              <a:latin typeface="Arial" panose="020B0604020202020204" pitchFamily="34" charset="0"/>
              <a:cs typeface="Arial" panose="020B0604020202020204" pitchFamily="34" charset="0"/>
            </a:endParaRPr>
          </a:p>
        </p:txBody>
      </p:sp>
      <p:pic>
        <p:nvPicPr>
          <p:cNvPr id="4" name="Picture 3" descr="Diagram">
            <a:extLst>
              <a:ext uri="{FF2B5EF4-FFF2-40B4-BE49-F238E27FC236}">
                <a16:creationId xmlns:a16="http://schemas.microsoft.com/office/drawing/2014/main" id="{B254BC08-9A5F-FFCE-97F0-00B15A32069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6200000">
            <a:off x="945567" y="1829379"/>
            <a:ext cx="3284125" cy="443475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3AB2F4B-98F2-2E44-4442-2496CE5DAE0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515275" y="1728147"/>
            <a:ext cx="3282735" cy="4073529"/>
          </a:xfrm>
          <a:prstGeom prst="rect">
            <a:avLst/>
          </a:prstGeom>
        </p:spPr>
      </p:pic>
      <p:sp>
        <p:nvSpPr>
          <p:cNvPr id="7" name="Arrow: Right 6">
            <a:extLst>
              <a:ext uri="{FF2B5EF4-FFF2-40B4-BE49-F238E27FC236}">
                <a16:creationId xmlns:a16="http://schemas.microsoft.com/office/drawing/2014/main" id="{5E5D134D-4B30-54AE-ACA3-809C1C9B0AC4}"/>
              </a:ext>
            </a:extLst>
          </p:cNvPr>
          <p:cNvSpPr/>
          <p:nvPr/>
        </p:nvSpPr>
        <p:spPr>
          <a:xfrm>
            <a:off x="4717516" y="3725276"/>
            <a:ext cx="903637" cy="3693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864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40C920-808E-48ED-BC6C-60B0A60C9949}"/>
              </a:ext>
            </a:extLst>
          </p:cNvPr>
          <p:cNvSpPr txBox="1">
            <a:spLocks/>
          </p:cNvSpPr>
          <p:nvPr/>
        </p:nvSpPr>
        <p:spPr>
          <a:xfrm>
            <a:off x="214764" y="1067639"/>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Final kit examples</a:t>
            </a:r>
          </a:p>
        </p:txBody>
      </p:sp>
      <p:pic>
        <p:nvPicPr>
          <p:cNvPr id="4" name="Picture 3">
            <a:extLst>
              <a:ext uri="{FF2B5EF4-FFF2-40B4-BE49-F238E27FC236}">
                <a16:creationId xmlns:a16="http://schemas.microsoft.com/office/drawing/2014/main" id="{9701717D-8669-420D-AB53-3612840A5D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7682" y="3532472"/>
            <a:ext cx="1716318" cy="2519229"/>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AA21E2E7-6F1E-9CD2-2468-63136CF770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523104" y="1953922"/>
            <a:ext cx="1789245" cy="3015386"/>
          </a:xfrm>
          <a:prstGeom prst="rect">
            <a:avLst/>
          </a:prstGeom>
        </p:spPr>
      </p:pic>
      <p:pic>
        <p:nvPicPr>
          <p:cNvPr id="6" name="Picture 5" descr="A toy figurine on a white surface&#10;&#10;Description automatically generated with medium confidence">
            <a:extLst>
              <a:ext uri="{FF2B5EF4-FFF2-40B4-BE49-F238E27FC236}">
                <a16:creationId xmlns:a16="http://schemas.microsoft.com/office/drawing/2014/main" id="{E3A950E8-54F3-9418-F7B6-FE61876CEB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2333350" y="2672848"/>
            <a:ext cx="3137062" cy="1699211"/>
          </a:xfrm>
          <a:prstGeom prst="rect">
            <a:avLst/>
          </a:prstGeom>
        </p:spPr>
      </p:pic>
      <p:pic>
        <p:nvPicPr>
          <p:cNvPr id="9" name="Picture 8">
            <a:extLst>
              <a:ext uri="{FF2B5EF4-FFF2-40B4-BE49-F238E27FC236}">
                <a16:creationId xmlns:a16="http://schemas.microsoft.com/office/drawing/2014/main" id="{68D7039D-9A12-0ED6-71C9-FE774F1FEB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4873019" y="2584360"/>
            <a:ext cx="3137063" cy="1876185"/>
          </a:xfrm>
          <a:prstGeom prst="rect">
            <a:avLst/>
          </a:prstGeom>
        </p:spPr>
      </p:pic>
      <p:sp>
        <p:nvSpPr>
          <p:cNvPr id="10" name="TextBox 9">
            <a:extLst>
              <a:ext uri="{FF2B5EF4-FFF2-40B4-BE49-F238E27FC236}">
                <a16:creationId xmlns:a16="http://schemas.microsoft.com/office/drawing/2014/main" id="{55A7102D-5ACB-2F00-A171-523D317AA82B}"/>
              </a:ext>
            </a:extLst>
          </p:cNvPr>
          <p:cNvSpPr txBox="1"/>
          <p:nvPr/>
        </p:nvSpPr>
        <p:spPr>
          <a:xfrm>
            <a:off x="628650" y="5090984"/>
            <a:ext cx="6597096"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 Argentina	           Spain	                   Qatar</a:t>
            </a:r>
          </a:p>
        </p:txBody>
      </p:sp>
    </p:spTree>
    <p:extLst>
      <p:ext uri="{BB962C8B-B14F-4D97-AF65-F5344CB8AC3E}">
        <p14:creationId xmlns:p14="http://schemas.microsoft.com/office/powerpoint/2010/main" val="51859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D5CF-B88F-F53B-B0B8-FDCAE1ACBCF1}"/>
              </a:ext>
            </a:extLst>
          </p:cNvPr>
          <p:cNvSpPr txBox="1">
            <a:spLocks/>
          </p:cNvSpPr>
          <p:nvPr/>
        </p:nvSpPr>
        <p:spPr>
          <a:xfrm>
            <a:off x="272515" y="1079727"/>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Evaluation</a:t>
            </a:r>
          </a:p>
        </p:txBody>
      </p:sp>
      <p:sp>
        <p:nvSpPr>
          <p:cNvPr id="5" name="TextBox 4">
            <a:extLst>
              <a:ext uri="{FF2B5EF4-FFF2-40B4-BE49-F238E27FC236}">
                <a16:creationId xmlns:a16="http://schemas.microsoft.com/office/drawing/2014/main" id="{E0DC59E5-5097-4772-5848-93227A07FC1C}"/>
              </a:ext>
            </a:extLst>
          </p:cNvPr>
          <p:cNvSpPr txBox="1"/>
          <p:nvPr/>
        </p:nvSpPr>
        <p:spPr>
          <a:xfrm>
            <a:off x="346509" y="1900288"/>
            <a:ext cx="7886699" cy="387798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Which country did you design for?</a:t>
            </a:r>
          </a:p>
          <a:p>
            <a:pPr marL="342900" indent="-34290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What did you like the most about your design?</a:t>
            </a:r>
          </a:p>
          <a:p>
            <a:pPr marL="342900" indent="-34290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What did you like the least about your design?</a:t>
            </a:r>
          </a:p>
          <a:p>
            <a:pPr marL="342900" indent="-34290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Did the colours you used match the countries colours? If not, why not?</a:t>
            </a:r>
          </a:p>
          <a:p>
            <a:pPr marL="342900" indent="-34290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Which SMART textile did you choose to use in your design? How did it benefit the wearer?</a:t>
            </a:r>
          </a:p>
          <a:p>
            <a:pPr marL="342900" indent="-34290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What would you change about your design?</a:t>
            </a:r>
          </a:p>
          <a:p>
            <a:pPr marL="342900" indent="-342900">
              <a:spcAft>
                <a:spcPts val="600"/>
              </a:spcAft>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130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31DBB-9A05-414C-8496-032B615961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9905" y="3623443"/>
            <a:ext cx="2131974" cy="2131974"/>
          </a:xfrm>
          <a:prstGeom prst="rect">
            <a:avLst/>
          </a:prstGeom>
        </p:spPr>
      </p:pic>
      <p:sp>
        <p:nvSpPr>
          <p:cNvPr id="8" name="Title 1">
            <a:extLst>
              <a:ext uri="{FF2B5EF4-FFF2-40B4-BE49-F238E27FC236}">
                <a16:creationId xmlns:a16="http://schemas.microsoft.com/office/drawing/2014/main" id="{F940C920-808E-48ED-BC6C-60B0A60C9949}"/>
              </a:ext>
            </a:extLst>
          </p:cNvPr>
          <p:cNvSpPr txBox="1">
            <a:spLocks/>
          </p:cNvSpPr>
          <p:nvPr/>
        </p:nvSpPr>
        <p:spPr>
          <a:xfrm>
            <a:off x="228600" y="991312"/>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Extension activities</a:t>
            </a:r>
          </a:p>
        </p:txBody>
      </p:sp>
      <p:sp>
        <p:nvSpPr>
          <p:cNvPr id="11" name="TextBox 10">
            <a:extLst>
              <a:ext uri="{FF2B5EF4-FFF2-40B4-BE49-F238E27FC236}">
                <a16:creationId xmlns:a16="http://schemas.microsoft.com/office/drawing/2014/main" id="{DDAB9B47-B061-466C-9F49-FFA4AF497A23}"/>
              </a:ext>
            </a:extLst>
          </p:cNvPr>
          <p:cNvSpPr txBox="1"/>
          <p:nvPr/>
        </p:nvSpPr>
        <p:spPr>
          <a:xfrm>
            <a:off x="303144" y="1730617"/>
            <a:ext cx="7570321" cy="378565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Now that you have designed your kit,  in detail create</a:t>
            </a:r>
          </a:p>
          <a:p>
            <a:endParaRPr lang="en-GB"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A ‘2</a:t>
            </a:r>
            <a:r>
              <a:rPr lang="en-GB" sz="2400" baseline="30000" dirty="0">
                <a:latin typeface="Arial" panose="020B0604020202020204" pitchFamily="34" charset="0"/>
                <a:cs typeface="Arial" panose="020B0604020202020204" pitchFamily="34" charset="0"/>
              </a:rPr>
              <a:t>nd</a:t>
            </a:r>
            <a:r>
              <a:rPr lang="en-GB" sz="2400" dirty="0">
                <a:latin typeface="Arial" panose="020B0604020202020204" pitchFamily="34" charset="0"/>
                <a:cs typeface="Arial" panose="020B0604020202020204" pitchFamily="34" charset="0"/>
              </a:rPr>
              <a:t>’ kit for the team</a:t>
            </a:r>
          </a:p>
          <a:p>
            <a:pPr marL="457200" indent="-4572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A hoodie for supporters of your team to wear </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A winners medal for the World Cup 2022</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football to be used in all the games</a:t>
            </a:r>
          </a:p>
          <a:p>
            <a:endParaRPr lang="en-GB" sz="2400" dirty="0"/>
          </a:p>
        </p:txBody>
      </p:sp>
      <p:pic>
        <p:nvPicPr>
          <p:cNvPr id="7" name="Picture 6" descr="Shape&#10;&#10;Description automatically generated">
            <a:extLst>
              <a:ext uri="{FF2B5EF4-FFF2-40B4-BE49-F238E27FC236}">
                <a16:creationId xmlns:a16="http://schemas.microsoft.com/office/drawing/2014/main" id="{6D26E456-3791-4F55-990D-829131ED3255}"/>
              </a:ext>
            </a:extLst>
          </p:cNvPr>
          <p:cNvPicPr>
            <a:picLocks noChangeAspect="1"/>
          </p:cNvPicPr>
          <p:nvPr/>
        </p:nvPicPr>
        <p:blipFill>
          <a:blip r:embed="rId4" cstate="print">
            <a:alphaModFix amt="50000"/>
            <a:extLst>
              <a:ext uri="{BEBA8EAE-BF5A-486C-A8C5-ECC9F3942E4B}">
                <a14:imgProps xmlns:a14="http://schemas.microsoft.com/office/drawing/2010/main">
                  <a14:imgLayer r:embed="rId5">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7355521" y="1398385"/>
            <a:ext cx="1466358" cy="2049059"/>
          </a:xfrm>
          <a:prstGeom prst="rect">
            <a:avLst/>
          </a:prstGeom>
        </p:spPr>
      </p:pic>
    </p:spTree>
    <p:extLst>
      <p:ext uri="{BB962C8B-B14F-4D97-AF65-F5344CB8AC3E}">
        <p14:creationId xmlns:p14="http://schemas.microsoft.com/office/powerpoint/2010/main" val="1522181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9CDC4E-16CB-4230-A093-4BFE143E92E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62451" y="1633758"/>
            <a:ext cx="8419098" cy="4209549"/>
          </a:xfrm>
        </p:spPr>
      </p:pic>
      <p:sp>
        <p:nvSpPr>
          <p:cNvPr id="3" name="Title 1">
            <a:extLst>
              <a:ext uri="{FF2B5EF4-FFF2-40B4-BE49-F238E27FC236}">
                <a16:creationId xmlns:a16="http://schemas.microsoft.com/office/drawing/2014/main" id="{D620290B-D14E-471D-BC26-2A071B2C714F}"/>
              </a:ext>
            </a:extLst>
          </p:cNvPr>
          <p:cNvSpPr txBox="1">
            <a:spLocks/>
          </p:cNvSpPr>
          <p:nvPr/>
        </p:nvSpPr>
        <p:spPr>
          <a:xfrm>
            <a:off x="182880" y="1014693"/>
            <a:ext cx="3176337"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Away Kit</a:t>
            </a:r>
          </a:p>
        </p:txBody>
      </p:sp>
    </p:spTree>
    <p:extLst>
      <p:ext uri="{BB962C8B-B14F-4D97-AF65-F5344CB8AC3E}">
        <p14:creationId xmlns:p14="http://schemas.microsoft.com/office/powerpoint/2010/main" val="91970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AC756-F89D-2F13-768D-E436C2D18E5A}"/>
              </a:ext>
            </a:extLst>
          </p:cNvPr>
          <p:cNvSpPr txBox="1"/>
          <p:nvPr/>
        </p:nvSpPr>
        <p:spPr>
          <a:xfrm>
            <a:off x="899592" y="1196961"/>
            <a:ext cx="7344816" cy="4708981"/>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p>
          <a:p>
            <a:pPr fontAlgn="base"/>
            <a:r>
              <a:rPr lang="en-GB" sz="2000" dirty="0">
                <a:effectLst/>
                <a:ea typeface="Times New Roman" panose="02020603050405020304" pitchFamily="18" charset="0"/>
              </a:rPr>
              <a:t> </a:t>
            </a:r>
          </a:p>
          <a:p>
            <a:pPr marL="342900" lvl="0" indent="-342900">
              <a:buFont typeface="Symbol" panose="05050102010706020507" pitchFamily="18" charset="2"/>
              <a:buChar char=""/>
            </a:pPr>
            <a:r>
              <a:rPr lang="en-GB" sz="2000" dirty="0">
                <a:effectLst/>
                <a:ea typeface="Times New Roman" panose="02020603050405020304" pitchFamily="18" charset="0"/>
              </a:rPr>
              <a:t>ensuring that any equipment used for this activity is in good working condition</a:t>
            </a:r>
          </a:p>
          <a:p>
            <a:pPr marL="342900" lvl="0" indent="-342900">
              <a:buFont typeface="Symbol" panose="05050102010706020507" pitchFamily="18" charset="2"/>
              <a:buChar char=""/>
            </a:pPr>
            <a:r>
              <a:rPr lang="en-GB" sz="2000" dirty="0">
                <a:effectLst/>
                <a:ea typeface="Times New Roman" panose="02020603050405020304" pitchFamily="18" charset="0"/>
              </a:rPr>
              <a:t>behaving sensibly and following any safety instructions so as not to hurt or injure yourself or others </a:t>
            </a:r>
          </a:p>
          <a:p>
            <a:pPr fontAlgn="base"/>
            <a:r>
              <a:rPr lang="en-US" sz="2000" dirty="0">
                <a:effectLst/>
                <a:ea typeface="Times New Roman" panose="02020603050405020304" pitchFamily="18" charset="0"/>
              </a:rPr>
              <a:t> </a:t>
            </a:r>
            <a:endParaRPr lang="en-GB" sz="2000" dirty="0">
              <a:effectLst/>
              <a:ea typeface="Times New Roman" panose="02020603050405020304" pitchFamily="18" charset="0"/>
            </a:endParaRPr>
          </a:p>
          <a:p>
            <a:pPr fontAlgn="base"/>
            <a:r>
              <a:rPr lang="en-GB" sz="2000" dirty="0">
                <a:effectLst/>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a:t>
            </a:r>
            <a:r>
              <a:rPr lang="en-GB" sz="2000" dirty="0">
                <a:effectLst/>
                <a:latin typeface="Arial" panose="020B0604020202020204" pitchFamily="34" charset="0"/>
                <a:ea typeface="Times New Roman" panose="02020603050405020304" pitchFamily="18" charset="0"/>
              </a:rPr>
              <a:t>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3473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E4EACE-2E77-4790-9A76-21209222A4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3611" y="1797572"/>
            <a:ext cx="7868652" cy="3987842"/>
          </a:xfrm>
          <a:prstGeom prst="rect">
            <a:avLst/>
          </a:prstGeom>
        </p:spPr>
      </p:pic>
      <p:sp>
        <p:nvSpPr>
          <p:cNvPr id="3" name="Title 1">
            <a:extLst>
              <a:ext uri="{FF2B5EF4-FFF2-40B4-BE49-F238E27FC236}">
                <a16:creationId xmlns:a16="http://schemas.microsoft.com/office/drawing/2014/main" id="{BFF582F6-AE83-4412-A2AA-4D7223A0284F}"/>
              </a:ext>
            </a:extLst>
          </p:cNvPr>
          <p:cNvSpPr txBox="1">
            <a:spLocks/>
          </p:cNvSpPr>
          <p:nvPr/>
        </p:nvSpPr>
        <p:spPr>
          <a:xfrm>
            <a:off x="163630" y="1072586"/>
            <a:ext cx="5005137"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Supporters Hoodie</a:t>
            </a:r>
          </a:p>
        </p:txBody>
      </p:sp>
    </p:spTree>
    <p:extLst>
      <p:ext uri="{BB962C8B-B14F-4D97-AF65-F5344CB8AC3E}">
        <p14:creationId xmlns:p14="http://schemas.microsoft.com/office/powerpoint/2010/main" val="290541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A123584-9A3D-44DB-9A1F-14C052D35235}"/>
              </a:ext>
            </a:extLst>
          </p:cNvPr>
          <p:cNvPicPr>
            <a:picLocks noChangeAspect="1"/>
          </p:cNvPicPr>
          <p:nvPr/>
        </p:nvPicPr>
        <p:blipFill>
          <a:blip r:embed="rId3" cstate="print">
            <a:alphaModFix amt="50000"/>
            <a:extLst>
              <a:ext uri="{BEBA8EAE-BF5A-486C-A8C5-ECC9F3942E4B}">
                <a14:imgProps xmlns:a14="http://schemas.microsoft.com/office/drawing/2010/main">
                  <a14:imgLayer r:embed="rId4">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2907591" y="1386038"/>
            <a:ext cx="3328817" cy="4651623"/>
          </a:xfrm>
          <a:prstGeom prst="rect">
            <a:avLst/>
          </a:prstGeom>
        </p:spPr>
      </p:pic>
      <p:sp>
        <p:nvSpPr>
          <p:cNvPr id="6" name="Title 1">
            <a:extLst>
              <a:ext uri="{FF2B5EF4-FFF2-40B4-BE49-F238E27FC236}">
                <a16:creationId xmlns:a16="http://schemas.microsoft.com/office/drawing/2014/main" id="{2DFC4974-E6B1-4BB9-AE27-E27FD74C521A}"/>
              </a:ext>
            </a:extLst>
          </p:cNvPr>
          <p:cNvSpPr txBox="1">
            <a:spLocks/>
          </p:cNvSpPr>
          <p:nvPr/>
        </p:nvSpPr>
        <p:spPr>
          <a:xfrm>
            <a:off x="221381" y="974879"/>
            <a:ext cx="2569945" cy="1245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Winners Medal</a:t>
            </a:r>
          </a:p>
        </p:txBody>
      </p:sp>
    </p:spTree>
    <p:extLst>
      <p:ext uri="{BB962C8B-B14F-4D97-AF65-F5344CB8AC3E}">
        <p14:creationId xmlns:p14="http://schemas.microsoft.com/office/powerpoint/2010/main" val="4289684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FC4974-E6B1-4BB9-AE27-E27FD74C521A}"/>
              </a:ext>
            </a:extLst>
          </p:cNvPr>
          <p:cNvSpPr txBox="1">
            <a:spLocks/>
          </p:cNvSpPr>
          <p:nvPr/>
        </p:nvSpPr>
        <p:spPr>
          <a:xfrm>
            <a:off x="105877" y="1073859"/>
            <a:ext cx="2618072"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Match Ball</a:t>
            </a:r>
          </a:p>
        </p:txBody>
      </p:sp>
      <p:pic>
        <p:nvPicPr>
          <p:cNvPr id="3" name="Picture 2" descr="A picture containing soccer, dome&#10;&#10;Description automatically generated">
            <a:extLst>
              <a:ext uri="{FF2B5EF4-FFF2-40B4-BE49-F238E27FC236}">
                <a16:creationId xmlns:a16="http://schemas.microsoft.com/office/drawing/2014/main" id="{5A299784-E2A2-4DE8-AA6C-85306F411B4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284699" y="1302027"/>
            <a:ext cx="4574601" cy="4574601"/>
          </a:xfrm>
          <a:prstGeom prst="rect">
            <a:avLst/>
          </a:prstGeom>
        </p:spPr>
      </p:pic>
    </p:spTree>
    <p:extLst>
      <p:ext uri="{BB962C8B-B14F-4D97-AF65-F5344CB8AC3E}">
        <p14:creationId xmlns:p14="http://schemas.microsoft.com/office/powerpoint/2010/main" val="1203119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FBA4379-3AA9-420E-B690-4434905CD71A}"/>
              </a:ext>
            </a:extLst>
          </p:cNvPr>
          <p:cNvGraphicFramePr>
            <a:graphicFrameLocks noChangeAspect="1"/>
          </p:cNvGraphicFramePr>
          <p:nvPr>
            <p:extLst>
              <p:ext uri="{D42A27DB-BD31-4B8C-83A1-F6EECF244321}">
                <p14:modId xmlns:p14="http://schemas.microsoft.com/office/powerpoint/2010/main" val="1590839858"/>
              </p:ext>
            </p:extLst>
          </p:nvPr>
        </p:nvGraphicFramePr>
        <p:xfrm>
          <a:off x="655982" y="986734"/>
          <a:ext cx="7832035" cy="5117338"/>
        </p:xfrm>
        <a:graphic>
          <a:graphicData uri="http://schemas.openxmlformats.org/presentationml/2006/ole">
            <mc:AlternateContent xmlns:mc="http://schemas.openxmlformats.org/markup-compatibility/2006">
              <mc:Choice xmlns:v="urn:schemas-microsoft-com:vml" Requires="v">
                <p:oleObj name="Document" r:id="rId3" imgW="9785151" imgH="6394437" progId="Word.Document.12">
                  <p:embed/>
                </p:oleObj>
              </mc:Choice>
              <mc:Fallback>
                <p:oleObj name="Document" r:id="rId3" imgW="9785151" imgH="6394437" progId="Word.Document.12">
                  <p:embed/>
                  <p:pic>
                    <p:nvPicPr>
                      <p:cNvPr id="5" name="Object 4">
                        <a:extLst>
                          <a:ext uri="{FF2B5EF4-FFF2-40B4-BE49-F238E27FC236}">
                            <a16:creationId xmlns:a16="http://schemas.microsoft.com/office/drawing/2014/main" id="{3FBA4379-3AA9-420E-B690-4434905CD71A}"/>
                          </a:ext>
                        </a:extLst>
                      </p:cNvPr>
                      <p:cNvPicPr/>
                      <p:nvPr/>
                    </p:nvPicPr>
                    <p:blipFill>
                      <a:blip r:embed="rId4"/>
                      <a:stretch>
                        <a:fillRect/>
                      </a:stretch>
                    </p:blipFill>
                    <p:spPr>
                      <a:xfrm>
                        <a:off x="655982" y="986734"/>
                        <a:ext cx="7832035" cy="5117338"/>
                      </a:xfrm>
                      <a:prstGeom prst="rect">
                        <a:avLst/>
                      </a:prstGeom>
                    </p:spPr>
                  </p:pic>
                </p:oleObj>
              </mc:Fallback>
            </mc:AlternateContent>
          </a:graphicData>
        </a:graphic>
      </p:graphicFrame>
    </p:spTree>
    <p:extLst>
      <p:ext uri="{BB962C8B-B14F-4D97-AF65-F5344CB8AC3E}">
        <p14:creationId xmlns:p14="http://schemas.microsoft.com/office/powerpoint/2010/main" val="776204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E9745-C8EE-C2A1-3997-93F3455D04DC}"/>
              </a:ext>
            </a:extLst>
          </p:cNvPr>
          <p:cNvSpPr>
            <a:spLocks noGrp="1"/>
          </p:cNvSpPr>
          <p:nvPr>
            <p:ph idx="1"/>
          </p:nvPr>
        </p:nvSpPr>
        <p:spPr/>
        <p:txBody>
          <a:bodyPr>
            <a:normAutofit/>
          </a:bodyPr>
          <a:lstStyle/>
          <a:p>
            <a:pPr marL="0" indent="0" algn="ctr" fontAlgn="base">
              <a:buNone/>
            </a:pPr>
            <a:r>
              <a:rPr lang="en-GB" sz="3300" b="0" i="0" dirty="0">
                <a:solidFill>
                  <a:srgbClr val="000000"/>
                </a:solidFill>
                <a:effectLst/>
                <a:latin typeface="inherit"/>
              </a:rPr>
              <a:t>Please do </a:t>
            </a:r>
            <a:r>
              <a:rPr lang="en-GB" sz="3300" b="1" i="0" dirty="0">
                <a:solidFill>
                  <a:srgbClr val="000000"/>
                </a:solidFill>
                <a:effectLst/>
                <a:latin typeface="inherit"/>
              </a:rPr>
              <a:t>share</a:t>
            </a:r>
            <a:r>
              <a:rPr lang="en-GB" sz="3300" b="0" i="0" dirty="0">
                <a:solidFill>
                  <a:srgbClr val="000000"/>
                </a:solidFill>
                <a:effectLst/>
                <a:latin typeface="inherit"/>
              </a:rPr>
              <a:t> your learning highlights and final creations with us so we can display it for other students to see. </a:t>
            </a:r>
          </a:p>
          <a:p>
            <a:pPr marL="0" indent="0" algn="ctr" fontAlgn="base">
              <a:buNone/>
            </a:pPr>
            <a:endParaRPr lang="en-GB" sz="3300" b="0" i="0" dirty="0">
              <a:solidFill>
                <a:srgbClr val="000000"/>
              </a:solidFill>
              <a:effectLst/>
              <a:latin typeface="inherit"/>
            </a:endParaRPr>
          </a:p>
          <a:p>
            <a:pPr marL="0" indent="0" algn="ctr" fontAlgn="base">
              <a:buNone/>
            </a:pPr>
            <a:r>
              <a:rPr lang="en-GB" sz="3300" b="0" i="0" dirty="0">
                <a:solidFill>
                  <a:srgbClr val="000000"/>
                </a:solidFill>
                <a:effectLst/>
                <a:latin typeface="inherit"/>
              </a:rPr>
              <a:t>Share them with us on social media </a:t>
            </a:r>
            <a:r>
              <a:rPr lang="en-GB" sz="3300" b="1" i="0" dirty="0">
                <a:solidFill>
                  <a:srgbClr val="000000"/>
                </a:solidFill>
                <a:effectLst/>
                <a:latin typeface="inherit"/>
              </a:rPr>
              <a:t>@IETeducation </a:t>
            </a:r>
            <a:r>
              <a:rPr lang="en-GB" sz="3300" b="0" i="0" dirty="0">
                <a:solidFill>
                  <a:srgbClr val="000000"/>
                </a:solidFill>
                <a:effectLst/>
                <a:latin typeface="inherit"/>
              </a:rPr>
              <a:t>or send them via email to </a:t>
            </a:r>
            <a:r>
              <a:rPr lang="en-GB" sz="3300" b="1" i="0" dirty="0">
                <a:solidFill>
                  <a:srgbClr val="9C67A8"/>
                </a:solidFill>
                <a:effectLst/>
                <a:latin typeface="inherit"/>
                <a:hlinkClick r:id="rId2"/>
              </a:rPr>
              <a:t>IETEducation@theiet.org</a:t>
            </a:r>
            <a:r>
              <a:rPr lang="en-GB" sz="3300" b="1" i="0" dirty="0">
                <a:solidFill>
                  <a:srgbClr val="000000"/>
                </a:solidFill>
                <a:effectLst/>
                <a:latin typeface="inherit"/>
              </a:rPr>
              <a:t> </a:t>
            </a:r>
            <a:br>
              <a:rPr lang="en-GB" b="0" i="0" u="none" strike="noStrike" dirty="0">
                <a:solidFill>
                  <a:srgbClr val="FFFFFF"/>
                </a:solidFill>
                <a:effectLst/>
                <a:latin typeface="inherit"/>
                <a:hlinkClick r:id="rId3"/>
              </a:rPr>
            </a:br>
            <a:endParaRPr lang="en-GB" dirty="0"/>
          </a:p>
        </p:txBody>
      </p:sp>
    </p:spTree>
    <p:extLst>
      <p:ext uri="{BB962C8B-B14F-4D97-AF65-F5344CB8AC3E}">
        <p14:creationId xmlns:p14="http://schemas.microsoft.com/office/powerpoint/2010/main" val="120051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663D4-9A2D-0F43-22AA-BB56423702B9}"/>
              </a:ext>
            </a:extLst>
          </p:cNvPr>
          <p:cNvSpPr txBox="1"/>
          <p:nvPr/>
        </p:nvSpPr>
        <p:spPr>
          <a:xfrm>
            <a:off x="393542" y="1247933"/>
            <a:ext cx="552112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Design brief</a:t>
            </a:r>
          </a:p>
        </p:txBody>
      </p:sp>
      <p:sp>
        <p:nvSpPr>
          <p:cNvPr id="3" name="TextBox 2">
            <a:extLst>
              <a:ext uri="{FF2B5EF4-FFF2-40B4-BE49-F238E27FC236}">
                <a16:creationId xmlns:a16="http://schemas.microsoft.com/office/drawing/2014/main" id="{37D2BD52-1A4C-EEA0-9C90-A3FC6364034D}"/>
              </a:ext>
            </a:extLst>
          </p:cNvPr>
          <p:cNvSpPr txBox="1"/>
          <p:nvPr/>
        </p:nvSpPr>
        <p:spPr>
          <a:xfrm>
            <a:off x="393539" y="2022944"/>
            <a:ext cx="5632126" cy="2564805"/>
          </a:xfrm>
          <a:prstGeom prst="rect">
            <a:avLst/>
          </a:prstGeom>
          <a:noFill/>
        </p:spPr>
        <p:txBody>
          <a:bodyPr wrap="square" rtlCol="0">
            <a:spAutoFit/>
          </a:bodyPr>
          <a:lstStyle/>
          <a:p>
            <a:pPr marL="228600" indent="-228600">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The men’s 2022 football World Cup is to be played in November and  December 2022 in Qatar</a:t>
            </a:r>
          </a:p>
          <a:p>
            <a:pPr marL="228600" indent="-228600">
              <a:spcBef>
                <a:spcPts val="10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28600" indent="-228600">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Your task is to design a kit for a national football team</a:t>
            </a:r>
          </a:p>
        </p:txBody>
      </p:sp>
      <p:pic>
        <p:nvPicPr>
          <p:cNvPr id="4" name="Picture 3" descr="World, Cup, Soccer, Gold, Sports, Trophy, Prize, Brazil">
            <a:extLst>
              <a:ext uri="{FF2B5EF4-FFF2-40B4-BE49-F238E27FC236}">
                <a16:creationId xmlns:a16="http://schemas.microsoft.com/office/drawing/2014/main" id="{51437767-0498-8864-81F6-E8793299C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444" y="2162943"/>
            <a:ext cx="1692298" cy="338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40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ark, night, night sky&#10;&#10;Description automatically generated">
            <a:extLst>
              <a:ext uri="{FF2B5EF4-FFF2-40B4-BE49-F238E27FC236}">
                <a16:creationId xmlns:a16="http://schemas.microsoft.com/office/drawing/2014/main" id="{A22F3779-0F6F-487A-9A74-F473B5DF0C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5974" y="3089953"/>
            <a:ext cx="948502" cy="1897003"/>
          </a:xfrm>
          <a:prstGeom prst="rect">
            <a:avLst/>
          </a:prstGeom>
        </p:spPr>
      </p:pic>
      <p:sp>
        <p:nvSpPr>
          <p:cNvPr id="7" name="TextBox 6">
            <a:extLst>
              <a:ext uri="{FF2B5EF4-FFF2-40B4-BE49-F238E27FC236}">
                <a16:creationId xmlns:a16="http://schemas.microsoft.com/office/drawing/2014/main" id="{49B0A980-4564-42B3-87EE-CD6B31FB73C8}"/>
              </a:ext>
            </a:extLst>
          </p:cNvPr>
          <p:cNvSpPr txBox="1"/>
          <p:nvPr/>
        </p:nvSpPr>
        <p:spPr>
          <a:xfrm>
            <a:off x="246581" y="1909683"/>
            <a:ext cx="8054938" cy="304698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On November 20</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2022 Qatar will host the FIFA World Cup, it will be the first time it has ever been in the Winter!</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Quick Start</a:t>
            </a: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Where is Qatar?</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What climate does Qatar have?</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How many countries in the World Cup can you name?</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6DA1999-9A16-EE75-EB5B-8FEC8FA943BE}"/>
              </a:ext>
            </a:extLst>
          </p:cNvPr>
          <p:cNvSpPr txBox="1"/>
          <p:nvPr/>
        </p:nvSpPr>
        <p:spPr>
          <a:xfrm>
            <a:off x="169523" y="1126118"/>
            <a:ext cx="8804953" cy="646331"/>
          </a:xfrm>
          <a:prstGeom prst="rect">
            <a:avLst/>
          </a:prstGeom>
          <a:noFill/>
        </p:spPr>
        <p:txBody>
          <a:bodyPr wrap="square">
            <a:spAutoFit/>
          </a:bodyPr>
          <a:lstStyle/>
          <a:p>
            <a:r>
              <a:rPr lang="en-GB" sz="3600" b="1" dirty="0"/>
              <a:t>The Men’s Football World Cup 2022 in Qatar</a:t>
            </a:r>
          </a:p>
        </p:txBody>
      </p:sp>
    </p:spTree>
    <p:extLst>
      <p:ext uri="{BB962C8B-B14F-4D97-AF65-F5344CB8AC3E}">
        <p14:creationId xmlns:p14="http://schemas.microsoft.com/office/powerpoint/2010/main" val="121091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EC5B15-4BE7-4362-82ED-BC9D4127CE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84374" y="1411355"/>
            <a:ext cx="4572000" cy="4350773"/>
          </a:xfrm>
          <a:prstGeom prst="rect">
            <a:avLst/>
          </a:prstGeom>
        </p:spPr>
      </p:pic>
      <p:pic>
        <p:nvPicPr>
          <p:cNvPr id="18" name="Picture 17" descr="Map&#10;&#10;Description automatically generated">
            <a:extLst>
              <a:ext uri="{FF2B5EF4-FFF2-40B4-BE49-F238E27FC236}">
                <a16:creationId xmlns:a16="http://schemas.microsoft.com/office/drawing/2014/main" id="{F384FB51-F831-4F0E-B7AC-54860EF4F8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0714" y="1203255"/>
            <a:ext cx="3257550" cy="1971261"/>
          </a:xfrm>
          <a:prstGeom prst="rect">
            <a:avLst/>
          </a:prstGeom>
        </p:spPr>
      </p:pic>
      <p:sp>
        <p:nvSpPr>
          <p:cNvPr id="19" name="Oval 18">
            <a:extLst>
              <a:ext uri="{FF2B5EF4-FFF2-40B4-BE49-F238E27FC236}">
                <a16:creationId xmlns:a16="http://schemas.microsoft.com/office/drawing/2014/main" id="{847A7F0A-5E8A-41B7-9284-4315B7A08194}"/>
              </a:ext>
            </a:extLst>
          </p:cNvPr>
          <p:cNvSpPr/>
          <p:nvPr/>
        </p:nvSpPr>
        <p:spPr>
          <a:xfrm>
            <a:off x="1480827" y="1924567"/>
            <a:ext cx="352425" cy="704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Arrow Connector 20">
            <a:extLst>
              <a:ext uri="{FF2B5EF4-FFF2-40B4-BE49-F238E27FC236}">
                <a16:creationId xmlns:a16="http://schemas.microsoft.com/office/drawing/2014/main" id="{45C2564F-16D5-464D-B028-5656E5ED6EE8}"/>
              </a:ext>
            </a:extLst>
          </p:cNvPr>
          <p:cNvCxnSpPr>
            <a:cxnSpLocks/>
          </p:cNvCxnSpPr>
          <p:nvPr/>
        </p:nvCxnSpPr>
        <p:spPr>
          <a:xfrm flipH="1" flipV="1">
            <a:off x="1860120" y="2276992"/>
            <a:ext cx="4461167" cy="2000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icture containing outdoor, sky, grass, city&#10;&#10;Description automatically generated">
            <a:extLst>
              <a:ext uri="{FF2B5EF4-FFF2-40B4-BE49-F238E27FC236}">
                <a16:creationId xmlns:a16="http://schemas.microsoft.com/office/drawing/2014/main" id="{EAE575B2-4E17-4C7F-8468-864FB2BA84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0714" y="3594859"/>
            <a:ext cx="3257550" cy="2171700"/>
          </a:xfrm>
          <a:prstGeom prst="rect">
            <a:avLst/>
          </a:prstGeom>
        </p:spPr>
      </p:pic>
    </p:spTree>
    <p:extLst>
      <p:ext uri="{BB962C8B-B14F-4D97-AF65-F5344CB8AC3E}">
        <p14:creationId xmlns:p14="http://schemas.microsoft.com/office/powerpoint/2010/main" val="241659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C6702B-8E08-4220-A5AE-D6E8A82FAADB}"/>
              </a:ext>
            </a:extLst>
          </p:cNvPr>
          <p:cNvSpPr txBox="1"/>
          <p:nvPr/>
        </p:nvSpPr>
        <p:spPr>
          <a:xfrm>
            <a:off x="828675" y="1569373"/>
            <a:ext cx="7515225" cy="4455835"/>
          </a:xfrm>
          <a:prstGeom prst="rect">
            <a:avLst/>
          </a:prstGeom>
          <a:noFill/>
          <a:ln>
            <a:solidFill>
              <a:schemeClr val="tx1"/>
            </a:solidFill>
            <a:prstDash val="dashDot"/>
            <a:extLst>
              <a:ext uri="{C807C97D-BFC1-408E-A445-0C87EB9F89A2}">
                <ask:lineSketchStyleProps xmlns:ask="http://schemas.microsoft.com/office/drawing/2018/sketchyshapes" sd="2650216993">
                  <a:custGeom>
                    <a:avLst/>
                    <a:gdLst>
                      <a:gd name="connsiteX0" fmla="*/ 0 w 6405770"/>
                      <a:gd name="connsiteY0" fmla="*/ 0 h 4483557"/>
                      <a:gd name="connsiteX1" fmla="*/ 6405770 w 6405770"/>
                      <a:gd name="connsiteY1" fmla="*/ 0 h 4483557"/>
                      <a:gd name="connsiteX2" fmla="*/ 6405770 w 6405770"/>
                      <a:gd name="connsiteY2" fmla="*/ 4483557 h 4483557"/>
                      <a:gd name="connsiteX3" fmla="*/ 0 w 6405770"/>
                      <a:gd name="connsiteY3" fmla="*/ 4483557 h 4483557"/>
                      <a:gd name="connsiteX4" fmla="*/ 0 w 6405770"/>
                      <a:gd name="connsiteY4" fmla="*/ 0 h 448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5770" h="4483557" extrusionOk="0">
                        <a:moveTo>
                          <a:pt x="0" y="0"/>
                        </a:moveTo>
                        <a:cubicBezTo>
                          <a:pt x="2689190" y="-5264"/>
                          <a:pt x="5076840" y="84467"/>
                          <a:pt x="6405770" y="0"/>
                        </a:cubicBezTo>
                        <a:cubicBezTo>
                          <a:pt x="6277597" y="1553793"/>
                          <a:pt x="6534920" y="3029370"/>
                          <a:pt x="6405770" y="4483557"/>
                        </a:cubicBezTo>
                        <a:cubicBezTo>
                          <a:pt x="4072690" y="4589877"/>
                          <a:pt x="2947186" y="4475908"/>
                          <a:pt x="0" y="4483557"/>
                        </a:cubicBezTo>
                        <a:cubicBezTo>
                          <a:pt x="160128" y="2692867"/>
                          <a:pt x="25049" y="1580145"/>
                          <a:pt x="0" y="0"/>
                        </a:cubicBezTo>
                        <a:close/>
                      </a:path>
                    </a:pathLst>
                  </a:custGeom>
                  <ask:type>
                    <ask:lineSketchNone/>
                  </ask:type>
                </ask:lineSketchStyleProps>
              </a:ext>
            </a:extLst>
          </a:ln>
        </p:spPr>
        <p:txBody>
          <a:bodyPr wrap="square">
            <a:spAutoFit/>
          </a:bodyPr>
          <a:lstStyle/>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A: </a:t>
            </a:r>
            <a:r>
              <a:rPr lang="en-GB" sz="2400" dirty="0">
                <a:latin typeface="Arial" panose="020B0604020202020204" pitchFamily="34" charset="0"/>
                <a:cs typeface="Arial" panose="020B0604020202020204" pitchFamily="34" charset="0"/>
              </a:rPr>
              <a:t>Qatar, Ecuador, Senegal, Netherlands</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B: </a:t>
            </a:r>
            <a:r>
              <a:rPr lang="en-GB" sz="2400" dirty="0">
                <a:latin typeface="Arial" panose="020B0604020202020204" pitchFamily="34" charset="0"/>
                <a:cs typeface="Arial" panose="020B0604020202020204" pitchFamily="34" charset="0"/>
              </a:rPr>
              <a:t>England, Iran, USA, Wales</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C: </a:t>
            </a:r>
            <a:r>
              <a:rPr lang="en-GB" sz="2400" dirty="0">
                <a:latin typeface="Arial" panose="020B0604020202020204" pitchFamily="34" charset="0"/>
                <a:cs typeface="Arial" panose="020B0604020202020204" pitchFamily="34" charset="0"/>
              </a:rPr>
              <a:t>Argentina, Saudi Arabia, Mexico, Poland</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D: </a:t>
            </a:r>
            <a:r>
              <a:rPr lang="en-GB" sz="2400" dirty="0">
                <a:latin typeface="Arial" panose="020B0604020202020204" pitchFamily="34" charset="0"/>
                <a:cs typeface="Arial" panose="020B0604020202020204" pitchFamily="34" charset="0"/>
              </a:rPr>
              <a:t>France, Australia, Denmark, Tunisia</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E: </a:t>
            </a:r>
            <a:r>
              <a:rPr lang="en-GB" sz="2400" dirty="0">
                <a:latin typeface="Arial" panose="020B0604020202020204" pitchFamily="34" charset="0"/>
                <a:cs typeface="Arial" panose="020B0604020202020204" pitchFamily="34" charset="0"/>
              </a:rPr>
              <a:t>Spain, Costa Rica, Germany, Japan</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F: </a:t>
            </a:r>
            <a:r>
              <a:rPr lang="en-GB" sz="2400" dirty="0">
                <a:latin typeface="Arial" panose="020B0604020202020204" pitchFamily="34" charset="0"/>
                <a:cs typeface="Arial" panose="020B0604020202020204" pitchFamily="34" charset="0"/>
              </a:rPr>
              <a:t>Belgium, Canada, Morocco, Croatia</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G: </a:t>
            </a:r>
            <a:r>
              <a:rPr lang="en-GB" sz="2400" dirty="0">
                <a:latin typeface="Arial" panose="020B0604020202020204" pitchFamily="34" charset="0"/>
                <a:cs typeface="Arial" panose="020B0604020202020204" pitchFamily="34" charset="0"/>
              </a:rPr>
              <a:t>Brazil, Serbia, Switzerland, Cameroon</a:t>
            </a:r>
          </a:p>
          <a:p>
            <a:pPr>
              <a:lnSpc>
                <a:spcPct val="150000"/>
              </a:lnSpc>
              <a:buFont typeface="Arial" panose="020B0604020202020204" pitchFamily="34" charset="0"/>
              <a:buNone/>
            </a:pPr>
            <a:r>
              <a:rPr lang="en-GB" sz="2400" b="1" dirty="0">
                <a:latin typeface="Arial" panose="020B0604020202020204" pitchFamily="34" charset="0"/>
                <a:cs typeface="Arial" panose="020B0604020202020204" pitchFamily="34" charset="0"/>
              </a:rPr>
              <a:t>Group H: </a:t>
            </a:r>
            <a:r>
              <a:rPr lang="en-GB" sz="2400" dirty="0">
                <a:latin typeface="Arial" panose="020B0604020202020204" pitchFamily="34" charset="0"/>
                <a:cs typeface="Arial" panose="020B0604020202020204" pitchFamily="34" charset="0"/>
              </a:rPr>
              <a:t>Portugal, Ghana, Uruguay, South Korea</a:t>
            </a:r>
          </a:p>
        </p:txBody>
      </p:sp>
      <p:sp>
        <p:nvSpPr>
          <p:cNvPr id="6" name="TextBox 5">
            <a:extLst>
              <a:ext uri="{FF2B5EF4-FFF2-40B4-BE49-F238E27FC236}">
                <a16:creationId xmlns:a16="http://schemas.microsoft.com/office/drawing/2014/main" id="{3EC8733D-2F1F-4469-AFD0-2381578AD908}"/>
              </a:ext>
            </a:extLst>
          </p:cNvPr>
          <p:cNvSpPr txBox="1"/>
          <p:nvPr/>
        </p:nvSpPr>
        <p:spPr>
          <a:xfrm>
            <a:off x="168965" y="1093303"/>
            <a:ext cx="7991061"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There are 32 countries in the World Cup 2022 in Qatar:</a:t>
            </a:r>
          </a:p>
        </p:txBody>
      </p:sp>
    </p:spTree>
    <p:extLst>
      <p:ext uri="{BB962C8B-B14F-4D97-AF65-F5344CB8AC3E}">
        <p14:creationId xmlns:p14="http://schemas.microsoft.com/office/powerpoint/2010/main" val="238772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980FA-8D7C-460D-877F-0BED8CA7AE2E}"/>
              </a:ext>
            </a:extLst>
          </p:cNvPr>
          <p:cNvSpPr txBox="1"/>
          <p:nvPr/>
        </p:nvSpPr>
        <p:spPr>
          <a:xfrm>
            <a:off x="168965" y="1093303"/>
            <a:ext cx="7991061"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Each country has its own flag and national colours: </a:t>
            </a:r>
          </a:p>
        </p:txBody>
      </p:sp>
      <p:pic>
        <p:nvPicPr>
          <p:cNvPr id="6" name="Picture 5">
            <a:extLst>
              <a:ext uri="{FF2B5EF4-FFF2-40B4-BE49-F238E27FC236}">
                <a16:creationId xmlns:a16="http://schemas.microsoft.com/office/drawing/2014/main" id="{E4A33163-9DAC-4665-9B2E-2D2942ACE9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252" y="1554968"/>
            <a:ext cx="5050496" cy="4454695"/>
          </a:xfrm>
          <a:prstGeom prst="rect">
            <a:avLst/>
          </a:prstGeom>
        </p:spPr>
      </p:pic>
      <p:sp>
        <p:nvSpPr>
          <p:cNvPr id="7" name="TextBox 6">
            <a:extLst>
              <a:ext uri="{FF2B5EF4-FFF2-40B4-BE49-F238E27FC236}">
                <a16:creationId xmlns:a16="http://schemas.microsoft.com/office/drawing/2014/main" id="{7026EA4E-AF75-4291-81F2-12AB0697F557}"/>
              </a:ext>
            </a:extLst>
          </p:cNvPr>
          <p:cNvSpPr txBox="1"/>
          <p:nvPr/>
        </p:nvSpPr>
        <p:spPr>
          <a:xfrm>
            <a:off x="5667375" y="1859340"/>
            <a:ext cx="3008243"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is a flag?</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are the national colours of your country?</a:t>
            </a:r>
          </a:p>
        </p:txBody>
      </p:sp>
    </p:spTree>
    <p:extLst>
      <p:ext uri="{BB962C8B-B14F-4D97-AF65-F5344CB8AC3E}">
        <p14:creationId xmlns:p14="http://schemas.microsoft.com/office/powerpoint/2010/main" val="1633397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2290-0486-4C25-ADAB-E5160195D8E7}"/>
              </a:ext>
            </a:extLst>
          </p:cNvPr>
          <p:cNvSpPr>
            <a:spLocks noGrp="1"/>
          </p:cNvSpPr>
          <p:nvPr>
            <p:ph type="title"/>
          </p:nvPr>
        </p:nvSpPr>
        <p:spPr>
          <a:xfrm>
            <a:off x="205139" y="1094015"/>
            <a:ext cx="7886700" cy="699377"/>
          </a:xfrm>
        </p:spPr>
        <p:txBody>
          <a:bodyPr>
            <a:normAutofit/>
          </a:bodyPr>
          <a:lstStyle/>
          <a:p>
            <a:r>
              <a:rPr lang="en-GB" sz="3600" b="1" dirty="0">
                <a:latin typeface="Arial" panose="020B0604020202020204" pitchFamily="34" charset="0"/>
                <a:cs typeface="Arial" panose="020B0604020202020204" pitchFamily="34" charset="0"/>
              </a:rPr>
              <a:t>Smart and modern textiles</a:t>
            </a:r>
          </a:p>
        </p:txBody>
      </p:sp>
      <p:sp>
        <p:nvSpPr>
          <p:cNvPr id="3" name="Content Placeholder 2">
            <a:extLst>
              <a:ext uri="{FF2B5EF4-FFF2-40B4-BE49-F238E27FC236}">
                <a16:creationId xmlns:a16="http://schemas.microsoft.com/office/drawing/2014/main" id="{C8DEB37A-B1C7-4096-A016-32A24E418B23}"/>
              </a:ext>
            </a:extLst>
          </p:cNvPr>
          <p:cNvSpPr>
            <a:spLocks noGrp="1"/>
          </p:cNvSpPr>
          <p:nvPr>
            <p:ph idx="1"/>
          </p:nvPr>
        </p:nvSpPr>
        <p:spPr>
          <a:xfrm>
            <a:off x="327259" y="1825625"/>
            <a:ext cx="8188091" cy="4351338"/>
          </a:xfrm>
        </p:spPr>
        <p:txBody>
          <a:bodyPr/>
          <a:lstStyle/>
          <a:p>
            <a:pPr>
              <a:buFont typeface="Arial" panose="020B0604020202020204" pitchFamily="34" charset="0"/>
              <a:buChar char="•"/>
            </a:pPr>
            <a:r>
              <a:rPr lang="en-GB" sz="2400" dirty="0">
                <a:latin typeface="Arial" panose="020B0604020202020204" pitchFamily="34" charset="0"/>
                <a:cs typeface="Arial" panose="020B0604020202020204" pitchFamily="34" charset="0"/>
              </a:rPr>
              <a:t>Modern textiles can be made to have many properties, such as additional strength or resistance to fire, water and even dirt. These are called </a:t>
            </a:r>
            <a:r>
              <a:rPr lang="en-GB" sz="2400" b="1" dirty="0">
                <a:latin typeface="Arial" panose="020B0604020202020204" pitchFamily="34" charset="0"/>
                <a:cs typeface="Arial" panose="020B0604020202020204" pitchFamily="34" charset="0"/>
              </a:rPr>
              <a:t>smart textiles.</a:t>
            </a: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Microencapsulation</a:t>
            </a:r>
          </a:p>
          <a:p>
            <a:pPr>
              <a:buFont typeface="Arial" panose="020B0604020202020204" pitchFamily="34" charset="0"/>
              <a:buChar char="•"/>
            </a:pPr>
            <a:r>
              <a:rPr lang="en-GB" sz="2400" dirty="0">
                <a:latin typeface="Arial" panose="020B0604020202020204" pitchFamily="34" charset="0"/>
                <a:cs typeface="Arial" panose="020B0604020202020204" pitchFamily="34" charset="0"/>
              </a:rPr>
              <a:t>To stop you having smelly feet!  </a:t>
            </a: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Rhovyl </a:t>
            </a:r>
          </a:p>
          <a:p>
            <a:pPr>
              <a:buFont typeface="Arial" panose="020B0604020202020204" pitchFamily="34" charset="0"/>
              <a:buChar char="•"/>
            </a:pPr>
            <a:r>
              <a:rPr lang="en-GB" sz="2400" dirty="0">
                <a:latin typeface="Arial" panose="020B0604020202020204" pitchFamily="34" charset="0"/>
                <a:cs typeface="Arial" panose="020B0604020202020204" pitchFamily="34" charset="0"/>
              </a:rPr>
              <a:t>‘Wicks’ away moisture</a:t>
            </a:r>
          </a:p>
          <a:p>
            <a:endParaRPr lang="en-GB" dirty="0"/>
          </a:p>
          <a:p>
            <a:endParaRPr lang="en-GB" dirty="0"/>
          </a:p>
        </p:txBody>
      </p:sp>
      <p:pic>
        <p:nvPicPr>
          <p:cNvPr id="5" name="Picture 4" descr="Icon&#10;&#10;Description automatically generated with low confidence">
            <a:extLst>
              <a:ext uri="{FF2B5EF4-FFF2-40B4-BE49-F238E27FC236}">
                <a16:creationId xmlns:a16="http://schemas.microsoft.com/office/drawing/2014/main" id="{BF5E64EB-400A-4E7D-9084-ADA3A6935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3778" y="3429000"/>
            <a:ext cx="938104" cy="949979"/>
          </a:xfrm>
          <a:prstGeom prst="rect">
            <a:avLst/>
          </a:prstGeom>
        </p:spPr>
      </p:pic>
    </p:spTree>
    <p:extLst>
      <p:ext uri="{BB962C8B-B14F-4D97-AF65-F5344CB8AC3E}">
        <p14:creationId xmlns:p14="http://schemas.microsoft.com/office/powerpoint/2010/main" val="85180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A2DB-01C9-4D94-818E-9853F88CFC6D}"/>
              </a:ext>
            </a:extLst>
          </p:cNvPr>
          <p:cNvSpPr>
            <a:spLocks noGrp="1"/>
          </p:cNvSpPr>
          <p:nvPr>
            <p:ph type="title"/>
          </p:nvPr>
        </p:nvSpPr>
        <p:spPr>
          <a:xfrm>
            <a:off x="259882" y="1100739"/>
            <a:ext cx="6077418" cy="699377"/>
          </a:xfrm>
        </p:spPr>
        <p:txBody>
          <a:bodyPr>
            <a:normAutofit fontScale="90000"/>
          </a:bodyPr>
          <a:lstStyle/>
          <a:p>
            <a:r>
              <a:rPr lang="en-GB" sz="4000" b="1" dirty="0">
                <a:latin typeface="Arial" panose="020B0604020202020204" pitchFamily="34" charset="0"/>
                <a:cs typeface="Arial" panose="020B0604020202020204" pitchFamily="34" charset="0"/>
              </a:rPr>
              <a:t>Resources and equipment</a:t>
            </a:r>
          </a:p>
        </p:txBody>
      </p:sp>
      <p:graphicFrame>
        <p:nvGraphicFramePr>
          <p:cNvPr id="4" name="Object 3">
            <a:extLst>
              <a:ext uri="{FF2B5EF4-FFF2-40B4-BE49-F238E27FC236}">
                <a16:creationId xmlns:a16="http://schemas.microsoft.com/office/drawing/2014/main" id="{A07023A2-EE5D-47A6-86F9-1AA00BBE2A5E}"/>
              </a:ext>
            </a:extLst>
          </p:cNvPr>
          <p:cNvGraphicFramePr>
            <a:graphicFrameLocks noChangeAspect="1"/>
          </p:cNvGraphicFramePr>
          <p:nvPr>
            <p:extLst>
              <p:ext uri="{D42A27DB-BD31-4B8C-83A1-F6EECF244321}">
                <p14:modId xmlns:p14="http://schemas.microsoft.com/office/powerpoint/2010/main" val="1025404685"/>
              </p:ext>
            </p:extLst>
          </p:nvPr>
        </p:nvGraphicFramePr>
        <p:xfrm>
          <a:off x="4672905" y="1829712"/>
          <a:ext cx="3894716" cy="2752204"/>
        </p:xfrm>
        <a:graphic>
          <a:graphicData uri="http://schemas.openxmlformats.org/presentationml/2006/ole">
            <mc:AlternateContent xmlns:mc="http://schemas.openxmlformats.org/markup-compatibility/2006">
              <mc:Choice xmlns:v="urn:schemas-microsoft-com:vml" Requires="v">
                <p:oleObj name="Acrobat Document" r:id="rId2" imgW="8020002" imgH="5667285" progId="AcroExch.Document.DC">
                  <p:embed/>
                </p:oleObj>
              </mc:Choice>
              <mc:Fallback>
                <p:oleObj name="Acrobat Document" r:id="rId2" imgW="8020002" imgH="5667285" progId="AcroExch.Document.DC">
                  <p:embed/>
                  <p:pic>
                    <p:nvPicPr>
                      <p:cNvPr id="4" name="Object 3">
                        <a:extLst>
                          <a:ext uri="{FF2B5EF4-FFF2-40B4-BE49-F238E27FC236}">
                            <a16:creationId xmlns:a16="http://schemas.microsoft.com/office/drawing/2014/main" id="{A07023A2-EE5D-47A6-86F9-1AA00BBE2A5E}"/>
                          </a:ext>
                        </a:extLst>
                      </p:cNvPr>
                      <p:cNvPicPr/>
                      <p:nvPr/>
                    </p:nvPicPr>
                    <p:blipFill>
                      <a:blip r:embed="rId3"/>
                      <a:stretch>
                        <a:fillRect/>
                      </a:stretch>
                    </p:blipFill>
                    <p:spPr>
                      <a:xfrm>
                        <a:off x="4672905" y="1829712"/>
                        <a:ext cx="3894716" cy="2752204"/>
                      </a:xfrm>
                      <a:prstGeom prst="rect">
                        <a:avLst/>
                      </a:prstGeom>
                      <a:ln>
                        <a:solidFill>
                          <a:schemeClr val="tx1"/>
                        </a:solidFill>
                      </a:ln>
                    </p:spPr>
                  </p:pic>
                </p:oleObj>
              </mc:Fallback>
            </mc:AlternateContent>
          </a:graphicData>
        </a:graphic>
      </p:graphicFrame>
      <p:pic>
        <p:nvPicPr>
          <p:cNvPr id="8" name="Picture 7" descr="A picture containing indoor, colorful, several&#10;&#10;Description automatically generated">
            <a:extLst>
              <a:ext uri="{FF2B5EF4-FFF2-40B4-BE49-F238E27FC236}">
                <a16:creationId xmlns:a16="http://schemas.microsoft.com/office/drawing/2014/main" id="{84C0B029-B2D6-4711-A461-A1FB68BA9C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229" y="3429000"/>
            <a:ext cx="3776870" cy="2505127"/>
          </a:xfrm>
          <a:prstGeom prst="rect">
            <a:avLst/>
          </a:prstGeom>
        </p:spPr>
      </p:pic>
      <p:sp>
        <p:nvSpPr>
          <p:cNvPr id="9" name="TextBox 8">
            <a:extLst>
              <a:ext uri="{FF2B5EF4-FFF2-40B4-BE49-F238E27FC236}">
                <a16:creationId xmlns:a16="http://schemas.microsoft.com/office/drawing/2014/main" id="{B00E72AC-A9EF-5792-760E-162F92795D5F}"/>
              </a:ext>
            </a:extLst>
          </p:cNvPr>
          <p:cNvSpPr txBox="1"/>
          <p:nvPr/>
        </p:nvSpPr>
        <p:spPr>
          <a:xfrm>
            <a:off x="391886" y="1839034"/>
            <a:ext cx="3894716" cy="1200329"/>
          </a:xfrm>
          <a:prstGeom prst="rect">
            <a:avLst/>
          </a:prstGeom>
          <a:noFill/>
        </p:spPr>
        <p:txBody>
          <a:bodyPr wrap="square">
            <a:spAutoFit/>
          </a:bodyPr>
          <a:lstStyle/>
          <a:p>
            <a:pPr marL="285750" indent="-285750">
              <a:buFont typeface="Arial" panose="020B0604020202020204" pitchFamily="34" charset="0"/>
              <a:buChar char="•"/>
            </a:pPr>
            <a:r>
              <a:rPr lang="fr-FR" sz="2400" dirty="0" err="1">
                <a:latin typeface="Arial" panose="020B0604020202020204" pitchFamily="34" charset="0"/>
                <a:cs typeface="Arial" panose="020B0604020202020204" pitchFamily="34" charset="0"/>
              </a:rPr>
              <a:t>Templates</a:t>
            </a:r>
            <a:endParaRPr lang="fr-F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err="1">
                <a:latin typeface="Arial" panose="020B0604020202020204" pitchFamily="34" charset="0"/>
                <a:cs typeface="Arial" panose="020B0604020202020204" pitchFamily="34" charset="0"/>
              </a:rPr>
              <a:t>Pens</a:t>
            </a:r>
            <a:r>
              <a:rPr lang="fr-FR" sz="2400" dirty="0">
                <a:latin typeface="Arial" panose="020B0604020202020204" pitchFamily="34" charset="0"/>
                <a:cs typeface="Arial" panose="020B0604020202020204" pitchFamily="34" charset="0"/>
              </a:rPr>
              <a:t>/</a:t>
            </a:r>
            <a:r>
              <a:rPr lang="fr-FR" sz="2400" dirty="0" err="1">
                <a:latin typeface="Arial" panose="020B0604020202020204" pitchFamily="34" charset="0"/>
                <a:cs typeface="Arial" panose="020B0604020202020204" pitchFamily="34" charset="0"/>
              </a:rPr>
              <a:t>pencils</a:t>
            </a:r>
            <a:r>
              <a:rPr lang="fr-FR" sz="2400" dirty="0">
                <a:latin typeface="Arial" panose="020B0604020202020204" pitchFamily="34" charset="0"/>
                <a:cs typeface="Arial" panose="020B0604020202020204" pitchFamily="34" charset="0"/>
              </a:rPr>
              <a:t>/</a:t>
            </a:r>
            <a:r>
              <a:rPr lang="fr-FR" sz="2400" dirty="0" err="1">
                <a:latin typeface="Arial" panose="020B0604020202020204" pitchFamily="34" charset="0"/>
                <a:cs typeface="Arial" panose="020B0604020202020204" pitchFamily="34" charset="0"/>
              </a:rPr>
              <a:t>colours</a:t>
            </a:r>
            <a:endParaRPr lang="fr-F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a:latin typeface="Arial" panose="020B0604020202020204" pitchFamily="34" charset="0"/>
                <a:cs typeface="Arial" panose="020B0604020202020204" pitchFamily="34" charset="0"/>
              </a:rPr>
              <a:t>Scissors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3535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1907</Words>
  <Application>Microsoft Office PowerPoint</Application>
  <PresentationFormat>On-screen Show (4:3)</PresentationFormat>
  <Paragraphs>182</Paragraphs>
  <Slides>24</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4" baseType="lpstr">
      <vt:lpstr>Arial</vt:lpstr>
      <vt:lpstr>Calibri</vt:lpstr>
      <vt:lpstr>Calibri Light</vt:lpstr>
      <vt:lpstr>inherit</vt:lpstr>
      <vt:lpstr>Segoe UI Emoji</vt:lpstr>
      <vt:lpstr>Symbol</vt:lpstr>
      <vt:lpstr>Times New Roman</vt:lpstr>
      <vt:lpstr>Office Theme</vt:lpstr>
      <vt:lpstr>Acrobat Document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and modern textiles</vt:lpstr>
      <vt:lpstr>Resources and 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 kit for a national sports team presentation</dc:title>
  <dc:subject>Design a football kit and understand smart and modern textiles</dc:subject>
  <dc:creator>Microsoft Office User</dc:creator>
  <cp:keywords>Football world cup, Qatar, KS2 design and technology, DT, craft, design, engineering, graphics, Modern textiles, design a sports kit</cp:keywords>
  <cp:lastModifiedBy>Kala Raju</cp:lastModifiedBy>
  <cp:revision>47</cp:revision>
  <dcterms:created xsi:type="dcterms:W3CDTF">2017-06-28T15:11:57Z</dcterms:created>
  <dcterms:modified xsi:type="dcterms:W3CDTF">2022-10-05T14:35:49Z</dcterms:modified>
</cp:coreProperties>
</file>