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708" r:id="rId3"/>
    <p:sldMasterId id="2147483720" r:id="rId4"/>
  </p:sldMasterIdLst>
  <p:notesMasterIdLst>
    <p:notesMasterId r:id="rId22"/>
  </p:notesMasterIdLst>
  <p:handoutMasterIdLst>
    <p:handoutMasterId r:id="rId23"/>
  </p:handoutMasterIdLst>
  <p:sldIdLst>
    <p:sldId id="261" r:id="rId5"/>
    <p:sldId id="257" r:id="rId6"/>
    <p:sldId id="311" r:id="rId7"/>
    <p:sldId id="312" r:id="rId8"/>
    <p:sldId id="313" r:id="rId9"/>
    <p:sldId id="314" r:id="rId10"/>
    <p:sldId id="263" r:id="rId11"/>
    <p:sldId id="289" r:id="rId12"/>
    <p:sldId id="290" r:id="rId13"/>
    <p:sldId id="294" r:id="rId14"/>
    <p:sldId id="286" r:id="rId15"/>
    <p:sldId id="291" r:id="rId16"/>
    <p:sldId id="295" r:id="rId17"/>
    <p:sldId id="292" r:id="rId18"/>
    <p:sldId id="284" r:id="rId19"/>
    <p:sldId id="293"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p:restoredTop sz="90950" autoAdjust="0"/>
  </p:normalViewPr>
  <p:slideViewPr>
    <p:cSldViewPr snapToGrid="0" snapToObjects="1">
      <p:cViewPr varScale="1">
        <p:scale>
          <a:sx n="147" d="100"/>
          <a:sy n="147" d="100"/>
        </p:scale>
        <p:origin x="4722"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05/10/2022</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05/10/2022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5776A3-FAB3-42BE-B85E-CE63FE20AFED}" type="slidenum">
              <a:rPr lang="en-GB" smtClean="0"/>
              <a:t>3</a:t>
            </a:fld>
            <a:endParaRPr lang="en-GB"/>
          </a:p>
        </p:txBody>
      </p:sp>
    </p:spTree>
    <p:extLst>
      <p:ext uri="{BB962C8B-B14F-4D97-AF65-F5344CB8AC3E}">
        <p14:creationId xmlns:p14="http://schemas.microsoft.com/office/powerpoint/2010/main" val="216824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Start</a:t>
            </a:r>
          </a:p>
          <a:p>
            <a:pPr marL="285750" indent="-285750">
              <a:buFont typeface="Arial" panose="020B0604020202020204" pitchFamily="34" charset="0"/>
              <a:buChar char="•"/>
            </a:pPr>
            <a:r>
              <a:rPr lang="en-GB" sz="1200" dirty="0"/>
              <a:t>Where is Qatar?  ANSWER ON SLIDE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What climate does Qatar have? ANSWER ON SLIDE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How many countries in the World Cup can you name? ANSWER ON SLIDE 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Official world cup soundtrack: https://www.youtube.com/watch?v=vyDjFVZgJoo </a:t>
            </a:r>
          </a:p>
          <a:p>
            <a:endParaRPr lang="en-GB" dirty="0"/>
          </a:p>
        </p:txBody>
      </p:sp>
      <p:sp>
        <p:nvSpPr>
          <p:cNvPr id="4" name="Slide Number Placeholder 3"/>
          <p:cNvSpPr>
            <a:spLocks noGrp="1"/>
          </p:cNvSpPr>
          <p:nvPr>
            <p:ph type="sldNum" sz="quarter" idx="5"/>
          </p:nvPr>
        </p:nvSpPr>
        <p:spPr/>
        <p:txBody>
          <a:bodyPr/>
          <a:lstStyle/>
          <a:p>
            <a:fld id="{885776A3-FAB3-42BE-B85E-CE63FE20AFED}" type="slidenum">
              <a:rPr lang="en-GB" smtClean="0"/>
              <a:t>4</a:t>
            </a:fld>
            <a:endParaRPr lang="en-GB"/>
          </a:p>
        </p:txBody>
      </p:sp>
    </p:spTree>
    <p:extLst>
      <p:ext uri="{BB962C8B-B14F-4D97-AF65-F5344CB8AC3E}">
        <p14:creationId xmlns:p14="http://schemas.microsoft.com/office/powerpoint/2010/main" val="85164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Qatar is located in the Middle East. Qatar is bordered by the Gulf of Bahrain to the west, the Persian Gulf to the east, and Saudi Arabia to the south. </a:t>
            </a:r>
          </a:p>
          <a:p>
            <a:r>
              <a:rPr lang="en-GB" dirty="0"/>
              <a:t>The 2022 World Cup is taking place in Qatar in the winter months rather than the usual summer ones, </a:t>
            </a:r>
            <a:r>
              <a:rPr lang="en-GB" b="0" dirty="0"/>
              <a:t>due to the heat</a:t>
            </a:r>
            <a:r>
              <a:rPr lang="en-GB" dirty="0"/>
              <a:t>. Qatar has </a:t>
            </a:r>
            <a:r>
              <a:rPr lang="en-GB" b="0" dirty="0"/>
              <a:t>a desert climate</a:t>
            </a:r>
            <a:r>
              <a:rPr lang="en-GB" dirty="0"/>
              <a:t>. The country experiences long summers from May to September characterised by intense dry heat, with temperatures rising above 45°C. Winter temperatures are mild but may fall below 5°C.</a:t>
            </a:r>
          </a:p>
          <a:p>
            <a:endParaRPr lang="en-GB" dirty="0"/>
          </a:p>
        </p:txBody>
      </p:sp>
      <p:sp>
        <p:nvSpPr>
          <p:cNvPr id="4" name="Slide Number Placeholder 3"/>
          <p:cNvSpPr>
            <a:spLocks noGrp="1"/>
          </p:cNvSpPr>
          <p:nvPr>
            <p:ph type="sldNum" sz="quarter" idx="5"/>
          </p:nvPr>
        </p:nvSpPr>
        <p:spPr/>
        <p:txBody>
          <a:bodyPr/>
          <a:lstStyle/>
          <a:p>
            <a:fld id="{885776A3-FAB3-42BE-B85E-CE63FE20AFED}" type="slidenum">
              <a:rPr lang="en-GB" smtClean="0"/>
              <a:t>5</a:t>
            </a:fld>
            <a:endParaRPr lang="en-GB"/>
          </a:p>
        </p:txBody>
      </p:sp>
    </p:spTree>
    <p:extLst>
      <p:ext uri="{BB962C8B-B14F-4D97-AF65-F5344CB8AC3E}">
        <p14:creationId xmlns:p14="http://schemas.microsoft.com/office/powerpoint/2010/main" val="177317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alternative to the World Cup, learners could prepare a podcast for a school activity or </a:t>
            </a:r>
            <a:r>
              <a:rPr lang="en-GB"/>
              <a:t>another sports event</a:t>
            </a:r>
            <a:endParaRPr lang="en-GB" dirty="0"/>
          </a:p>
        </p:txBody>
      </p:sp>
      <p:sp>
        <p:nvSpPr>
          <p:cNvPr id="4" name="Slide Number Placeholder 3"/>
          <p:cNvSpPr>
            <a:spLocks noGrp="1"/>
          </p:cNvSpPr>
          <p:nvPr>
            <p:ph type="sldNum" sz="quarter" idx="5"/>
          </p:nvPr>
        </p:nvSpPr>
        <p:spPr/>
        <p:txBody>
          <a:bodyPr/>
          <a:lstStyle/>
          <a:p>
            <a:fld id="{885776A3-FAB3-42BE-B85E-CE63FE20AFED}" type="slidenum">
              <a:rPr lang="en-GB" smtClean="0"/>
              <a:t>8</a:t>
            </a:fld>
            <a:endParaRPr lang="en-GB"/>
          </a:p>
        </p:txBody>
      </p:sp>
    </p:spTree>
    <p:extLst>
      <p:ext uri="{BB962C8B-B14F-4D97-AF65-F5344CB8AC3E}">
        <p14:creationId xmlns:p14="http://schemas.microsoft.com/office/powerpoint/2010/main" val="403714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05/10/2022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theiet.org/primary/teaching-resources/halloween-maze/" TargetMode="External"/><Relationship Id="rId2" Type="http://schemas.openxmlformats.org/officeDocument/2006/relationships/hyperlink" Target="mailto:IETEducation@theiet.org"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hyperlink" Target="https://www.youtube.com/watch?v=vyDjFVZgJo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635" y="1181435"/>
            <a:ext cx="8826797" cy="1200329"/>
          </a:xfrm>
          <a:prstGeom prst="rect">
            <a:avLst/>
          </a:prstGeom>
          <a:noFill/>
        </p:spPr>
        <p:txBody>
          <a:bodyPr wrap="square" rtlCol="0">
            <a:spAutoFit/>
          </a:bodyPr>
          <a:lstStyle/>
          <a:p>
            <a:pPr algn="ctr"/>
            <a:r>
              <a:rPr lang="en-GB" sz="3600" b="1" dirty="0">
                <a:solidFill>
                  <a:srgbClr val="0093D3"/>
                </a:solidFill>
                <a:latin typeface="Arial"/>
                <a:cs typeface="Arial"/>
              </a:rPr>
              <a:t>Goal! Create a podcast for </a:t>
            </a:r>
          </a:p>
          <a:p>
            <a:pPr algn="ctr"/>
            <a:r>
              <a:rPr lang="en-GB" sz="3600" b="1" dirty="0">
                <a:solidFill>
                  <a:srgbClr val="0093D3"/>
                </a:solidFill>
                <a:latin typeface="Arial"/>
                <a:cs typeface="Arial"/>
              </a:rPr>
              <a:t>a sporting event </a:t>
            </a:r>
          </a:p>
        </p:txBody>
      </p:sp>
      <p:sp>
        <p:nvSpPr>
          <p:cNvPr id="4" name="TextBox 3">
            <a:extLst>
              <a:ext uri="{FF2B5EF4-FFF2-40B4-BE49-F238E27FC236}">
                <a16:creationId xmlns:a16="http://schemas.microsoft.com/office/drawing/2014/main" id="{D7D83397-CCC0-4BFA-B43F-C32B14DC99B0}"/>
              </a:ext>
            </a:extLst>
          </p:cNvPr>
          <p:cNvSpPr txBox="1"/>
          <p:nvPr/>
        </p:nvSpPr>
        <p:spPr>
          <a:xfrm>
            <a:off x="1547813" y="5175257"/>
            <a:ext cx="604837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podcast for the men’s football World Cup or an event at school </a:t>
            </a:r>
          </a:p>
        </p:txBody>
      </p:sp>
      <p:pic>
        <p:nvPicPr>
          <p:cNvPr id="6" name="Picture 5" descr="A picture containing kite, colorful, accessory, painted&#10;&#10;Description automatically generated">
            <a:extLst>
              <a:ext uri="{FF2B5EF4-FFF2-40B4-BE49-F238E27FC236}">
                <a16:creationId xmlns:a16="http://schemas.microsoft.com/office/drawing/2014/main" id="{BF0890E6-15B1-9806-02AB-BAC0E2FB72E3}"/>
              </a:ext>
            </a:extLst>
          </p:cNvPr>
          <p:cNvPicPr>
            <a:picLocks noChangeAspect="1"/>
          </p:cNvPicPr>
          <p:nvPr/>
        </p:nvPicPr>
        <p:blipFill>
          <a:blip r:embed="rId2"/>
          <a:stretch>
            <a:fillRect/>
          </a:stretch>
        </p:blipFill>
        <p:spPr>
          <a:xfrm>
            <a:off x="2461633" y="2429878"/>
            <a:ext cx="3998802" cy="2665867"/>
          </a:xfrm>
          <a:prstGeom prst="rect">
            <a:avLst/>
          </a:prstGeom>
        </p:spPr>
      </p:pic>
    </p:spTree>
    <p:extLst>
      <p:ext uri="{BB962C8B-B14F-4D97-AF65-F5344CB8AC3E}">
        <p14:creationId xmlns:p14="http://schemas.microsoft.com/office/powerpoint/2010/main" val="87043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16150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Main body</a:t>
            </a:r>
          </a:p>
        </p:txBody>
      </p:sp>
      <p:sp>
        <p:nvSpPr>
          <p:cNvPr id="2" name="TextBox 1">
            <a:extLst>
              <a:ext uri="{FF2B5EF4-FFF2-40B4-BE49-F238E27FC236}">
                <a16:creationId xmlns:a16="http://schemas.microsoft.com/office/drawing/2014/main" id="{2DAEDD57-FE0E-4B87-A4A5-3996429E62E6}"/>
              </a:ext>
            </a:extLst>
          </p:cNvPr>
          <p:cNvSpPr txBox="1"/>
          <p:nvPr/>
        </p:nvSpPr>
        <p:spPr>
          <a:xfrm>
            <a:off x="179719" y="2031968"/>
            <a:ext cx="5198395" cy="393954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400" dirty="0"/>
              <a:t>Use your handout sheet to help structure your podcast</a:t>
            </a:r>
          </a:p>
          <a:p>
            <a:pPr marL="285750" indent="-285750">
              <a:spcBef>
                <a:spcPts val="600"/>
              </a:spcBef>
              <a:spcAft>
                <a:spcPts val="600"/>
              </a:spcAft>
              <a:buFont typeface="Arial" panose="020B0604020202020204" pitchFamily="34" charset="0"/>
              <a:buChar char="•"/>
            </a:pPr>
            <a:r>
              <a:rPr lang="en-US" sz="2400" dirty="0"/>
              <a:t>You need 9 ‘things’ you want to talk about</a:t>
            </a:r>
          </a:p>
          <a:p>
            <a:pPr marL="285750" indent="-285750">
              <a:spcBef>
                <a:spcPts val="600"/>
              </a:spcBef>
              <a:spcAft>
                <a:spcPts val="600"/>
              </a:spcAft>
              <a:buFont typeface="Arial" panose="020B0604020202020204" pitchFamily="34" charset="0"/>
              <a:buChar char="•"/>
            </a:pPr>
            <a:r>
              <a:rPr lang="en-US" sz="2400" dirty="0"/>
              <a:t>Put these into an order you are happy to talk through</a:t>
            </a:r>
          </a:p>
          <a:p>
            <a:pPr marL="285750" indent="-285750">
              <a:spcBef>
                <a:spcPts val="600"/>
              </a:spcBef>
              <a:spcAft>
                <a:spcPts val="600"/>
              </a:spcAft>
              <a:buFont typeface="Arial" panose="020B0604020202020204" pitchFamily="34" charset="0"/>
              <a:buChar char="•"/>
            </a:pPr>
            <a:r>
              <a:rPr lang="en-US" sz="2400" dirty="0"/>
              <a:t>It should “flow” – there should be a </a:t>
            </a:r>
            <a:r>
              <a:rPr lang="en-US" sz="2400" u="sng" dirty="0"/>
              <a:t>sensible</a:t>
            </a:r>
            <a:r>
              <a:rPr lang="en-US" sz="2400" dirty="0"/>
              <a:t> link from one to the next</a:t>
            </a:r>
          </a:p>
          <a:p>
            <a:pPr>
              <a:spcBef>
                <a:spcPts val="600"/>
              </a:spcBef>
              <a:spcAft>
                <a:spcPts val="600"/>
              </a:spcAft>
            </a:pPr>
            <a:endParaRPr lang="en-GB" dirty="0"/>
          </a:p>
        </p:txBody>
      </p:sp>
      <p:pic>
        <p:nvPicPr>
          <p:cNvPr id="4" name="Picture 3">
            <a:extLst>
              <a:ext uri="{FF2B5EF4-FFF2-40B4-BE49-F238E27FC236}">
                <a16:creationId xmlns:a16="http://schemas.microsoft.com/office/drawing/2014/main" id="{DB7C7030-FDE7-47B3-8119-6FCB36B96234}"/>
              </a:ext>
            </a:extLst>
          </p:cNvPr>
          <p:cNvPicPr>
            <a:picLocks noChangeAspect="1"/>
          </p:cNvPicPr>
          <p:nvPr/>
        </p:nvPicPr>
        <p:blipFill>
          <a:blip r:embed="rId2"/>
          <a:stretch>
            <a:fillRect/>
          </a:stretch>
        </p:blipFill>
        <p:spPr>
          <a:xfrm>
            <a:off x="5342021" y="2249905"/>
            <a:ext cx="3574132" cy="2614895"/>
          </a:xfrm>
          <a:prstGeom prst="rect">
            <a:avLst/>
          </a:prstGeom>
        </p:spPr>
      </p:pic>
    </p:spTree>
    <p:extLst>
      <p:ext uri="{BB962C8B-B14F-4D97-AF65-F5344CB8AC3E}">
        <p14:creationId xmlns:p14="http://schemas.microsoft.com/office/powerpoint/2010/main" val="190752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Conclusion</a:t>
            </a:r>
          </a:p>
        </p:txBody>
      </p:sp>
      <p:sp>
        <p:nvSpPr>
          <p:cNvPr id="4" name="Rectangle 3">
            <a:extLst>
              <a:ext uri="{FF2B5EF4-FFF2-40B4-BE49-F238E27FC236}">
                <a16:creationId xmlns:a16="http://schemas.microsoft.com/office/drawing/2014/main" id="{5CACA643-F5D4-4723-8640-93F6C74F13A5}"/>
              </a:ext>
            </a:extLst>
          </p:cNvPr>
          <p:cNvSpPr/>
          <p:nvPr/>
        </p:nvSpPr>
        <p:spPr>
          <a:xfrm>
            <a:off x="208108" y="1829942"/>
            <a:ext cx="4864698" cy="3508653"/>
          </a:xfrm>
          <a:prstGeom prst="rect">
            <a:avLst/>
          </a:prstGeom>
        </p:spPr>
        <p:txBody>
          <a:bodyPr wrap="square">
            <a:spAutoFit/>
          </a:bodyPr>
          <a:lstStyle/>
          <a:p>
            <a:pPr>
              <a:spcBef>
                <a:spcPts val="600"/>
              </a:spcBef>
              <a:spcAft>
                <a:spcPts val="600"/>
              </a:spcAft>
            </a:pPr>
            <a:r>
              <a:rPr lang="en-US" sz="2400" dirty="0"/>
              <a:t>In your conclusion you need to:</a:t>
            </a:r>
          </a:p>
          <a:p>
            <a:pPr marL="285750" indent="-285750">
              <a:spcBef>
                <a:spcPts val="600"/>
              </a:spcBef>
              <a:spcAft>
                <a:spcPts val="600"/>
              </a:spcAft>
              <a:buFont typeface="Arial" panose="020B0604020202020204" pitchFamily="34" charset="0"/>
              <a:buChar char="•"/>
            </a:pPr>
            <a:r>
              <a:rPr lang="en-US" sz="2400" dirty="0"/>
              <a:t>Sum up your main ideas</a:t>
            </a:r>
          </a:p>
          <a:p>
            <a:pPr marL="285750" indent="-285750">
              <a:spcBef>
                <a:spcPts val="600"/>
              </a:spcBef>
              <a:spcAft>
                <a:spcPts val="600"/>
              </a:spcAft>
              <a:buFont typeface="Arial" panose="020B0604020202020204" pitchFamily="34" charset="0"/>
              <a:buChar char="•"/>
            </a:pPr>
            <a:r>
              <a:rPr lang="en-US" sz="2400" dirty="0"/>
              <a:t>Re-state the name of your show, your name and the topic you have discussed</a:t>
            </a:r>
          </a:p>
          <a:p>
            <a:pPr marL="285750" indent="-285750">
              <a:spcBef>
                <a:spcPts val="600"/>
              </a:spcBef>
              <a:spcAft>
                <a:spcPts val="600"/>
              </a:spcAft>
              <a:buFont typeface="Arial" panose="020B0604020202020204" pitchFamily="34" charset="0"/>
              <a:buChar char="•"/>
            </a:pPr>
            <a:r>
              <a:rPr lang="en-US" sz="2400" dirty="0"/>
              <a:t>Finish with a strong statement that gives the audience something to think about</a:t>
            </a:r>
            <a:endParaRPr lang="en-GB" sz="2400" dirty="0"/>
          </a:p>
        </p:txBody>
      </p:sp>
      <p:pic>
        <p:nvPicPr>
          <p:cNvPr id="5" name="Picture 4">
            <a:extLst>
              <a:ext uri="{FF2B5EF4-FFF2-40B4-BE49-F238E27FC236}">
                <a16:creationId xmlns:a16="http://schemas.microsoft.com/office/drawing/2014/main" id="{A1BABEA9-81E6-4551-BFC5-ED1C601A69B1}"/>
              </a:ext>
            </a:extLst>
          </p:cNvPr>
          <p:cNvPicPr>
            <a:picLocks noChangeAspect="1"/>
          </p:cNvPicPr>
          <p:nvPr/>
        </p:nvPicPr>
        <p:blipFill>
          <a:blip r:embed="rId2"/>
          <a:stretch>
            <a:fillRect/>
          </a:stretch>
        </p:blipFill>
        <p:spPr>
          <a:xfrm>
            <a:off x="5082669" y="2069432"/>
            <a:ext cx="3968837" cy="2978818"/>
          </a:xfrm>
          <a:prstGeom prst="rect">
            <a:avLst/>
          </a:prstGeom>
        </p:spPr>
      </p:pic>
    </p:spTree>
    <p:extLst>
      <p:ext uri="{BB962C8B-B14F-4D97-AF65-F5344CB8AC3E}">
        <p14:creationId xmlns:p14="http://schemas.microsoft.com/office/powerpoint/2010/main" val="185844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Featured language</a:t>
            </a:r>
          </a:p>
        </p:txBody>
      </p:sp>
      <p:sp>
        <p:nvSpPr>
          <p:cNvPr id="4" name="Rectangle 3">
            <a:extLst>
              <a:ext uri="{FF2B5EF4-FFF2-40B4-BE49-F238E27FC236}">
                <a16:creationId xmlns:a16="http://schemas.microsoft.com/office/drawing/2014/main" id="{5CACA643-F5D4-4723-8640-93F6C74F13A5}"/>
              </a:ext>
            </a:extLst>
          </p:cNvPr>
          <p:cNvSpPr/>
          <p:nvPr/>
        </p:nvSpPr>
        <p:spPr>
          <a:xfrm>
            <a:off x="208108" y="1946087"/>
            <a:ext cx="5914002" cy="3785652"/>
          </a:xfrm>
          <a:prstGeom prst="rect">
            <a:avLst/>
          </a:prstGeom>
        </p:spPr>
        <p:txBody>
          <a:bodyPr wrap="square">
            <a:spAutoFit/>
          </a:bodyPr>
          <a:lstStyle/>
          <a:p>
            <a:r>
              <a:rPr lang="en-US" sz="2400" dirty="0"/>
              <a:t>Language features are a great way to make a podcast more interesting. </a:t>
            </a:r>
          </a:p>
          <a:p>
            <a:endParaRPr lang="en-US" sz="2400" dirty="0"/>
          </a:p>
          <a:p>
            <a:r>
              <a:rPr lang="en-GB" sz="2400" b="1" dirty="0"/>
              <a:t>Statistics </a:t>
            </a:r>
            <a:endParaRPr lang="en-GB" sz="2400" dirty="0"/>
          </a:p>
          <a:p>
            <a:r>
              <a:rPr lang="en-US" sz="2400" dirty="0"/>
              <a:t>Facts or data that support the point you are trying to make</a:t>
            </a:r>
          </a:p>
          <a:p>
            <a:endParaRPr lang="en-US" sz="2400" dirty="0"/>
          </a:p>
          <a:p>
            <a:r>
              <a:rPr lang="en-GB" sz="2400" b="1" dirty="0"/>
              <a:t>Anecdote </a:t>
            </a:r>
            <a:endParaRPr lang="en-GB" sz="2400" dirty="0"/>
          </a:p>
          <a:p>
            <a:r>
              <a:rPr lang="en-US" sz="2400" dirty="0"/>
              <a:t>A funny or interesting story that engages the reader by personalizing the topic</a:t>
            </a:r>
            <a:r>
              <a:rPr lang="en-US" dirty="0"/>
              <a:t>	</a:t>
            </a:r>
          </a:p>
        </p:txBody>
      </p:sp>
      <p:pic>
        <p:nvPicPr>
          <p:cNvPr id="3" name="Picture 2">
            <a:extLst>
              <a:ext uri="{FF2B5EF4-FFF2-40B4-BE49-F238E27FC236}">
                <a16:creationId xmlns:a16="http://schemas.microsoft.com/office/drawing/2014/main" id="{B3891E23-A2C1-40DA-866D-7DC227310EC4}"/>
              </a:ext>
            </a:extLst>
          </p:cNvPr>
          <p:cNvPicPr>
            <a:picLocks noChangeAspect="1"/>
          </p:cNvPicPr>
          <p:nvPr/>
        </p:nvPicPr>
        <p:blipFill>
          <a:blip r:embed="rId2"/>
          <a:stretch>
            <a:fillRect/>
          </a:stretch>
        </p:blipFill>
        <p:spPr>
          <a:xfrm>
            <a:off x="5979695" y="1124952"/>
            <a:ext cx="3072064" cy="2304048"/>
          </a:xfrm>
          <a:prstGeom prst="rect">
            <a:avLst/>
          </a:prstGeom>
        </p:spPr>
      </p:pic>
    </p:spTree>
    <p:extLst>
      <p:ext uri="{BB962C8B-B14F-4D97-AF65-F5344CB8AC3E}">
        <p14:creationId xmlns:p14="http://schemas.microsoft.com/office/powerpoint/2010/main" val="98639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Featured language</a:t>
            </a:r>
          </a:p>
        </p:txBody>
      </p:sp>
      <p:sp>
        <p:nvSpPr>
          <p:cNvPr id="4" name="Rectangle 3">
            <a:extLst>
              <a:ext uri="{FF2B5EF4-FFF2-40B4-BE49-F238E27FC236}">
                <a16:creationId xmlns:a16="http://schemas.microsoft.com/office/drawing/2014/main" id="{5CACA643-F5D4-4723-8640-93F6C74F13A5}"/>
              </a:ext>
            </a:extLst>
          </p:cNvPr>
          <p:cNvSpPr/>
          <p:nvPr/>
        </p:nvSpPr>
        <p:spPr>
          <a:xfrm>
            <a:off x="208109" y="1997838"/>
            <a:ext cx="5544991" cy="3600986"/>
          </a:xfrm>
          <a:prstGeom prst="rect">
            <a:avLst/>
          </a:prstGeom>
        </p:spPr>
        <p:txBody>
          <a:bodyPr wrap="square">
            <a:spAutoFit/>
          </a:bodyPr>
          <a:lstStyle/>
          <a:p>
            <a:r>
              <a:rPr lang="en-GB" sz="2400" b="1" dirty="0"/>
              <a:t>Rhetorical question </a:t>
            </a:r>
            <a:endParaRPr lang="en-GB" sz="2400" dirty="0"/>
          </a:p>
          <a:p>
            <a:r>
              <a:rPr lang="en-US" sz="2400" dirty="0"/>
              <a:t>A question that makes the audience think 	</a:t>
            </a:r>
          </a:p>
          <a:p>
            <a:r>
              <a:rPr lang="en-US" sz="2400" dirty="0"/>
              <a:t> </a:t>
            </a:r>
          </a:p>
          <a:p>
            <a:r>
              <a:rPr lang="en-GB" sz="2400" b="1" dirty="0"/>
              <a:t>Reference to authority </a:t>
            </a:r>
            <a:endParaRPr lang="en-GB" sz="2400" dirty="0"/>
          </a:p>
          <a:p>
            <a:r>
              <a:rPr lang="en-US" sz="2400" dirty="0"/>
              <a:t>Quoting an expert who agrees with you, making your point seem more legitimate 	</a:t>
            </a:r>
          </a:p>
          <a:p>
            <a:r>
              <a:rPr lang="en-US" dirty="0"/>
              <a:t>	</a:t>
            </a:r>
          </a:p>
          <a:p>
            <a:endParaRPr lang="en-GB" dirty="0"/>
          </a:p>
        </p:txBody>
      </p:sp>
      <p:pic>
        <p:nvPicPr>
          <p:cNvPr id="3" name="Picture 2">
            <a:extLst>
              <a:ext uri="{FF2B5EF4-FFF2-40B4-BE49-F238E27FC236}">
                <a16:creationId xmlns:a16="http://schemas.microsoft.com/office/drawing/2014/main" id="{B3891E23-A2C1-40DA-866D-7DC227310EC4}"/>
              </a:ext>
            </a:extLst>
          </p:cNvPr>
          <p:cNvPicPr>
            <a:picLocks noChangeAspect="1"/>
          </p:cNvPicPr>
          <p:nvPr/>
        </p:nvPicPr>
        <p:blipFill>
          <a:blip r:embed="rId2"/>
          <a:stretch>
            <a:fillRect/>
          </a:stretch>
        </p:blipFill>
        <p:spPr>
          <a:xfrm>
            <a:off x="5979695" y="1124952"/>
            <a:ext cx="3072064" cy="2304048"/>
          </a:xfrm>
          <a:prstGeom prst="rect">
            <a:avLst/>
          </a:prstGeom>
        </p:spPr>
      </p:pic>
    </p:spTree>
    <p:extLst>
      <p:ext uri="{BB962C8B-B14F-4D97-AF65-F5344CB8AC3E}">
        <p14:creationId xmlns:p14="http://schemas.microsoft.com/office/powerpoint/2010/main" val="159197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How long?</a:t>
            </a:r>
          </a:p>
        </p:txBody>
      </p:sp>
      <p:sp>
        <p:nvSpPr>
          <p:cNvPr id="4" name="Rectangle 3">
            <a:extLst>
              <a:ext uri="{FF2B5EF4-FFF2-40B4-BE49-F238E27FC236}">
                <a16:creationId xmlns:a16="http://schemas.microsoft.com/office/drawing/2014/main" id="{5CACA643-F5D4-4723-8640-93F6C74F13A5}"/>
              </a:ext>
            </a:extLst>
          </p:cNvPr>
          <p:cNvSpPr/>
          <p:nvPr/>
        </p:nvSpPr>
        <p:spPr>
          <a:xfrm>
            <a:off x="354457" y="2929530"/>
            <a:ext cx="4572000" cy="1200329"/>
          </a:xfrm>
          <a:prstGeom prst="rect">
            <a:avLst/>
          </a:prstGeom>
        </p:spPr>
        <p:txBody>
          <a:bodyPr>
            <a:spAutoFit/>
          </a:bodyPr>
          <a:lstStyle/>
          <a:p>
            <a:pPr marL="285750" indent="-285750">
              <a:buFont typeface="Arial" panose="020B0604020202020204" pitchFamily="34" charset="0"/>
              <a:buChar char="•"/>
            </a:pPr>
            <a:r>
              <a:rPr lang="en-US" sz="2400" dirty="0"/>
              <a:t>As a rough guide – 1 side of paper takes a minute to read through</a:t>
            </a:r>
            <a:endParaRPr lang="en-GB" dirty="0"/>
          </a:p>
        </p:txBody>
      </p:sp>
      <p:pic>
        <p:nvPicPr>
          <p:cNvPr id="6" name="Picture 5">
            <a:extLst>
              <a:ext uri="{FF2B5EF4-FFF2-40B4-BE49-F238E27FC236}">
                <a16:creationId xmlns:a16="http://schemas.microsoft.com/office/drawing/2014/main" id="{5920E5E2-C340-4B97-A9FB-E523B88D7D1D}"/>
              </a:ext>
            </a:extLst>
          </p:cNvPr>
          <p:cNvPicPr>
            <a:picLocks noChangeAspect="1"/>
          </p:cNvPicPr>
          <p:nvPr/>
        </p:nvPicPr>
        <p:blipFill>
          <a:blip r:embed="rId2"/>
          <a:stretch>
            <a:fillRect/>
          </a:stretch>
        </p:blipFill>
        <p:spPr>
          <a:xfrm>
            <a:off x="4572000" y="2351098"/>
            <a:ext cx="3843839" cy="2560042"/>
          </a:xfrm>
          <a:prstGeom prst="rect">
            <a:avLst/>
          </a:prstGeom>
        </p:spPr>
      </p:pic>
    </p:spTree>
    <p:extLst>
      <p:ext uri="{BB962C8B-B14F-4D97-AF65-F5344CB8AC3E}">
        <p14:creationId xmlns:p14="http://schemas.microsoft.com/office/powerpoint/2010/main" val="255189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102">
            <a:extLst>
              <a:ext uri="{FF2B5EF4-FFF2-40B4-BE49-F238E27FC236}">
                <a16:creationId xmlns:a16="http://schemas.microsoft.com/office/drawing/2014/main" id="{7DDBCAC8-F3FF-462B-91A5-E3D81909A2CF}"/>
              </a:ext>
            </a:extLst>
          </p:cNvPr>
          <p:cNvSpPr/>
          <p:nvPr/>
        </p:nvSpPr>
        <p:spPr>
          <a:xfrm>
            <a:off x="2386828" y="1827340"/>
            <a:ext cx="4833116" cy="3929312"/>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928D1D07-BA93-4D41-99C5-6FE78B1AF077}"/>
              </a:ext>
            </a:extLst>
          </p:cNvPr>
          <p:cNvCxnSpPr>
            <a:cxnSpLocks/>
          </p:cNvCxnSpPr>
          <p:nvPr/>
        </p:nvCxnSpPr>
        <p:spPr>
          <a:xfrm>
            <a:off x="2844892" y="1993665"/>
            <a:ext cx="0" cy="37629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7D53A6-7B1B-40D1-AF5F-26AEEF0190CC}"/>
              </a:ext>
            </a:extLst>
          </p:cNvPr>
          <p:cNvCxnSpPr>
            <a:cxnSpLocks/>
          </p:cNvCxnSpPr>
          <p:nvPr/>
        </p:nvCxnSpPr>
        <p:spPr>
          <a:xfrm>
            <a:off x="2343933" y="2821085"/>
            <a:ext cx="46110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BA8C4C8-C29E-420A-9491-83D1DE9086A7}"/>
              </a:ext>
            </a:extLst>
          </p:cNvPr>
          <p:cNvCxnSpPr>
            <a:cxnSpLocks/>
          </p:cNvCxnSpPr>
          <p:nvPr/>
        </p:nvCxnSpPr>
        <p:spPr>
          <a:xfrm>
            <a:off x="2406343" y="3297626"/>
            <a:ext cx="4548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472D91B-F814-4AD0-9037-FD6CF08E10CA}"/>
              </a:ext>
            </a:extLst>
          </p:cNvPr>
          <p:cNvCxnSpPr>
            <a:cxnSpLocks/>
          </p:cNvCxnSpPr>
          <p:nvPr/>
        </p:nvCxnSpPr>
        <p:spPr>
          <a:xfrm>
            <a:off x="2406343" y="3797159"/>
            <a:ext cx="4548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C8687E6-C8A2-4D99-A412-8ADF413F1C5C}"/>
              </a:ext>
            </a:extLst>
          </p:cNvPr>
          <p:cNvCxnSpPr>
            <a:cxnSpLocks/>
          </p:cNvCxnSpPr>
          <p:nvPr/>
        </p:nvCxnSpPr>
        <p:spPr>
          <a:xfrm>
            <a:off x="2406343" y="4296692"/>
            <a:ext cx="45486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2C70E3-15D2-49FB-A88B-9AE50DBA745B}"/>
              </a:ext>
            </a:extLst>
          </p:cNvPr>
          <p:cNvCxnSpPr>
            <a:cxnSpLocks/>
          </p:cNvCxnSpPr>
          <p:nvPr/>
        </p:nvCxnSpPr>
        <p:spPr>
          <a:xfrm>
            <a:off x="2406343" y="4796225"/>
            <a:ext cx="4548639"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02071F-5F78-4DE6-8B7F-457FF318274A}"/>
              </a:ext>
            </a:extLst>
          </p:cNvPr>
          <p:cNvSpPr txBox="1"/>
          <p:nvPr/>
        </p:nvSpPr>
        <p:spPr>
          <a:xfrm>
            <a:off x="2844892" y="2257966"/>
            <a:ext cx="4375052" cy="523220"/>
          </a:xfrm>
          <a:prstGeom prst="rect">
            <a:avLst/>
          </a:prstGeom>
          <a:noFill/>
        </p:spPr>
        <p:txBody>
          <a:bodyPr wrap="square" rtlCol="0">
            <a:spAutoFit/>
          </a:bodyPr>
          <a:lstStyle/>
          <a:p>
            <a:r>
              <a:rPr lang="en-GB" sz="2800" dirty="0"/>
              <a:t>You will need to:</a:t>
            </a:r>
          </a:p>
        </p:txBody>
      </p:sp>
      <p:sp>
        <p:nvSpPr>
          <p:cNvPr id="127" name="TextBox 126">
            <a:extLst>
              <a:ext uri="{FF2B5EF4-FFF2-40B4-BE49-F238E27FC236}">
                <a16:creationId xmlns:a16="http://schemas.microsoft.com/office/drawing/2014/main" id="{19F40D2D-4981-40D9-B682-B4F3FA680BD2}"/>
              </a:ext>
            </a:extLst>
          </p:cNvPr>
          <p:cNvSpPr txBox="1"/>
          <p:nvPr/>
        </p:nvSpPr>
        <p:spPr>
          <a:xfrm>
            <a:off x="3002651" y="2876940"/>
            <a:ext cx="4375051" cy="461665"/>
          </a:xfrm>
          <a:prstGeom prst="rect">
            <a:avLst/>
          </a:prstGeom>
          <a:noFill/>
        </p:spPr>
        <p:txBody>
          <a:bodyPr wrap="square" rtlCol="0">
            <a:spAutoFit/>
          </a:bodyPr>
          <a:lstStyle/>
          <a:p>
            <a:r>
              <a:rPr lang="en-GB" sz="2400" dirty="0"/>
              <a:t>Select and research the topic</a:t>
            </a:r>
          </a:p>
        </p:txBody>
      </p:sp>
      <p:sp>
        <p:nvSpPr>
          <p:cNvPr id="128" name="TextBox 127">
            <a:extLst>
              <a:ext uri="{FF2B5EF4-FFF2-40B4-BE49-F238E27FC236}">
                <a16:creationId xmlns:a16="http://schemas.microsoft.com/office/drawing/2014/main" id="{19332B8C-6EDD-4D4D-834A-949EA8292C60}"/>
              </a:ext>
            </a:extLst>
          </p:cNvPr>
          <p:cNvSpPr txBox="1"/>
          <p:nvPr/>
        </p:nvSpPr>
        <p:spPr>
          <a:xfrm>
            <a:off x="3002653" y="3381205"/>
            <a:ext cx="3253016" cy="461665"/>
          </a:xfrm>
          <a:prstGeom prst="rect">
            <a:avLst/>
          </a:prstGeom>
          <a:noFill/>
        </p:spPr>
        <p:txBody>
          <a:bodyPr wrap="square" rtlCol="0">
            <a:spAutoFit/>
          </a:bodyPr>
          <a:lstStyle/>
          <a:p>
            <a:r>
              <a:rPr lang="en-GB" sz="2400" dirty="0"/>
              <a:t>Choose your audience</a:t>
            </a:r>
          </a:p>
        </p:txBody>
      </p:sp>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How do I make a podcast?</a:t>
            </a:r>
          </a:p>
        </p:txBody>
      </p:sp>
      <p:sp>
        <p:nvSpPr>
          <p:cNvPr id="20" name="TextBox 19">
            <a:extLst>
              <a:ext uri="{FF2B5EF4-FFF2-40B4-BE49-F238E27FC236}">
                <a16:creationId xmlns:a16="http://schemas.microsoft.com/office/drawing/2014/main" id="{CA626D08-7EAC-4F49-8681-402D83CFEE29}"/>
              </a:ext>
            </a:extLst>
          </p:cNvPr>
          <p:cNvSpPr txBox="1"/>
          <p:nvPr/>
        </p:nvSpPr>
        <p:spPr>
          <a:xfrm>
            <a:off x="3002655" y="3908470"/>
            <a:ext cx="3253016" cy="461665"/>
          </a:xfrm>
          <a:prstGeom prst="rect">
            <a:avLst/>
          </a:prstGeom>
          <a:noFill/>
        </p:spPr>
        <p:txBody>
          <a:bodyPr wrap="square" rtlCol="0">
            <a:spAutoFit/>
          </a:bodyPr>
          <a:lstStyle/>
          <a:p>
            <a:r>
              <a:rPr lang="en-GB" sz="2400" dirty="0"/>
              <a:t>Plan your speech</a:t>
            </a:r>
          </a:p>
        </p:txBody>
      </p:sp>
      <p:sp>
        <p:nvSpPr>
          <p:cNvPr id="21" name="TextBox 20">
            <a:extLst>
              <a:ext uri="{FF2B5EF4-FFF2-40B4-BE49-F238E27FC236}">
                <a16:creationId xmlns:a16="http://schemas.microsoft.com/office/drawing/2014/main" id="{7E24AD0F-B4CA-480B-A344-24D3281EF81E}"/>
              </a:ext>
            </a:extLst>
          </p:cNvPr>
          <p:cNvSpPr txBox="1"/>
          <p:nvPr/>
        </p:nvSpPr>
        <p:spPr>
          <a:xfrm>
            <a:off x="3002652" y="4379360"/>
            <a:ext cx="3506013" cy="461665"/>
          </a:xfrm>
          <a:prstGeom prst="rect">
            <a:avLst/>
          </a:prstGeom>
          <a:noFill/>
        </p:spPr>
        <p:txBody>
          <a:bodyPr wrap="square" rtlCol="0">
            <a:spAutoFit/>
          </a:bodyPr>
          <a:lstStyle/>
          <a:p>
            <a:r>
              <a:rPr lang="en-GB" sz="2400" dirty="0"/>
              <a:t>Think about music/sounds </a:t>
            </a:r>
          </a:p>
        </p:txBody>
      </p:sp>
      <p:cxnSp>
        <p:nvCxnSpPr>
          <p:cNvPr id="15" name="Straight Connector 14">
            <a:extLst>
              <a:ext uri="{FF2B5EF4-FFF2-40B4-BE49-F238E27FC236}">
                <a16:creationId xmlns:a16="http://schemas.microsoft.com/office/drawing/2014/main" id="{38A0678F-20D9-421E-BFD5-771A262D7EA8}"/>
              </a:ext>
            </a:extLst>
          </p:cNvPr>
          <p:cNvCxnSpPr>
            <a:cxnSpLocks/>
          </p:cNvCxnSpPr>
          <p:nvPr/>
        </p:nvCxnSpPr>
        <p:spPr>
          <a:xfrm>
            <a:off x="2426391" y="5285507"/>
            <a:ext cx="452859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F2DD97B-9876-485E-B6FC-9AB53FCF4C9A}"/>
              </a:ext>
            </a:extLst>
          </p:cNvPr>
          <p:cNvSpPr txBox="1"/>
          <p:nvPr/>
        </p:nvSpPr>
        <p:spPr>
          <a:xfrm>
            <a:off x="3002651" y="4841344"/>
            <a:ext cx="3638780" cy="461665"/>
          </a:xfrm>
          <a:prstGeom prst="rect">
            <a:avLst/>
          </a:prstGeom>
          <a:noFill/>
        </p:spPr>
        <p:txBody>
          <a:bodyPr wrap="square" rtlCol="0">
            <a:spAutoFit/>
          </a:bodyPr>
          <a:lstStyle/>
          <a:p>
            <a:r>
              <a:rPr lang="en-GB" sz="2400" dirty="0"/>
              <a:t>Complete ‘Running Order’</a:t>
            </a:r>
          </a:p>
        </p:txBody>
      </p:sp>
      <p:sp>
        <p:nvSpPr>
          <p:cNvPr id="56" name="TextBox 55">
            <a:extLst>
              <a:ext uri="{FF2B5EF4-FFF2-40B4-BE49-F238E27FC236}">
                <a16:creationId xmlns:a16="http://schemas.microsoft.com/office/drawing/2014/main" id="{3CF8D117-B85E-109E-0210-1758DDCBF09C}"/>
              </a:ext>
            </a:extLst>
          </p:cNvPr>
          <p:cNvSpPr txBox="1"/>
          <p:nvPr/>
        </p:nvSpPr>
        <p:spPr>
          <a:xfrm>
            <a:off x="2983996" y="5308795"/>
            <a:ext cx="3638780" cy="461665"/>
          </a:xfrm>
          <a:prstGeom prst="rect">
            <a:avLst/>
          </a:prstGeom>
          <a:noFill/>
        </p:spPr>
        <p:txBody>
          <a:bodyPr wrap="square" rtlCol="0">
            <a:spAutoFit/>
          </a:bodyPr>
          <a:lstStyle/>
          <a:p>
            <a:r>
              <a:rPr lang="en-GB" sz="2400" dirty="0"/>
              <a:t>Record it!</a:t>
            </a:r>
          </a:p>
        </p:txBody>
      </p:sp>
    </p:spTree>
    <p:extLst>
      <p:ext uri="{BB962C8B-B14F-4D97-AF65-F5344CB8AC3E}">
        <p14:creationId xmlns:p14="http://schemas.microsoft.com/office/powerpoint/2010/main" val="405452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Now record it…</a:t>
            </a:r>
          </a:p>
        </p:txBody>
      </p:sp>
      <p:sp>
        <p:nvSpPr>
          <p:cNvPr id="4" name="Rectangle 3">
            <a:extLst>
              <a:ext uri="{FF2B5EF4-FFF2-40B4-BE49-F238E27FC236}">
                <a16:creationId xmlns:a16="http://schemas.microsoft.com/office/drawing/2014/main" id="{5CACA643-F5D4-4723-8640-93F6C74F13A5}"/>
              </a:ext>
            </a:extLst>
          </p:cNvPr>
          <p:cNvSpPr/>
          <p:nvPr/>
        </p:nvSpPr>
        <p:spPr>
          <a:xfrm>
            <a:off x="208108" y="1944111"/>
            <a:ext cx="5290324" cy="3570208"/>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t>Use a package to record your podcast</a:t>
            </a:r>
          </a:p>
          <a:p>
            <a:pPr marL="285750" indent="-285750">
              <a:spcBef>
                <a:spcPts val="600"/>
              </a:spcBef>
              <a:spcAft>
                <a:spcPts val="600"/>
              </a:spcAft>
              <a:buFont typeface="Arial" panose="020B0604020202020204" pitchFamily="34" charset="0"/>
              <a:buChar char="•"/>
            </a:pPr>
            <a:r>
              <a:rPr lang="en-US" sz="2400" dirty="0"/>
              <a:t>Audacity lets you record and export as an MP3 file – and it’s free!</a:t>
            </a:r>
          </a:p>
          <a:p>
            <a:pPr marL="285750" indent="-285750">
              <a:spcBef>
                <a:spcPts val="600"/>
              </a:spcBef>
              <a:spcAft>
                <a:spcPts val="600"/>
              </a:spcAft>
              <a:buFont typeface="Arial" panose="020B0604020202020204" pitchFamily="34" charset="0"/>
              <a:buChar char="•"/>
            </a:pPr>
            <a:r>
              <a:rPr lang="en-US" sz="2400" dirty="0"/>
              <a:t>Use software such as </a:t>
            </a:r>
            <a:r>
              <a:rPr lang="en-US" sz="2400" dirty="0" err="1"/>
              <a:t>eJay</a:t>
            </a:r>
            <a:r>
              <a:rPr lang="en-US" sz="2400" dirty="0"/>
              <a:t> (PC) or </a:t>
            </a:r>
            <a:r>
              <a:rPr lang="en-US" sz="2400" dirty="0" err="1"/>
              <a:t>Garageband</a:t>
            </a:r>
            <a:r>
              <a:rPr lang="en-US" sz="2400" dirty="0"/>
              <a:t> (Mac) to create jingles </a:t>
            </a:r>
          </a:p>
          <a:p>
            <a:pPr marL="285750" indent="-285750">
              <a:spcBef>
                <a:spcPts val="600"/>
              </a:spcBef>
              <a:spcAft>
                <a:spcPts val="600"/>
              </a:spcAft>
              <a:buFont typeface="Arial" panose="020B0604020202020204" pitchFamily="34" charset="0"/>
              <a:buChar char="•"/>
            </a:pPr>
            <a:r>
              <a:rPr lang="en-US" sz="2400" dirty="0"/>
              <a:t>These can be used to introduce features to the show</a:t>
            </a:r>
          </a:p>
          <a:p>
            <a:pPr marL="285750" indent="-285750">
              <a:spcBef>
                <a:spcPts val="600"/>
              </a:spcBef>
              <a:spcAft>
                <a:spcPts val="600"/>
              </a:spcAft>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DBFD372C-8446-4A8D-870E-6431D7189127}"/>
              </a:ext>
            </a:extLst>
          </p:cNvPr>
          <p:cNvPicPr>
            <a:picLocks noChangeAspect="1"/>
          </p:cNvPicPr>
          <p:nvPr/>
        </p:nvPicPr>
        <p:blipFill>
          <a:blip r:embed="rId2"/>
          <a:stretch>
            <a:fillRect/>
          </a:stretch>
        </p:blipFill>
        <p:spPr>
          <a:xfrm>
            <a:off x="5618747" y="2430379"/>
            <a:ext cx="3397408" cy="2324338"/>
          </a:xfrm>
          <a:prstGeom prst="rect">
            <a:avLst/>
          </a:prstGeom>
        </p:spPr>
      </p:pic>
    </p:spTree>
    <p:extLst>
      <p:ext uri="{BB962C8B-B14F-4D97-AF65-F5344CB8AC3E}">
        <p14:creationId xmlns:p14="http://schemas.microsoft.com/office/powerpoint/2010/main" val="345683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E9745-C8EE-C2A1-3997-93F3455D04DC}"/>
              </a:ext>
            </a:extLst>
          </p:cNvPr>
          <p:cNvSpPr>
            <a:spLocks noGrp="1"/>
          </p:cNvSpPr>
          <p:nvPr>
            <p:ph idx="1"/>
          </p:nvPr>
        </p:nvSpPr>
        <p:spPr/>
        <p:txBody>
          <a:bodyPr>
            <a:normAutofit/>
          </a:bodyPr>
          <a:lstStyle/>
          <a:p>
            <a:pPr marL="0" indent="0" algn="ctr" fontAlgn="base">
              <a:buNone/>
            </a:pPr>
            <a:r>
              <a:rPr lang="en-GB" sz="3300" b="0" i="0" dirty="0">
                <a:solidFill>
                  <a:srgbClr val="000000"/>
                </a:solidFill>
                <a:effectLst/>
                <a:latin typeface="inherit"/>
              </a:rPr>
              <a:t>Please do </a:t>
            </a:r>
            <a:r>
              <a:rPr lang="en-GB" sz="3300" b="1" i="0" dirty="0">
                <a:solidFill>
                  <a:srgbClr val="000000"/>
                </a:solidFill>
                <a:effectLst/>
                <a:latin typeface="inherit"/>
              </a:rPr>
              <a:t>share</a:t>
            </a:r>
            <a:r>
              <a:rPr lang="en-GB" sz="3300" b="0" i="0" dirty="0">
                <a:solidFill>
                  <a:srgbClr val="000000"/>
                </a:solidFill>
                <a:effectLst/>
                <a:latin typeface="inherit"/>
              </a:rPr>
              <a:t> your learning highlights and final creations with us so we can display it for other students to see. </a:t>
            </a:r>
          </a:p>
          <a:p>
            <a:pPr marL="0" indent="0" algn="ctr" fontAlgn="base">
              <a:buNone/>
            </a:pPr>
            <a:endParaRPr lang="en-GB" sz="3300" b="0" i="0" dirty="0">
              <a:solidFill>
                <a:srgbClr val="000000"/>
              </a:solidFill>
              <a:effectLst/>
              <a:latin typeface="inherit"/>
            </a:endParaRPr>
          </a:p>
          <a:p>
            <a:pPr marL="0" indent="0" algn="ctr" fontAlgn="base">
              <a:buNone/>
            </a:pPr>
            <a:r>
              <a:rPr lang="en-GB" sz="3300" b="0" i="0" dirty="0">
                <a:solidFill>
                  <a:srgbClr val="000000"/>
                </a:solidFill>
                <a:effectLst/>
                <a:latin typeface="inherit"/>
              </a:rPr>
              <a:t>Share them with us on social media </a:t>
            </a:r>
            <a:r>
              <a:rPr lang="en-GB" sz="3300" b="1" i="0" dirty="0">
                <a:solidFill>
                  <a:srgbClr val="000000"/>
                </a:solidFill>
                <a:effectLst/>
                <a:latin typeface="inherit"/>
              </a:rPr>
              <a:t>@IETeducation </a:t>
            </a:r>
            <a:r>
              <a:rPr lang="en-GB" sz="3300" b="0" i="0" dirty="0">
                <a:solidFill>
                  <a:srgbClr val="000000"/>
                </a:solidFill>
                <a:effectLst/>
                <a:latin typeface="inherit"/>
              </a:rPr>
              <a:t>or send them via email to </a:t>
            </a:r>
            <a:r>
              <a:rPr lang="en-GB" sz="3300" b="1" i="0" dirty="0">
                <a:solidFill>
                  <a:srgbClr val="9C67A8"/>
                </a:solidFill>
                <a:effectLst/>
                <a:latin typeface="inherit"/>
                <a:hlinkClick r:id="rId2"/>
              </a:rPr>
              <a:t>IETEducation@theiet.org</a:t>
            </a:r>
            <a:r>
              <a:rPr lang="en-GB" sz="3300" b="1" i="0" dirty="0">
                <a:solidFill>
                  <a:srgbClr val="000000"/>
                </a:solidFill>
                <a:effectLst/>
                <a:latin typeface="inherit"/>
              </a:rPr>
              <a:t> </a:t>
            </a:r>
            <a:br>
              <a:rPr lang="en-GB" b="0" i="0" u="none" strike="noStrike" dirty="0">
                <a:solidFill>
                  <a:srgbClr val="FFFFFF"/>
                </a:solidFill>
                <a:effectLst/>
                <a:latin typeface="inherit"/>
                <a:hlinkClick r:id="rId3"/>
              </a:rPr>
            </a:br>
            <a:endParaRPr lang="en-GB" dirty="0"/>
          </a:p>
        </p:txBody>
      </p:sp>
    </p:spTree>
    <p:extLst>
      <p:ext uri="{BB962C8B-B14F-4D97-AF65-F5344CB8AC3E}">
        <p14:creationId xmlns:p14="http://schemas.microsoft.com/office/powerpoint/2010/main" val="120051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DECDE-9857-A90E-1676-6CA5FA219A8B}"/>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C676C1AC-D3AA-F561-556B-9FF605B326BE}"/>
              </a:ext>
            </a:extLst>
          </p:cNvPr>
          <p:cNvSpPr txBox="1"/>
          <p:nvPr/>
        </p:nvSpPr>
        <p:spPr>
          <a:xfrm>
            <a:off x="393539" y="2231162"/>
            <a:ext cx="5632126" cy="2564805"/>
          </a:xfrm>
          <a:prstGeom prst="rect">
            <a:avLst/>
          </a:prstGeom>
          <a:noFill/>
        </p:spPr>
        <p:txBody>
          <a:bodyPr wrap="square" rtlCol="0">
            <a:spAutoFit/>
          </a:bodyPr>
          <a:lstStyle/>
          <a:p>
            <a:pPr marL="228600" indent="-2286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men’s 2022 football World Cup is to be played in November and  December 2022 in Qatar</a:t>
            </a:r>
          </a:p>
          <a:p>
            <a:pPr marL="228600" indent="-228600">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28600" indent="-228600">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create a podcast about a team or game at the World Cup</a:t>
            </a:r>
          </a:p>
        </p:txBody>
      </p:sp>
      <p:pic>
        <p:nvPicPr>
          <p:cNvPr id="5" name="Picture 4" descr="World, Cup, Soccer, Gold, Sports, Trophy, Prize, Brazil">
            <a:extLst>
              <a:ext uri="{FF2B5EF4-FFF2-40B4-BE49-F238E27FC236}">
                <a16:creationId xmlns:a16="http://schemas.microsoft.com/office/drawing/2014/main" id="{DC8C1E64-CA14-AFD9-BC22-9F121A297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41" y="1908943"/>
            <a:ext cx="1692298" cy="338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98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ark, night, night sky&#10;&#10;Description automatically generated">
            <a:extLst>
              <a:ext uri="{FF2B5EF4-FFF2-40B4-BE49-F238E27FC236}">
                <a16:creationId xmlns:a16="http://schemas.microsoft.com/office/drawing/2014/main" id="{02A6D261-9F95-8D14-B67D-884F4A052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974" y="3089953"/>
            <a:ext cx="948502" cy="1897003"/>
          </a:xfrm>
          <a:prstGeom prst="rect">
            <a:avLst/>
          </a:prstGeom>
        </p:spPr>
      </p:pic>
      <p:sp>
        <p:nvSpPr>
          <p:cNvPr id="3" name="TextBox 2">
            <a:extLst>
              <a:ext uri="{FF2B5EF4-FFF2-40B4-BE49-F238E27FC236}">
                <a16:creationId xmlns:a16="http://schemas.microsoft.com/office/drawing/2014/main" id="{5FB99CBC-E27E-9263-7745-04735BFED484}"/>
              </a:ext>
            </a:extLst>
          </p:cNvPr>
          <p:cNvSpPr txBox="1"/>
          <p:nvPr/>
        </p:nvSpPr>
        <p:spPr>
          <a:xfrm>
            <a:off x="246581" y="1909683"/>
            <a:ext cx="805493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November 20</a:t>
            </a:r>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 Qatar will host the FIFA World Cup, it will be the first time it has ever been in the Winter!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Quick Start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is Qatar?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climate does Qatar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countries in the World Cup can you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World cup soundtrack: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https://www.youtube.com/watch?v=vyDjFVZgJoo</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TextBox 3">
            <a:extLst>
              <a:ext uri="{FF2B5EF4-FFF2-40B4-BE49-F238E27FC236}">
                <a16:creationId xmlns:a16="http://schemas.microsoft.com/office/drawing/2014/main" id="{B505EB99-A011-F915-700E-DC22EDF44636}"/>
              </a:ext>
            </a:extLst>
          </p:cNvPr>
          <p:cNvSpPr txBox="1"/>
          <p:nvPr/>
        </p:nvSpPr>
        <p:spPr>
          <a:xfrm>
            <a:off x="169523" y="1126118"/>
            <a:ext cx="880495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The Men’s Football World Cup 2022 in Qatar</a:t>
            </a:r>
          </a:p>
        </p:txBody>
      </p:sp>
    </p:spTree>
    <p:extLst>
      <p:ext uri="{BB962C8B-B14F-4D97-AF65-F5344CB8AC3E}">
        <p14:creationId xmlns:p14="http://schemas.microsoft.com/office/powerpoint/2010/main" val="102794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9BA28-2730-6D00-59F1-F984F33A60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4374" y="1411355"/>
            <a:ext cx="4572000" cy="4350773"/>
          </a:xfrm>
          <a:prstGeom prst="rect">
            <a:avLst/>
          </a:prstGeom>
        </p:spPr>
      </p:pic>
      <p:pic>
        <p:nvPicPr>
          <p:cNvPr id="3" name="Picture 2" descr="Map&#10;&#10;Description automatically generated">
            <a:extLst>
              <a:ext uri="{FF2B5EF4-FFF2-40B4-BE49-F238E27FC236}">
                <a16:creationId xmlns:a16="http://schemas.microsoft.com/office/drawing/2014/main" id="{61A1F0B3-C2A4-25DA-4A44-2994C66678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714" y="1203255"/>
            <a:ext cx="3257550" cy="1971261"/>
          </a:xfrm>
          <a:prstGeom prst="rect">
            <a:avLst/>
          </a:prstGeom>
        </p:spPr>
      </p:pic>
      <p:sp>
        <p:nvSpPr>
          <p:cNvPr id="4" name="Oval 3">
            <a:extLst>
              <a:ext uri="{FF2B5EF4-FFF2-40B4-BE49-F238E27FC236}">
                <a16:creationId xmlns:a16="http://schemas.microsoft.com/office/drawing/2014/main" id="{62DE866C-7C7F-C34D-633D-7557ACC7D63F}"/>
              </a:ext>
            </a:extLst>
          </p:cNvPr>
          <p:cNvSpPr/>
          <p:nvPr/>
        </p:nvSpPr>
        <p:spPr>
          <a:xfrm>
            <a:off x="1480827" y="1924567"/>
            <a:ext cx="352425" cy="704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3A2972BA-3546-C888-42AE-62C92C5D87E6}"/>
              </a:ext>
            </a:extLst>
          </p:cNvPr>
          <p:cNvCxnSpPr>
            <a:cxnSpLocks/>
          </p:cNvCxnSpPr>
          <p:nvPr/>
        </p:nvCxnSpPr>
        <p:spPr>
          <a:xfrm flipH="1" flipV="1">
            <a:off x="1860120" y="2276992"/>
            <a:ext cx="4461167" cy="2000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outdoor, sky, grass, city&#10;&#10;Description automatically generated">
            <a:extLst>
              <a:ext uri="{FF2B5EF4-FFF2-40B4-BE49-F238E27FC236}">
                <a16:creationId xmlns:a16="http://schemas.microsoft.com/office/drawing/2014/main" id="{419AB591-4FBB-DF02-C464-F1C630780B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714" y="3594859"/>
            <a:ext cx="3257550" cy="2171700"/>
          </a:xfrm>
          <a:prstGeom prst="rect">
            <a:avLst/>
          </a:prstGeom>
        </p:spPr>
      </p:pic>
    </p:spTree>
    <p:extLst>
      <p:ext uri="{BB962C8B-B14F-4D97-AF65-F5344CB8AC3E}">
        <p14:creationId xmlns:p14="http://schemas.microsoft.com/office/powerpoint/2010/main" val="329161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F4A01F-D195-59E2-6AC4-FDF57B522794}"/>
              </a:ext>
            </a:extLst>
          </p:cNvPr>
          <p:cNvSpPr txBox="1"/>
          <p:nvPr/>
        </p:nvSpPr>
        <p:spPr>
          <a:xfrm>
            <a:off x="828675" y="1569373"/>
            <a:ext cx="7515225" cy="4455835"/>
          </a:xfrm>
          <a:prstGeom prst="rect">
            <a:avLst/>
          </a:prstGeom>
          <a:noFill/>
          <a:ln>
            <a:solidFill>
              <a:schemeClr val="tx1"/>
            </a:solidFill>
            <a:prstDash val="dashDot"/>
            <a:extLst>
              <a:ext uri="{C807C97D-BFC1-408E-A445-0C87EB9F89A2}">
                <ask:lineSketchStyleProps xmlns:ask="http://schemas.microsoft.com/office/drawing/2018/sketchyshapes" sd="2650216993">
                  <a:custGeom>
                    <a:avLst/>
                    <a:gdLst>
                      <a:gd name="connsiteX0" fmla="*/ 0 w 6405770"/>
                      <a:gd name="connsiteY0" fmla="*/ 0 h 4483557"/>
                      <a:gd name="connsiteX1" fmla="*/ 6405770 w 6405770"/>
                      <a:gd name="connsiteY1" fmla="*/ 0 h 4483557"/>
                      <a:gd name="connsiteX2" fmla="*/ 6405770 w 6405770"/>
                      <a:gd name="connsiteY2" fmla="*/ 4483557 h 4483557"/>
                      <a:gd name="connsiteX3" fmla="*/ 0 w 6405770"/>
                      <a:gd name="connsiteY3" fmla="*/ 4483557 h 4483557"/>
                      <a:gd name="connsiteX4" fmla="*/ 0 w 6405770"/>
                      <a:gd name="connsiteY4" fmla="*/ 0 h 448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770" h="4483557" extrusionOk="0">
                        <a:moveTo>
                          <a:pt x="0" y="0"/>
                        </a:moveTo>
                        <a:cubicBezTo>
                          <a:pt x="2689190" y="-5264"/>
                          <a:pt x="5076840" y="84467"/>
                          <a:pt x="6405770" y="0"/>
                        </a:cubicBezTo>
                        <a:cubicBezTo>
                          <a:pt x="6277597" y="1553793"/>
                          <a:pt x="6534920" y="3029370"/>
                          <a:pt x="6405770" y="4483557"/>
                        </a:cubicBezTo>
                        <a:cubicBezTo>
                          <a:pt x="4072690" y="4589877"/>
                          <a:pt x="2947186" y="4475908"/>
                          <a:pt x="0" y="4483557"/>
                        </a:cubicBezTo>
                        <a:cubicBezTo>
                          <a:pt x="160128" y="2692867"/>
                          <a:pt x="25049" y="1580145"/>
                          <a:pt x="0" y="0"/>
                        </a:cubicBezTo>
                        <a:close/>
                      </a:path>
                    </a:pathLst>
                  </a:custGeom>
                  <ask:type>
                    <ask:lineSketchNone/>
                  </ask:type>
                </ask:lineSketchStyleProps>
              </a:ext>
            </a:extLs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Qatar, Ecuador, Senegal, Netherlands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B: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England, Iran, USA, Wales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C: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Argentina, Saudi Arabia, Mexico, Poland</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D: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France, Australia, Denmark, Tunisia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Spain, Costa Rica, Germany, Japan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F: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Belgium, Canada, Morocco, Croatia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G: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Brazil, Serbia, Switzerland, Cameroon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H: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Portugal, Ghana, Uruguay, South Korea</a:t>
            </a:r>
          </a:p>
        </p:txBody>
      </p:sp>
      <p:sp>
        <p:nvSpPr>
          <p:cNvPr id="3" name="TextBox 2">
            <a:extLst>
              <a:ext uri="{FF2B5EF4-FFF2-40B4-BE49-F238E27FC236}">
                <a16:creationId xmlns:a16="http://schemas.microsoft.com/office/drawing/2014/main" id="{95E2AF96-2AD9-B9F8-E8CA-15896E61AB75}"/>
              </a:ext>
            </a:extLst>
          </p:cNvPr>
          <p:cNvSpPr txBox="1"/>
          <p:nvPr/>
        </p:nvSpPr>
        <p:spPr>
          <a:xfrm>
            <a:off x="168965" y="1093303"/>
            <a:ext cx="79910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32 countries in the World Cup 2022 in Qatar:</a:t>
            </a:r>
          </a:p>
        </p:txBody>
      </p:sp>
    </p:spTree>
    <p:extLst>
      <p:ext uri="{BB962C8B-B14F-4D97-AF65-F5344CB8AC3E}">
        <p14:creationId xmlns:p14="http://schemas.microsoft.com/office/powerpoint/2010/main" val="362923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What is a podcast?</a:t>
            </a:r>
          </a:p>
        </p:txBody>
      </p:sp>
      <p:sp>
        <p:nvSpPr>
          <p:cNvPr id="4" name="Rectangle 3">
            <a:extLst>
              <a:ext uri="{FF2B5EF4-FFF2-40B4-BE49-F238E27FC236}">
                <a16:creationId xmlns:a16="http://schemas.microsoft.com/office/drawing/2014/main" id="{52916D42-A07F-413B-B7BD-ADCE30635A58}"/>
              </a:ext>
            </a:extLst>
          </p:cNvPr>
          <p:cNvSpPr/>
          <p:nvPr/>
        </p:nvSpPr>
        <p:spPr>
          <a:xfrm>
            <a:off x="192171" y="1997481"/>
            <a:ext cx="4926565" cy="350865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t>A podcast is like a radio show</a:t>
            </a:r>
          </a:p>
          <a:p>
            <a:pPr marL="342900" indent="-342900">
              <a:spcBef>
                <a:spcPts val="600"/>
              </a:spcBef>
              <a:spcAft>
                <a:spcPts val="600"/>
              </a:spcAft>
              <a:buFont typeface="Arial" panose="020B0604020202020204" pitchFamily="34" charset="0"/>
              <a:buChar char="•"/>
            </a:pPr>
            <a:r>
              <a:rPr lang="en-US" sz="2400" dirty="0"/>
              <a:t>But instead of being broadcast live, a podcast is recorded and then put onto the internet</a:t>
            </a:r>
          </a:p>
          <a:p>
            <a:pPr marL="342900" indent="-342900">
              <a:spcBef>
                <a:spcPts val="600"/>
              </a:spcBef>
              <a:spcAft>
                <a:spcPts val="600"/>
              </a:spcAft>
              <a:buFont typeface="Arial" panose="020B0604020202020204" pitchFamily="34" charset="0"/>
              <a:buChar char="•"/>
            </a:pPr>
            <a:r>
              <a:rPr lang="en-US" sz="2400" dirty="0"/>
              <a:t>You can then choose when to listen to it</a:t>
            </a:r>
          </a:p>
          <a:p>
            <a:pPr marL="342900" indent="-342900">
              <a:spcBef>
                <a:spcPts val="600"/>
              </a:spcBef>
              <a:spcAft>
                <a:spcPts val="600"/>
              </a:spcAft>
              <a:buFont typeface="Arial" panose="020B0604020202020204" pitchFamily="34" charset="0"/>
              <a:buChar char="•"/>
            </a:pPr>
            <a:r>
              <a:rPr lang="en-US" sz="2400" dirty="0"/>
              <a:t>There are thousands of podcasts available</a:t>
            </a:r>
            <a:endParaRPr lang="en-GB" sz="6000" dirty="0"/>
          </a:p>
        </p:txBody>
      </p:sp>
      <p:pic>
        <p:nvPicPr>
          <p:cNvPr id="9" name="Picture 8">
            <a:extLst>
              <a:ext uri="{FF2B5EF4-FFF2-40B4-BE49-F238E27FC236}">
                <a16:creationId xmlns:a16="http://schemas.microsoft.com/office/drawing/2014/main" id="{2524ECD1-6F3C-466A-96E3-BE65CB86648A}"/>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7657" y="1252850"/>
            <a:ext cx="3736111" cy="4029732"/>
          </a:xfrm>
          <a:prstGeom prst="rect">
            <a:avLst/>
          </a:prstGeom>
          <a:noFill/>
          <a:ln>
            <a:noFill/>
          </a:ln>
        </p:spPr>
      </p:pic>
      <p:sp>
        <p:nvSpPr>
          <p:cNvPr id="10" name="TextBox 9">
            <a:extLst>
              <a:ext uri="{FF2B5EF4-FFF2-40B4-BE49-F238E27FC236}">
                <a16:creationId xmlns:a16="http://schemas.microsoft.com/office/drawing/2014/main" id="{C6B3638A-3980-41AF-A7E4-EAF7AF5652F7}"/>
              </a:ext>
            </a:extLst>
          </p:cNvPr>
          <p:cNvSpPr txBox="1"/>
          <p:nvPr/>
        </p:nvSpPr>
        <p:spPr>
          <a:xfrm rot="21183566">
            <a:off x="5587322" y="1744221"/>
            <a:ext cx="2996778" cy="3046988"/>
          </a:xfrm>
          <a:prstGeom prst="rect">
            <a:avLst/>
          </a:prstGeom>
          <a:noFill/>
        </p:spPr>
        <p:txBody>
          <a:bodyPr wrap="square" rtlCol="0">
            <a:spAutoFit/>
          </a:bodyPr>
          <a:lstStyle/>
          <a:p>
            <a:pPr algn="ctr"/>
            <a:endParaRPr lang="en-US" sz="2400" b="1" dirty="0"/>
          </a:p>
          <a:p>
            <a:pPr algn="ctr"/>
            <a:r>
              <a:rPr lang="en-US" sz="2400" b="1" dirty="0"/>
              <a:t>Definition – “Podcast”</a:t>
            </a:r>
          </a:p>
          <a:p>
            <a:pPr algn="ctr"/>
            <a:endParaRPr lang="en-US" sz="2400" b="1" dirty="0"/>
          </a:p>
          <a:p>
            <a:pPr algn="ctr"/>
            <a:r>
              <a:rPr lang="en-US" sz="2400" b="1" dirty="0"/>
              <a:t>a broadcast that is placed on the internet for anyone who wants to listen to or watch it</a:t>
            </a:r>
            <a:endParaRPr lang="en-GB" sz="2400" dirty="0"/>
          </a:p>
        </p:txBody>
      </p:sp>
    </p:spTree>
    <p:extLst>
      <p:ext uri="{BB962C8B-B14F-4D97-AF65-F5344CB8AC3E}">
        <p14:creationId xmlns:p14="http://schemas.microsoft.com/office/powerpoint/2010/main" val="269336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16150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Choose the audience and topic</a:t>
            </a:r>
          </a:p>
        </p:txBody>
      </p:sp>
      <p:sp>
        <p:nvSpPr>
          <p:cNvPr id="2" name="TextBox 1">
            <a:extLst>
              <a:ext uri="{FF2B5EF4-FFF2-40B4-BE49-F238E27FC236}">
                <a16:creationId xmlns:a16="http://schemas.microsoft.com/office/drawing/2014/main" id="{2DAEDD57-FE0E-4B87-A4A5-3996429E62E6}"/>
              </a:ext>
            </a:extLst>
          </p:cNvPr>
          <p:cNvSpPr txBox="1"/>
          <p:nvPr/>
        </p:nvSpPr>
        <p:spPr>
          <a:xfrm>
            <a:off x="216571" y="2108879"/>
            <a:ext cx="4114799" cy="3600986"/>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will you be creating the podcast for?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questions do you want to find answers to?</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will grab the viewers attention?</a:t>
            </a:r>
          </a:p>
          <a:p>
            <a:endParaRPr lang="en-GB" dirty="0"/>
          </a:p>
          <a:p>
            <a:endParaRPr lang="en-GB" dirty="0"/>
          </a:p>
        </p:txBody>
      </p:sp>
      <p:pic>
        <p:nvPicPr>
          <p:cNvPr id="3" name="Picture 2">
            <a:extLst>
              <a:ext uri="{FF2B5EF4-FFF2-40B4-BE49-F238E27FC236}">
                <a16:creationId xmlns:a16="http://schemas.microsoft.com/office/drawing/2014/main" id="{14E137B7-E605-479F-9779-84486C6ECA11}"/>
              </a:ext>
            </a:extLst>
          </p:cNvPr>
          <p:cNvPicPr>
            <a:picLocks noChangeAspect="1"/>
          </p:cNvPicPr>
          <p:nvPr/>
        </p:nvPicPr>
        <p:blipFill>
          <a:blip r:embed="rId3"/>
          <a:stretch>
            <a:fillRect/>
          </a:stretch>
        </p:blipFill>
        <p:spPr>
          <a:xfrm>
            <a:off x="4812631" y="2361723"/>
            <a:ext cx="4114800" cy="2738914"/>
          </a:xfrm>
          <a:prstGeom prst="rect">
            <a:avLst/>
          </a:prstGeom>
        </p:spPr>
      </p:pic>
    </p:spTree>
    <p:extLst>
      <p:ext uri="{BB962C8B-B14F-4D97-AF65-F5344CB8AC3E}">
        <p14:creationId xmlns:p14="http://schemas.microsoft.com/office/powerpoint/2010/main" val="52503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065247"/>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Introduction</a:t>
            </a:r>
          </a:p>
        </p:txBody>
      </p:sp>
      <p:sp>
        <p:nvSpPr>
          <p:cNvPr id="2" name="TextBox 1">
            <a:extLst>
              <a:ext uri="{FF2B5EF4-FFF2-40B4-BE49-F238E27FC236}">
                <a16:creationId xmlns:a16="http://schemas.microsoft.com/office/drawing/2014/main" id="{2DAEDD57-FE0E-4B87-A4A5-3996429E62E6}"/>
              </a:ext>
            </a:extLst>
          </p:cNvPr>
          <p:cNvSpPr txBox="1"/>
          <p:nvPr/>
        </p:nvSpPr>
        <p:spPr>
          <a:xfrm>
            <a:off x="190459" y="1355518"/>
            <a:ext cx="5139529" cy="4585871"/>
          </a:xfrm>
          <a:prstGeom prst="rect">
            <a:avLst/>
          </a:prstGeom>
          <a:noFill/>
        </p:spPr>
        <p:txBody>
          <a:bodyPr wrap="square" rtlCol="0">
            <a:spAutoFit/>
          </a:bodyPr>
          <a:lstStyle/>
          <a:p>
            <a:endParaRPr lang="en-GB" dirty="0"/>
          </a:p>
          <a:p>
            <a:pPr>
              <a:spcBef>
                <a:spcPts val="600"/>
              </a:spcBef>
              <a:spcAft>
                <a:spcPts val="600"/>
              </a:spcAft>
            </a:pPr>
            <a:r>
              <a:rPr lang="en-US" sz="2400" dirty="0"/>
              <a:t>In your introduction you need to: </a:t>
            </a:r>
          </a:p>
          <a:p>
            <a:pPr marL="285750" indent="-285750">
              <a:spcBef>
                <a:spcPts val="600"/>
              </a:spcBef>
              <a:spcAft>
                <a:spcPts val="600"/>
              </a:spcAft>
              <a:buFont typeface="Arial" panose="020B0604020202020204" pitchFamily="34" charset="0"/>
              <a:buChar char="•"/>
            </a:pPr>
            <a:r>
              <a:rPr lang="en-US" sz="2400" dirty="0"/>
              <a:t>Create interest in your show by starting with a strong statement or language feature</a:t>
            </a:r>
          </a:p>
          <a:p>
            <a:pPr marL="285750" indent="-285750">
              <a:spcBef>
                <a:spcPts val="600"/>
              </a:spcBef>
              <a:spcAft>
                <a:spcPts val="600"/>
              </a:spcAft>
              <a:buFont typeface="Arial" panose="020B0604020202020204" pitchFamily="34" charset="0"/>
              <a:buChar char="•"/>
            </a:pPr>
            <a:r>
              <a:rPr lang="en-US" sz="2400" dirty="0"/>
              <a:t>State the name of your show, your name and the topic you are discussing</a:t>
            </a:r>
          </a:p>
          <a:p>
            <a:pPr marL="285750" indent="-285750">
              <a:spcBef>
                <a:spcPts val="600"/>
              </a:spcBef>
              <a:spcAft>
                <a:spcPts val="600"/>
              </a:spcAft>
              <a:buFont typeface="Arial" panose="020B0604020202020204" pitchFamily="34" charset="0"/>
              <a:buChar char="•"/>
            </a:pPr>
            <a:r>
              <a:rPr lang="en-US" sz="2400" dirty="0"/>
              <a:t>Give a brief outline of what you will be talking about </a:t>
            </a:r>
          </a:p>
          <a:p>
            <a:endParaRPr lang="en-GB" dirty="0"/>
          </a:p>
        </p:txBody>
      </p:sp>
      <p:pic>
        <p:nvPicPr>
          <p:cNvPr id="3" name="Picture 2">
            <a:extLst>
              <a:ext uri="{FF2B5EF4-FFF2-40B4-BE49-F238E27FC236}">
                <a16:creationId xmlns:a16="http://schemas.microsoft.com/office/drawing/2014/main" id="{39339527-A655-40AD-AF09-55305FCE3090}"/>
              </a:ext>
            </a:extLst>
          </p:cNvPr>
          <p:cNvPicPr>
            <a:picLocks noChangeAspect="1"/>
          </p:cNvPicPr>
          <p:nvPr/>
        </p:nvPicPr>
        <p:blipFill>
          <a:blip r:embed="rId2"/>
          <a:stretch>
            <a:fillRect/>
          </a:stretch>
        </p:blipFill>
        <p:spPr>
          <a:xfrm>
            <a:off x="5438274" y="2129590"/>
            <a:ext cx="3544787" cy="2091740"/>
          </a:xfrm>
          <a:prstGeom prst="rect">
            <a:avLst/>
          </a:prstGeom>
        </p:spPr>
      </p:pic>
    </p:spTree>
    <p:extLst>
      <p:ext uri="{BB962C8B-B14F-4D97-AF65-F5344CB8AC3E}">
        <p14:creationId xmlns:p14="http://schemas.microsoft.com/office/powerpoint/2010/main" val="2698190789"/>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982</Words>
  <Application>Microsoft Office PowerPoint</Application>
  <PresentationFormat>On-screen Show (4:3)</PresentationFormat>
  <Paragraphs>109</Paragraphs>
  <Slides>17</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inherit</vt:lpstr>
      <vt:lpstr>Segoe UI Emoji</vt:lpstr>
      <vt:lpstr>Symbol</vt:lpstr>
      <vt:lpstr>Times New Roman</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Create a podcast for a sporting event presentation</dc:title>
  <dc:subject>Understand what podcasts are and how they are used</dc:subject>
  <dc:creator>Attainment in Education</dc:creator>
  <cp:keywords>Podcast creation, Make a podcast, running order, scripts, anecdote, KS2 communication, KS2 English, presenting, record engaing podcast, communicate information. sharing opinions and feelings, role play, discussions</cp:keywords>
  <dc:description/>
  <cp:lastModifiedBy>Kala Raju</cp:lastModifiedBy>
  <cp:revision>145</cp:revision>
  <dcterms:created xsi:type="dcterms:W3CDTF">2017-06-28T15:11:57Z</dcterms:created>
  <dcterms:modified xsi:type="dcterms:W3CDTF">2022-10-05T14:37:27Z</dcterms:modified>
  <cp:category/>
</cp:coreProperties>
</file>