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84" r:id="rId2"/>
    <p:sldMasterId id="2147483708" r:id="rId3"/>
    <p:sldMasterId id="2147483720" r:id="rId4"/>
  </p:sldMasterIdLst>
  <p:notesMasterIdLst>
    <p:notesMasterId r:id="rId28"/>
  </p:notesMasterIdLst>
  <p:handoutMasterIdLst>
    <p:handoutMasterId r:id="rId29"/>
  </p:handoutMasterIdLst>
  <p:sldIdLst>
    <p:sldId id="301" r:id="rId5"/>
    <p:sldId id="257" r:id="rId6"/>
    <p:sldId id="278" r:id="rId7"/>
    <p:sldId id="280" r:id="rId8"/>
    <p:sldId id="285" r:id="rId9"/>
    <p:sldId id="286" r:id="rId10"/>
    <p:sldId id="287" r:id="rId11"/>
    <p:sldId id="288" r:id="rId12"/>
    <p:sldId id="289" r:id="rId13"/>
    <p:sldId id="290" r:id="rId14"/>
    <p:sldId id="292" r:id="rId15"/>
    <p:sldId id="279" r:id="rId16"/>
    <p:sldId id="268" r:id="rId17"/>
    <p:sldId id="281" r:id="rId18"/>
    <p:sldId id="282" r:id="rId19"/>
    <p:sldId id="283" r:id="rId20"/>
    <p:sldId id="269" r:id="rId21"/>
    <p:sldId id="293" r:id="rId22"/>
    <p:sldId id="284" r:id="rId23"/>
    <p:sldId id="294" r:id="rId24"/>
    <p:sldId id="295" r:id="rId25"/>
    <p:sldId id="296" r:id="rId26"/>
    <p:sldId id="308"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6D4AA4-764A-822C-5E12-64A461E97E4A}" name="David Hills-Taylor" initials="DHT" userId="78abecb0f368a2b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p:restoredTop sz="90950" autoAdjust="0"/>
  </p:normalViewPr>
  <p:slideViewPr>
    <p:cSldViewPr snapToGrid="0" snapToObjects="1">
      <p:cViewPr varScale="1">
        <p:scale>
          <a:sx n="65" d="100"/>
          <a:sy n="65" d="100"/>
        </p:scale>
        <p:origin x="1530"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23" d="100"/>
          <a:sy n="123" d="100"/>
        </p:scale>
        <p:origin x="244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82A6D-5B87-78DF-5401-214D5C5032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B7E8D2A-F88C-89E0-3FE0-79B91E9D78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D76EED-233C-454C-A142-7452DC8FE68E}" type="datetimeFigureOut">
              <a:rPr lang="en-GB" smtClean="0"/>
              <a:t>07/10/2022</a:t>
            </a:fld>
            <a:endParaRPr lang="en-GB"/>
          </a:p>
        </p:txBody>
      </p:sp>
      <p:sp>
        <p:nvSpPr>
          <p:cNvPr id="4" name="Footer Placeholder 3">
            <a:extLst>
              <a:ext uri="{FF2B5EF4-FFF2-40B4-BE49-F238E27FC236}">
                <a16:creationId xmlns:a16="http://schemas.microsoft.com/office/drawing/2014/main" id="{8AC2F6D9-6396-8BDC-3680-15C05D1BC5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1786078-9277-4D88-27A3-82186532AF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DDF4DE-1335-443F-9BA8-2A04B9526899}" type="slidenum">
              <a:rPr lang="en-GB" smtClean="0"/>
              <a:t>‹#›</a:t>
            </a:fld>
            <a:endParaRPr lang="en-GB"/>
          </a:p>
        </p:txBody>
      </p:sp>
    </p:spTree>
    <p:extLst>
      <p:ext uri="{BB962C8B-B14F-4D97-AF65-F5344CB8AC3E}">
        <p14:creationId xmlns:p14="http://schemas.microsoft.com/office/powerpoint/2010/main" val="4037086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7F889-9E18-41E6-8973-F6D11122191D}" type="datetimeFigureOut">
              <a:rPr lang="en-GB" smtClean="0"/>
              <a:t>07/10/2022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FA728-7C25-4CCC-8013-DCE6384EC718}" type="slidenum">
              <a:rPr lang="en-GB" smtClean="0"/>
              <a:t>‹#›</a:t>
            </a:fld>
            <a:endParaRPr lang="en-GB" dirty="0"/>
          </a:p>
        </p:txBody>
      </p:sp>
    </p:spTree>
    <p:extLst>
      <p:ext uri="{BB962C8B-B14F-4D97-AF65-F5344CB8AC3E}">
        <p14:creationId xmlns:p14="http://schemas.microsoft.com/office/powerpoint/2010/main" val="253683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1</a:t>
            </a:fld>
            <a:endParaRPr lang="en-GB" dirty="0"/>
          </a:p>
        </p:txBody>
      </p:sp>
    </p:spTree>
    <p:extLst>
      <p:ext uri="{BB962C8B-B14F-4D97-AF65-F5344CB8AC3E}">
        <p14:creationId xmlns:p14="http://schemas.microsoft.com/office/powerpoint/2010/main" val="2842484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cooled biscuits before we decorate.</a:t>
            </a:r>
          </a:p>
        </p:txBody>
      </p:sp>
      <p:sp>
        <p:nvSpPr>
          <p:cNvPr id="4" name="Slide Number Placeholder 3"/>
          <p:cNvSpPr>
            <a:spLocks noGrp="1"/>
          </p:cNvSpPr>
          <p:nvPr>
            <p:ph type="sldNum" sz="quarter" idx="5"/>
          </p:nvPr>
        </p:nvSpPr>
        <p:spPr/>
        <p:txBody>
          <a:bodyPr/>
          <a:lstStyle/>
          <a:p>
            <a:fld id="{26D38C6A-27F3-4D9F-AFF5-F53EC4158501}" type="slidenum">
              <a:rPr lang="en-GB" smtClean="0"/>
              <a:t>11</a:t>
            </a:fld>
            <a:endParaRPr lang="en-GB"/>
          </a:p>
        </p:txBody>
      </p:sp>
    </p:spTree>
    <p:extLst>
      <p:ext uri="{BB962C8B-B14F-4D97-AF65-F5344CB8AC3E}">
        <p14:creationId xmlns:p14="http://schemas.microsoft.com/office/powerpoint/2010/main" val="2394174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ICING BISCUITS ONLY</a:t>
            </a:r>
          </a:p>
          <a:p>
            <a:r>
              <a:rPr lang="en-GB" dirty="0"/>
              <a:t>Food colouring can be as a liquid or a gel.  The gels provide a stronger colour.  REMEMBER to wear gloves when handling food colouring as it may stain your hands.</a:t>
            </a:r>
          </a:p>
          <a:p>
            <a:r>
              <a:rPr lang="en-GB" dirty="0"/>
              <a:t>The small pots in the picture are gel food colourings.</a:t>
            </a:r>
          </a:p>
        </p:txBody>
      </p:sp>
      <p:sp>
        <p:nvSpPr>
          <p:cNvPr id="4" name="Slide Number Placeholder 3"/>
          <p:cNvSpPr>
            <a:spLocks noGrp="1"/>
          </p:cNvSpPr>
          <p:nvPr>
            <p:ph type="sldNum" sz="quarter" idx="5"/>
          </p:nvPr>
        </p:nvSpPr>
        <p:spPr/>
        <p:txBody>
          <a:bodyPr/>
          <a:lstStyle/>
          <a:p>
            <a:fld id="{26D38C6A-27F3-4D9F-AFF5-F53EC4158501}" type="slidenum">
              <a:rPr lang="en-GB" smtClean="0"/>
              <a:t>12</a:t>
            </a:fld>
            <a:endParaRPr lang="en-GB"/>
          </a:p>
        </p:txBody>
      </p:sp>
    </p:spTree>
    <p:extLst>
      <p:ext uri="{BB962C8B-B14F-4D97-AF65-F5344CB8AC3E}">
        <p14:creationId xmlns:p14="http://schemas.microsoft.com/office/powerpoint/2010/main" val="4140846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Glace Icing is smooth, runny and glossy and is ideal for biscuits as it sets hard.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sz="1200" dirty="0"/>
              <a:t>If necessary, add more water (a drop at a time) or icing sugar to adjust the consistency.</a:t>
            </a:r>
            <a:endParaRPr lang="en-GB" dirty="0"/>
          </a:p>
          <a:p>
            <a:r>
              <a:rPr lang="en-GB" dirty="0"/>
              <a:t>This is to make the topping base for the biscuits.</a:t>
            </a:r>
          </a:p>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13</a:t>
            </a:fld>
            <a:endParaRPr lang="en-GB"/>
          </a:p>
        </p:txBody>
      </p:sp>
    </p:spTree>
    <p:extLst>
      <p:ext uri="{BB962C8B-B14F-4D97-AF65-F5344CB8AC3E}">
        <p14:creationId xmlns:p14="http://schemas.microsoft.com/office/powerpoint/2010/main" val="2704951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Glace Icing is smooth, runny and glossy and is ideal for biscuits as it sets hard.</a:t>
            </a:r>
          </a:p>
          <a:p>
            <a:r>
              <a:rPr lang="en-GB" dirty="0"/>
              <a:t>This is to make the topping base for the biscuits.</a:t>
            </a:r>
          </a:p>
          <a:p>
            <a:r>
              <a:rPr lang="en-GB" dirty="0"/>
              <a:t>Then ice the desired pattern with icing pens/piping bag with glace icing.</a:t>
            </a:r>
          </a:p>
        </p:txBody>
      </p:sp>
      <p:sp>
        <p:nvSpPr>
          <p:cNvPr id="4" name="Slide Number Placeholder 3"/>
          <p:cNvSpPr>
            <a:spLocks noGrp="1"/>
          </p:cNvSpPr>
          <p:nvPr>
            <p:ph type="sldNum" sz="quarter" idx="5"/>
          </p:nvPr>
        </p:nvSpPr>
        <p:spPr/>
        <p:txBody>
          <a:bodyPr/>
          <a:lstStyle/>
          <a:p>
            <a:fld id="{26D38C6A-27F3-4D9F-AFF5-F53EC4158501}" type="slidenum">
              <a:rPr lang="en-GB" smtClean="0"/>
              <a:t>14</a:t>
            </a:fld>
            <a:endParaRPr lang="en-GB"/>
          </a:p>
        </p:txBody>
      </p:sp>
    </p:spTree>
    <p:extLst>
      <p:ext uri="{BB962C8B-B14F-4D97-AF65-F5344CB8AC3E}">
        <p14:creationId xmlns:p14="http://schemas.microsoft.com/office/powerpoint/2010/main" val="1650914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Fondant icing is made of icing sugar, water, and corn syrup or dried glucose syrup. This gives you a smooth, glossy, soft iced finish which is perfect for icing cupcakes, sponges or biscuits. You can even use it to create edible cake decorations.</a:t>
            </a:r>
          </a:p>
        </p:txBody>
      </p:sp>
      <p:sp>
        <p:nvSpPr>
          <p:cNvPr id="4" name="Slide Number Placeholder 3"/>
          <p:cNvSpPr>
            <a:spLocks noGrp="1"/>
          </p:cNvSpPr>
          <p:nvPr>
            <p:ph type="sldNum" sz="quarter" idx="5"/>
          </p:nvPr>
        </p:nvSpPr>
        <p:spPr/>
        <p:txBody>
          <a:bodyPr/>
          <a:lstStyle/>
          <a:p>
            <a:fld id="{26D38C6A-27F3-4D9F-AFF5-F53EC4158501}" type="slidenum">
              <a:rPr lang="en-GB" smtClean="0"/>
              <a:t>15</a:t>
            </a:fld>
            <a:endParaRPr lang="en-GB"/>
          </a:p>
        </p:txBody>
      </p:sp>
    </p:spTree>
    <p:extLst>
      <p:ext uri="{BB962C8B-B14F-4D97-AF65-F5344CB8AC3E}">
        <p14:creationId xmlns:p14="http://schemas.microsoft.com/office/powerpoint/2010/main" val="3579303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Glace and fondant based biscuits</a:t>
            </a:r>
          </a:p>
        </p:txBody>
      </p:sp>
      <p:sp>
        <p:nvSpPr>
          <p:cNvPr id="4" name="Slide Number Placeholder 3"/>
          <p:cNvSpPr>
            <a:spLocks noGrp="1"/>
          </p:cNvSpPr>
          <p:nvPr>
            <p:ph type="sldNum" sz="quarter" idx="5"/>
          </p:nvPr>
        </p:nvSpPr>
        <p:spPr/>
        <p:txBody>
          <a:bodyPr/>
          <a:lstStyle/>
          <a:p>
            <a:fld id="{26D38C6A-27F3-4D9F-AFF5-F53EC4158501}" type="slidenum">
              <a:rPr lang="en-GB" smtClean="0"/>
              <a:t>16</a:t>
            </a:fld>
            <a:endParaRPr lang="en-GB"/>
          </a:p>
        </p:txBody>
      </p:sp>
    </p:spTree>
    <p:extLst>
      <p:ext uri="{BB962C8B-B14F-4D97-AF65-F5344CB8AC3E}">
        <p14:creationId xmlns:p14="http://schemas.microsoft.com/office/powerpoint/2010/main" val="1350174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17</a:t>
            </a:fld>
            <a:endParaRPr lang="en-GB"/>
          </a:p>
        </p:txBody>
      </p:sp>
    </p:spTree>
    <p:extLst>
      <p:ext uri="{BB962C8B-B14F-4D97-AF65-F5344CB8AC3E}">
        <p14:creationId xmlns:p14="http://schemas.microsoft.com/office/powerpoint/2010/main" val="3208094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18</a:t>
            </a:fld>
            <a:endParaRPr lang="en-GB"/>
          </a:p>
        </p:txBody>
      </p:sp>
    </p:spTree>
    <p:extLst>
      <p:ext uri="{BB962C8B-B14F-4D97-AF65-F5344CB8AC3E}">
        <p14:creationId xmlns:p14="http://schemas.microsoft.com/office/powerpoint/2010/main" val="2615368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19</a:t>
            </a:fld>
            <a:endParaRPr lang="en-GB"/>
          </a:p>
        </p:txBody>
      </p:sp>
    </p:spTree>
    <p:extLst>
      <p:ext uri="{BB962C8B-B14F-4D97-AF65-F5344CB8AC3E}">
        <p14:creationId xmlns:p14="http://schemas.microsoft.com/office/powerpoint/2010/main" val="3424729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20</a:t>
            </a:fld>
            <a:endParaRPr lang="en-GB"/>
          </a:p>
        </p:txBody>
      </p:sp>
    </p:spTree>
    <p:extLst>
      <p:ext uri="{BB962C8B-B14F-4D97-AF65-F5344CB8AC3E}">
        <p14:creationId xmlns:p14="http://schemas.microsoft.com/office/powerpoint/2010/main" val="142390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3</a:t>
            </a:fld>
            <a:endParaRPr lang="en-GB"/>
          </a:p>
        </p:txBody>
      </p:sp>
    </p:spTree>
    <p:extLst>
      <p:ext uri="{BB962C8B-B14F-4D97-AF65-F5344CB8AC3E}">
        <p14:creationId xmlns:p14="http://schemas.microsoft.com/office/powerpoint/2010/main" val="4070991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21</a:t>
            </a:fld>
            <a:endParaRPr lang="en-GB"/>
          </a:p>
        </p:txBody>
      </p:sp>
    </p:spTree>
    <p:extLst>
      <p:ext uri="{BB962C8B-B14F-4D97-AF65-F5344CB8AC3E}">
        <p14:creationId xmlns:p14="http://schemas.microsoft.com/office/powerpoint/2010/main" val="3155839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22</a:t>
            </a:fld>
            <a:endParaRPr lang="en-GB"/>
          </a:p>
        </p:txBody>
      </p:sp>
    </p:spTree>
    <p:extLst>
      <p:ext uri="{BB962C8B-B14F-4D97-AF65-F5344CB8AC3E}">
        <p14:creationId xmlns:p14="http://schemas.microsoft.com/office/powerpoint/2010/main" val="205586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biscuits for 1 student, can work as a pair if needed and scale the recipe accordingly.</a:t>
            </a:r>
          </a:p>
          <a:p>
            <a:pPr marL="0" indent="0">
              <a:buFont typeface="Arial" panose="020B0604020202020204" pitchFamily="34" charset="0"/>
              <a:buNone/>
            </a:pPr>
            <a:r>
              <a:rPr lang="en-GB" dirty="0"/>
              <a:t>Ideally you would make these in the AM session or the day before the icing to allow for cooling of the biscuits.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This recipe for shortbread can be scaled up:</a:t>
            </a:r>
          </a:p>
          <a:p>
            <a:pPr marL="0" indent="0">
              <a:buFont typeface="Arial" panose="020B0604020202020204" pitchFamily="34" charset="0"/>
              <a:buNone/>
            </a:pPr>
            <a:r>
              <a:rPr lang="en-GB" dirty="0"/>
              <a:t>2 people:  50 g caster sugar, 100 g soft butter, 150 g plain flour</a:t>
            </a:r>
          </a:p>
          <a:p>
            <a:pPr marL="0" indent="0">
              <a:buFont typeface="Arial" panose="020B0604020202020204" pitchFamily="34" charset="0"/>
              <a:buNone/>
            </a:pPr>
            <a:r>
              <a:rPr lang="en-GB" dirty="0"/>
              <a:t>3 people: 75 g caster sugar, 150 g Soft butter, 225 g plain flour</a:t>
            </a:r>
          </a:p>
          <a:p>
            <a:pPr marL="0" indent="0">
              <a:buFont typeface="Arial" panose="020B0604020202020204" pitchFamily="34" charset="0"/>
              <a:buNone/>
            </a:pPr>
            <a:r>
              <a:rPr lang="en-GB" dirty="0"/>
              <a:t>4 people:  100 g caster sugar, 150 g soft butter, 300 g plain flour</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**Could colour the biscuit mixture to theme for the selected countries</a:t>
            </a:r>
          </a:p>
        </p:txBody>
      </p:sp>
      <p:sp>
        <p:nvSpPr>
          <p:cNvPr id="4" name="Slide Number Placeholder 3"/>
          <p:cNvSpPr>
            <a:spLocks noGrp="1"/>
          </p:cNvSpPr>
          <p:nvPr>
            <p:ph type="sldNum" sz="quarter" idx="5"/>
          </p:nvPr>
        </p:nvSpPr>
        <p:spPr/>
        <p:txBody>
          <a:bodyPr/>
          <a:lstStyle/>
          <a:p>
            <a:fld id="{26D38C6A-27F3-4D9F-AFF5-F53EC4158501}" type="slidenum">
              <a:rPr lang="en-GB" smtClean="0"/>
              <a:t>4</a:t>
            </a:fld>
            <a:endParaRPr lang="en-GB"/>
          </a:p>
        </p:txBody>
      </p:sp>
    </p:spTree>
    <p:extLst>
      <p:ext uri="{BB962C8B-B14F-4D97-AF65-F5344CB8AC3E}">
        <p14:creationId xmlns:p14="http://schemas.microsoft.com/office/powerpoint/2010/main" val="3072816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supervising adult needs to preheat the oven to 160 degrees/140 degrees Fan/Gas 3.</a:t>
            </a:r>
          </a:p>
          <a:p>
            <a:r>
              <a:rPr lang="en-GB" dirty="0"/>
              <a:t>Line the baking tray or grease with fat.</a:t>
            </a:r>
          </a:p>
          <a:p>
            <a:r>
              <a:rPr lang="en-GB" dirty="0"/>
              <a:t>‘Rub’ the fat into the sugar by </a:t>
            </a:r>
            <a:r>
              <a:rPr lang="en-GB" b="0" i="0" dirty="0">
                <a:solidFill>
                  <a:srgbClr val="111111"/>
                </a:solidFill>
                <a:effectLst/>
                <a:latin typeface="Roboto" panose="02000000000000000000" pitchFamily="2" charset="0"/>
              </a:rPr>
              <a:t>rubbing both the ingredients together between the fingertips.</a:t>
            </a:r>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5</a:t>
            </a:fld>
            <a:endParaRPr lang="en-GB"/>
          </a:p>
        </p:txBody>
      </p:sp>
    </p:spTree>
    <p:extLst>
      <p:ext uri="{BB962C8B-B14F-4D97-AF65-F5344CB8AC3E}">
        <p14:creationId xmlns:p14="http://schemas.microsoft.com/office/powerpoint/2010/main" val="3821970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11111"/>
                </a:solidFill>
                <a:effectLst/>
                <a:latin typeface="+mn-lt"/>
              </a:rPr>
              <a:t>Rubbing the ingredients together between the fingertips until the mixture resembles breadcrumbs.</a:t>
            </a:r>
            <a:endParaRPr lang="en-GB" dirty="0">
              <a:latin typeface="+mn-lt"/>
            </a:endParaRPr>
          </a:p>
        </p:txBody>
      </p:sp>
      <p:sp>
        <p:nvSpPr>
          <p:cNvPr id="4" name="Slide Number Placeholder 3"/>
          <p:cNvSpPr>
            <a:spLocks noGrp="1"/>
          </p:cNvSpPr>
          <p:nvPr>
            <p:ph type="sldNum" sz="quarter" idx="5"/>
          </p:nvPr>
        </p:nvSpPr>
        <p:spPr/>
        <p:txBody>
          <a:bodyPr/>
          <a:lstStyle/>
          <a:p>
            <a:fld id="{26D38C6A-27F3-4D9F-AFF5-F53EC4158501}" type="slidenum">
              <a:rPr lang="en-GB" smtClean="0"/>
              <a:t>6</a:t>
            </a:fld>
            <a:endParaRPr lang="en-GB"/>
          </a:p>
        </p:txBody>
      </p:sp>
    </p:spTree>
    <p:extLst>
      <p:ext uri="{BB962C8B-B14F-4D97-AF65-F5344CB8AC3E}">
        <p14:creationId xmlns:p14="http://schemas.microsoft.com/office/powerpoint/2010/main" val="3389312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heat of your hands will create the ball as the fat starts to melt. There be small bits of mixture left in the bowl.</a:t>
            </a:r>
          </a:p>
        </p:txBody>
      </p:sp>
      <p:sp>
        <p:nvSpPr>
          <p:cNvPr id="4" name="Slide Number Placeholder 3"/>
          <p:cNvSpPr>
            <a:spLocks noGrp="1"/>
          </p:cNvSpPr>
          <p:nvPr>
            <p:ph type="sldNum" sz="quarter" idx="5"/>
          </p:nvPr>
        </p:nvSpPr>
        <p:spPr/>
        <p:txBody>
          <a:bodyPr/>
          <a:lstStyle/>
          <a:p>
            <a:fld id="{26D38C6A-27F3-4D9F-AFF5-F53EC4158501}" type="slidenum">
              <a:rPr lang="en-GB" smtClean="0"/>
              <a:t>7</a:t>
            </a:fld>
            <a:endParaRPr lang="en-GB"/>
          </a:p>
        </p:txBody>
      </p:sp>
    </p:spTree>
    <p:extLst>
      <p:ext uri="{BB962C8B-B14F-4D97-AF65-F5344CB8AC3E}">
        <p14:creationId xmlns:p14="http://schemas.microsoft.com/office/powerpoint/2010/main" val="180534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small mixture size will make rolling out with  a rolling pin difficult, if the mixture has been scaled up then it will be easier.</a:t>
            </a:r>
          </a:p>
          <a:p>
            <a:r>
              <a:rPr lang="en-GB" dirty="0"/>
              <a:t>Trim the edges to create a ‘rectangle’, then cut into 2/3 pieces.</a:t>
            </a:r>
          </a:p>
        </p:txBody>
      </p:sp>
      <p:sp>
        <p:nvSpPr>
          <p:cNvPr id="4" name="Slide Number Placeholder 3"/>
          <p:cNvSpPr>
            <a:spLocks noGrp="1"/>
          </p:cNvSpPr>
          <p:nvPr>
            <p:ph type="sldNum" sz="quarter" idx="5"/>
          </p:nvPr>
        </p:nvSpPr>
        <p:spPr/>
        <p:txBody>
          <a:bodyPr/>
          <a:lstStyle/>
          <a:p>
            <a:fld id="{26D38C6A-27F3-4D9F-AFF5-F53EC4158501}" type="slidenum">
              <a:rPr lang="en-GB" smtClean="0"/>
              <a:t>8</a:t>
            </a:fld>
            <a:endParaRPr lang="en-GB"/>
          </a:p>
        </p:txBody>
      </p:sp>
    </p:spTree>
    <p:extLst>
      <p:ext uri="{BB962C8B-B14F-4D97-AF65-F5344CB8AC3E}">
        <p14:creationId xmlns:p14="http://schemas.microsoft.com/office/powerpoint/2010/main" val="3181618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my need to label the trays so they do not get mixed up.</a:t>
            </a:r>
          </a:p>
        </p:txBody>
      </p:sp>
      <p:sp>
        <p:nvSpPr>
          <p:cNvPr id="4" name="Slide Number Placeholder 3"/>
          <p:cNvSpPr>
            <a:spLocks noGrp="1"/>
          </p:cNvSpPr>
          <p:nvPr>
            <p:ph type="sldNum" sz="quarter" idx="5"/>
          </p:nvPr>
        </p:nvSpPr>
        <p:spPr/>
        <p:txBody>
          <a:bodyPr/>
          <a:lstStyle/>
          <a:p>
            <a:fld id="{26D38C6A-27F3-4D9F-AFF5-F53EC4158501}" type="slidenum">
              <a:rPr lang="en-GB" smtClean="0"/>
              <a:t>9</a:t>
            </a:fld>
            <a:endParaRPr lang="en-GB"/>
          </a:p>
        </p:txBody>
      </p:sp>
    </p:spTree>
    <p:extLst>
      <p:ext uri="{BB962C8B-B14F-4D97-AF65-F5344CB8AC3E}">
        <p14:creationId xmlns:p14="http://schemas.microsoft.com/office/powerpoint/2010/main" val="246299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cooking time may take longer/shorter than stated due to each oven varying slightly.</a:t>
            </a:r>
          </a:p>
        </p:txBody>
      </p:sp>
      <p:sp>
        <p:nvSpPr>
          <p:cNvPr id="4" name="Slide Number Placeholder 3"/>
          <p:cNvSpPr>
            <a:spLocks noGrp="1"/>
          </p:cNvSpPr>
          <p:nvPr>
            <p:ph type="sldNum" sz="quarter" idx="5"/>
          </p:nvPr>
        </p:nvSpPr>
        <p:spPr/>
        <p:txBody>
          <a:bodyPr/>
          <a:lstStyle/>
          <a:p>
            <a:fld id="{26D38C6A-27F3-4D9F-AFF5-F53EC4158501}" type="slidenum">
              <a:rPr lang="en-GB" smtClean="0"/>
              <a:t>10</a:t>
            </a:fld>
            <a:endParaRPr lang="en-GB"/>
          </a:p>
        </p:txBody>
      </p:sp>
    </p:spTree>
    <p:extLst>
      <p:ext uri="{BB962C8B-B14F-4D97-AF65-F5344CB8AC3E}">
        <p14:creationId xmlns:p14="http://schemas.microsoft.com/office/powerpoint/2010/main" val="265638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381489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4270890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4010933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933671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9156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864081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620131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2510170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031439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63005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293893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72924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326961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10411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591094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532438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764753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280146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05038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2264545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785488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247348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831486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2905905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922808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966182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712571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55ADD6-F8CE-1748-83D1-037D91A2E22A}" type="datetimeFigureOut">
              <a:rPr lang="en-US" smtClean="0"/>
              <a:pPr/>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a:p>
        </p:txBody>
      </p:sp>
    </p:spTree>
    <p:extLst>
      <p:ext uri="{BB962C8B-B14F-4D97-AF65-F5344CB8AC3E}">
        <p14:creationId xmlns:p14="http://schemas.microsoft.com/office/powerpoint/2010/main" val="2550497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55ADD6-F8CE-1748-83D1-037D91A2E22A}" type="datetimeFigureOut">
              <a:rPr lang="en-US" smtClean="0"/>
              <a:pPr/>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a:p>
        </p:txBody>
      </p:sp>
    </p:spTree>
    <p:extLst>
      <p:ext uri="{BB962C8B-B14F-4D97-AF65-F5344CB8AC3E}">
        <p14:creationId xmlns:p14="http://schemas.microsoft.com/office/powerpoint/2010/main" val="341439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5ADD6-F8CE-1748-83D1-037D91A2E22A}" type="datetimeFigureOut">
              <a:rPr lang="en-US" smtClean="0"/>
              <a:pPr/>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a:p>
        </p:txBody>
      </p:sp>
    </p:spTree>
    <p:extLst>
      <p:ext uri="{BB962C8B-B14F-4D97-AF65-F5344CB8AC3E}">
        <p14:creationId xmlns:p14="http://schemas.microsoft.com/office/powerpoint/2010/main" val="2732683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55ADD6-F8CE-1748-83D1-037D91A2E22A}" type="datetimeFigureOut">
              <a:rPr lang="en-US" smtClean="0"/>
              <a:pPr/>
              <a:t>10/7/2022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DF3C2-0495-F940-AA06-AB01FA4F82D7}" type="slidenum">
              <a:rPr lang="en-US" smtClean="0"/>
              <a:pPr/>
              <a:t>‹#›</a:t>
            </a:fld>
            <a:endParaRPr lang="en-US"/>
          </a:p>
        </p:txBody>
      </p:sp>
    </p:spTree>
    <p:extLst>
      <p:ext uri="{BB962C8B-B14F-4D97-AF65-F5344CB8AC3E}">
        <p14:creationId xmlns:p14="http://schemas.microsoft.com/office/powerpoint/2010/main" val="205298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55ADD6-F8CE-1748-83D1-037D91A2E22A}" type="datetimeFigureOut">
              <a:rPr lang="en-US" smtClean="0"/>
              <a:pPr/>
              <a:t>10/7/2022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7DF3C2-0495-F940-AA06-AB01FA4F82D7}" type="slidenum">
              <a:rPr lang="en-US" smtClean="0"/>
              <a:pPr/>
              <a:t>‹#›</a:t>
            </a:fld>
            <a:endParaRPr lang="en-US"/>
          </a:p>
        </p:txBody>
      </p:sp>
    </p:spTree>
    <p:extLst>
      <p:ext uri="{BB962C8B-B14F-4D97-AF65-F5344CB8AC3E}">
        <p14:creationId xmlns:p14="http://schemas.microsoft.com/office/powerpoint/2010/main" val="3173294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55ADD6-F8CE-1748-83D1-037D91A2E22A}" type="datetimeFigureOut">
              <a:rPr lang="en-US" smtClean="0"/>
              <a:pPr/>
              <a:t>10/7/2022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7DF3C2-0495-F940-AA06-AB01FA4F82D7}" type="slidenum">
              <a:rPr lang="en-US" smtClean="0"/>
              <a:pPr/>
              <a:t>‹#›</a:t>
            </a:fld>
            <a:endParaRPr lang="en-US"/>
          </a:p>
        </p:txBody>
      </p:sp>
    </p:spTree>
    <p:extLst>
      <p:ext uri="{BB962C8B-B14F-4D97-AF65-F5344CB8AC3E}">
        <p14:creationId xmlns:p14="http://schemas.microsoft.com/office/powerpoint/2010/main" val="129737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74426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5ADD6-F8CE-1748-83D1-037D91A2E22A}" type="datetimeFigureOut">
              <a:rPr lang="en-US" smtClean="0"/>
              <a:pPr/>
              <a:t>10/7/2022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7DF3C2-0495-F940-AA06-AB01FA4F82D7}" type="slidenum">
              <a:rPr lang="en-US" smtClean="0"/>
              <a:pPr/>
              <a:t>‹#›</a:t>
            </a:fld>
            <a:endParaRPr lang="en-US"/>
          </a:p>
        </p:txBody>
      </p:sp>
    </p:spTree>
    <p:extLst>
      <p:ext uri="{BB962C8B-B14F-4D97-AF65-F5344CB8AC3E}">
        <p14:creationId xmlns:p14="http://schemas.microsoft.com/office/powerpoint/2010/main" val="2779540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E55ADD6-F8CE-1748-83D1-037D91A2E22A}" type="datetimeFigureOut">
              <a:rPr lang="en-US" smtClean="0"/>
              <a:pPr/>
              <a:t>10/7/2022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DF3C2-0495-F940-AA06-AB01FA4F82D7}" type="slidenum">
              <a:rPr lang="en-US" smtClean="0"/>
              <a:pPr/>
              <a:t>‹#›</a:t>
            </a:fld>
            <a:endParaRPr lang="en-US"/>
          </a:p>
        </p:txBody>
      </p:sp>
    </p:spTree>
    <p:extLst>
      <p:ext uri="{BB962C8B-B14F-4D97-AF65-F5344CB8AC3E}">
        <p14:creationId xmlns:p14="http://schemas.microsoft.com/office/powerpoint/2010/main" val="1348616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E55ADD6-F8CE-1748-83D1-037D91A2E22A}" type="datetimeFigureOut">
              <a:rPr lang="en-US" smtClean="0"/>
              <a:pPr/>
              <a:t>10/7/2022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DF3C2-0495-F940-AA06-AB01FA4F82D7}" type="slidenum">
              <a:rPr lang="en-US" smtClean="0"/>
              <a:pPr/>
              <a:t>‹#›</a:t>
            </a:fld>
            <a:endParaRPr lang="en-US"/>
          </a:p>
        </p:txBody>
      </p:sp>
    </p:spTree>
    <p:extLst>
      <p:ext uri="{BB962C8B-B14F-4D97-AF65-F5344CB8AC3E}">
        <p14:creationId xmlns:p14="http://schemas.microsoft.com/office/powerpoint/2010/main" val="967720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55ADD6-F8CE-1748-83D1-037D91A2E22A}" type="datetimeFigureOut">
              <a:rPr lang="en-US" smtClean="0"/>
              <a:pPr/>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a:p>
        </p:txBody>
      </p:sp>
    </p:spTree>
    <p:extLst>
      <p:ext uri="{BB962C8B-B14F-4D97-AF65-F5344CB8AC3E}">
        <p14:creationId xmlns:p14="http://schemas.microsoft.com/office/powerpoint/2010/main" val="3154396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55ADD6-F8CE-1748-83D1-037D91A2E22A}" type="datetimeFigureOut">
              <a:rPr lang="en-US" smtClean="0"/>
              <a:pPr/>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a:p>
        </p:txBody>
      </p:sp>
    </p:spTree>
    <p:extLst>
      <p:ext uri="{BB962C8B-B14F-4D97-AF65-F5344CB8AC3E}">
        <p14:creationId xmlns:p14="http://schemas.microsoft.com/office/powerpoint/2010/main" val="1878246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790658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37680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742560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277563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854483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4935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22937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7491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9449B-2E27-418B-91DE-5CAA555BBF07}" type="datetimeFigureOut">
              <a:rPr lang="en-GB" smtClean="0"/>
              <a:t>07/10/2022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02E7FB-CF86-43A1-B235-544D89561BB4}" type="slidenum">
              <a:rPr lang="en-GB" smtClean="0"/>
              <a:t>‹#›</a:t>
            </a:fld>
            <a:endParaRPr lang="en-GB"/>
          </a:p>
        </p:txBody>
      </p:sp>
    </p:spTree>
    <p:extLst>
      <p:ext uri="{BB962C8B-B14F-4D97-AF65-F5344CB8AC3E}">
        <p14:creationId xmlns:p14="http://schemas.microsoft.com/office/powerpoint/2010/main" val="31784353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education.theiet.org/primary/teaching-resources/halloween-maze/" TargetMode="External"/><Relationship Id="rId2" Type="http://schemas.openxmlformats.org/officeDocument/2006/relationships/hyperlink" Target="mailto:IETEducation@theiet.org" TargetMode="Externa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CC05D1-9BC9-43CB-4A19-2B807A0F8F61}"/>
              </a:ext>
            </a:extLst>
          </p:cNvPr>
          <p:cNvSpPr txBox="1"/>
          <p:nvPr/>
        </p:nvSpPr>
        <p:spPr>
          <a:xfrm>
            <a:off x="1007603" y="1062355"/>
            <a:ext cx="7128792" cy="646331"/>
          </a:xfrm>
          <a:prstGeom prst="rect">
            <a:avLst/>
          </a:prstGeom>
          <a:noFill/>
        </p:spPr>
        <p:txBody>
          <a:bodyPr wrap="square" rtlCol="0">
            <a:spAutoFit/>
          </a:bodyPr>
          <a:lstStyle/>
          <a:p>
            <a:pPr algn="ctr"/>
            <a:r>
              <a:rPr lang="en-GB" sz="3600" b="1" dirty="0">
                <a:solidFill>
                  <a:srgbClr val="0093D3"/>
                </a:solidFill>
                <a:latin typeface="Arial"/>
                <a:cs typeface="Arial"/>
              </a:rPr>
              <a:t>National Flag Biscuits</a:t>
            </a:r>
          </a:p>
        </p:txBody>
      </p:sp>
      <p:sp>
        <p:nvSpPr>
          <p:cNvPr id="9" name="TextBox 8">
            <a:extLst>
              <a:ext uri="{FF2B5EF4-FFF2-40B4-BE49-F238E27FC236}">
                <a16:creationId xmlns:a16="http://schemas.microsoft.com/office/drawing/2014/main" id="{E4002626-04C0-1B4C-C80A-9B99110BD39C}"/>
              </a:ext>
            </a:extLst>
          </p:cNvPr>
          <p:cNvSpPr txBox="1"/>
          <p:nvPr/>
        </p:nvSpPr>
        <p:spPr>
          <a:xfrm>
            <a:off x="1734311" y="5487071"/>
            <a:ext cx="5675376" cy="461665"/>
          </a:xfrm>
          <a:prstGeom prst="rect">
            <a:avLst/>
          </a:prstGeom>
          <a:noFill/>
        </p:spPr>
        <p:txBody>
          <a:bodyPr wrap="square">
            <a:spAutoFit/>
          </a:bodyPr>
          <a:lstStyle/>
          <a:p>
            <a:pPr algn="ctr"/>
            <a:r>
              <a:rPr lang="en-GB" sz="2400" dirty="0">
                <a:latin typeface="Arial" panose="020B0604020202020204" pitchFamily="34" charset="0"/>
                <a:cs typeface="Arial" panose="020B0604020202020204" pitchFamily="34" charset="0"/>
              </a:rPr>
              <a:t>Making biscuits with national flags</a:t>
            </a:r>
            <a:endParaRPr lang="en-GB" sz="2400" dirty="0"/>
          </a:p>
        </p:txBody>
      </p:sp>
      <p:pic>
        <p:nvPicPr>
          <p:cNvPr id="2" name="Picture 1">
            <a:extLst>
              <a:ext uri="{FF2B5EF4-FFF2-40B4-BE49-F238E27FC236}">
                <a16:creationId xmlns:a16="http://schemas.microsoft.com/office/drawing/2014/main" id="{6C3B1024-ACEB-65CF-2D37-CED1008C5E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25259" y="1949849"/>
            <a:ext cx="3293482" cy="3296058"/>
          </a:xfrm>
          <a:prstGeom prst="rect">
            <a:avLst/>
          </a:prstGeom>
        </p:spPr>
      </p:pic>
    </p:spTree>
    <p:extLst>
      <p:ext uri="{BB962C8B-B14F-4D97-AF65-F5344CB8AC3E}">
        <p14:creationId xmlns:p14="http://schemas.microsoft.com/office/powerpoint/2010/main" val="686238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1920-E532-4B98-ABE9-CCE8FC57698A}"/>
              </a:ext>
            </a:extLst>
          </p:cNvPr>
          <p:cNvSpPr>
            <a:spLocks noGrp="1"/>
          </p:cNvSpPr>
          <p:nvPr>
            <p:ph type="title"/>
          </p:nvPr>
        </p:nvSpPr>
        <p:spPr>
          <a:xfrm>
            <a:off x="299568" y="1067594"/>
            <a:ext cx="7886700" cy="699377"/>
          </a:xfrm>
        </p:spPr>
        <p:txBody>
          <a:bodyPr>
            <a:normAutofit/>
          </a:bodyPr>
          <a:lstStyle/>
          <a:p>
            <a:r>
              <a:rPr lang="en-GB" sz="3600" b="1" dirty="0">
                <a:latin typeface="Arial" panose="020B0604020202020204" pitchFamily="34" charset="0"/>
                <a:cs typeface="Arial" panose="020B0604020202020204" pitchFamily="34" charset="0"/>
              </a:rPr>
              <a:t>Step 6 </a:t>
            </a:r>
            <a:r>
              <a:rPr lang="en-GB" sz="3600" dirty="0">
                <a:effectLst/>
                <a:latin typeface="Arial" panose="020B0604020202020204" pitchFamily="34" charset="0"/>
                <a:ea typeface="Times New Roman" panose="02020603050405020304" pitchFamily="18" charset="0"/>
                <a:cs typeface="Arial" panose="020B0604020202020204" pitchFamily="34" charset="0"/>
              </a:rPr>
              <a:t>⚠</a:t>
            </a:r>
            <a:endParaRPr lang="en-GB"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076D20F-C1A0-48B5-A10D-DADC0164BAFD}"/>
              </a:ext>
            </a:extLst>
          </p:cNvPr>
          <p:cNvSpPr>
            <a:spLocks noGrp="1"/>
          </p:cNvSpPr>
          <p:nvPr>
            <p:ph idx="1"/>
          </p:nvPr>
        </p:nvSpPr>
        <p:spPr>
          <a:xfrm>
            <a:off x="412340" y="1763012"/>
            <a:ext cx="7886700" cy="982442"/>
          </a:xfrm>
        </p:spPr>
        <p:txBody>
          <a:bodyPr>
            <a:noAutofit/>
          </a:bodyPr>
          <a:lstStyle/>
          <a:p>
            <a:pPr>
              <a:buFont typeface="Arial" panose="020B0604020202020204" pitchFamily="34" charset="0"/>
              <a:buChar char="•"/>
            </a:pPr>
            <a:r>
              <a:rPr lang="en-GB" sz="2400" dirty="0">
                <a:latin typeface="Arial" panose="020B0604020202020204" pitchFamily="34" charset="0"/>
                <a:cs typeface="Arial" panose="020B0604020202020204" pitchFamily="34" charset="0"/>
              </a:rPr>
              <a:t>Sprinkle each biscuit with a pinch of sugar</a:t>
            </a:r>
          </a:p>
          <a:p>
            <a:pPr>
              <a:buFont typeface="Arial" panose="020B0604020202020204" pitchFamily="34" charset="0"/>
              <a:buChar char="•"/>
            </a:pPr>
            <a:r>
              <a:rPr lang="en-GB" sz="2400" dirty="0">
                <a:latin typeface="Arial" panose="020B0604020202020204" pitchFamily="34" charset="0"/>
                <a:cs typeface="Arial" panose="020B0604020202020204" pitchFamily="34" charset="0"/>
              </a:rPr>
              <a:t>Bake for 15–20 minutes, or until pale golden brown </a:t>
            </a:r>
            <a:r>
              <a:rPr lang="en-GB" sz="2400" dirty="0">
                <a:effectLst/>
                <a:latin typeface="Arial" panose="020B0604020202020204" pitchFamily="34" charset="0"/>
                <a:ea typeface="Times New Roman" panose="02020603050405020304" pitchFamily="18" charset="0"/>
                <a:cs typeface="Arial" panose="020B0604020202020204" pitchFamily="34" charset="0"/>
              </a:rPr>
              <a:t>⚠</a:t>
            </a:r>
            <a:r>
              <a:rPr lang="en-GB" sz="2400" dirty="0">
                <a:latin typeface="Arial" panose="020B0604020202020204" pitchFamily="34" charset="0"/>
                <a:cs typeface="Arial" panose="020B0604020202020204" pitchFamily="34" charset="0"/>
              </a:rPr>
              <a:t> </a:t>
            </a:r>
            <a:endParaRPr lang="en-GB" sz="2400" dirty="0"/>
          </a:p>
          <a:p>
            <a:pPr marL="0" indent="0">
              <a:buNone/>
            </a:pPr>
            <a:endParaRPr lang="en-GB" sz="2400" dirty="0"/>
          </a:p>
        </p:txBody>
      </p:sp>
      <p:pic>
        <p:nvPicPr>
          <p:cNvPr id="5" name="Picture 4">
            <a:extLst>
              <a:ext uri="{FF2B5EF4-FFF2-40B4-BE49-F238E27FC236}">
                <a16:creationId xmlns:a16="http://schemas.microsoft.com/office/drawing/2014/main" id="{6615F7B5-26FD-F65E-8852-BCFB4626037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664175" y="3263729"/>
            <a:ext cx="3076832" cy="2307624"/>
          </a:xfrm>
          <a:prstGeom prst="rect">
            <a:avLst/>
          </a:prstGeom>
        </p:spPr>
      </p:pic>
      <p:pic>
        <p:nvPicPr>
          <p:cNvPr id="7" name="Picture 6">
            <a:extLst>
              <a:ext uri="{FF2B5EF4-FFF2-40B4-BE49-F238E27FC236}">
                <a16:creationId xmlns:a16="http://schemas.microsoft.com/office/drawing/2014/main" id="{05FECD20-20C2-6422-14DC-1FE46E6AD43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5400000">
            <a:off x="5271008" y="2650568"/>
            <a:ext cx="2296571" cy="3533948"/>
          </a:xfrm>
          <a:prstGeom prst="rect">
            <a:avLst/>
          </a:prstGeom>
        </p:spPr>
      </p:pic>
      <p:sp>
        <p:nvSpPr>
          <p:cNvPr id="8" name="Arrow: Right 7">
            <a:extLst>
              <a:ext uri="{FF2B5EF4-FFF2-40B4-BE49-F238E27FC236}">
                <a16:creationId xmlns:a16="http://schemas.microsoft.com/office/drawing/2014/main" id="{47C09500-DC22-7B70-DC45-E4B4F596B0E5}"/>
              </a:ext>
            </a:extLst>
          </p:cNvPr>
          <p:cNvSpPr/>
          <p:nvPr/>
        </p:nvSpPr>
        <p:spPr>
          <a:xfrm>
            <a:off x="3532487" y="4049933"/>
            <a:ext cx="1020976" cy="54060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1478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1920-E532-4B98-ABE9-CCE8FC57698A}"/>
              </a:ext>
            </a:extLst>
          </p:cNvPr>
          <p:cNvSpPr>
            <a:spLocks noGrp="1"/>
          </p:cNvSpPr>
          <p:nvPr>
            <p:ph type="title"/>
          </p:nvPr>
        </p:nvSpPr>
        <p:spPr>
          <a:xfrm>
            <a:off x="270431" y="1102481"/>
            <a:ext cx="7886700" cy="699377"/>
          </a:xfrm>
        </p:spPr>
        <p:txBody>
          <a:bodyPr>
            <a:normAutofit/>
          </a:bodyPr>
          <a:lstStyle/>
          <a:p>
            <a:r>
              <a:rPr lang="en-GB" sz="3600" b="1" dirty="0">
                <a:latin typeface="Arial" panose="020B0604020202020204" pitchFamily="34" charset="0"/>
                <a:cs typeface="Arial" panose="020B0604020202020204" pitchFamily="34" charset="0"/>
              </a:rPr>
              <a:t>Finished biscuit example</a:t>
            </a:r>
          </a:p>
        </p:txBody>
      </p:sp>
      <p:pic>
        <p:nvPicPr>
          <p:cNvPr id="3" name="Picture 2">
            <a:extLst>
              <a:ext uri="{FF2B5EF4-FFF2-40B4-BE49-F238E27FC236}">
                <a16:creationId xmlns:a16="http://schemas.microsoft.com/office/drawing/2014/main" id="{68EC151C-0C3B-6E9F-1568-4E07C7D6614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2550434" y="734350"/>
            <a:ext cx="4043132" cy="6221544"/>
          </a:xfrm>
          <a:prstGeom prst="rect">
            <a:avLst/>
          </a:prstGeom>
        </p:spPr>
      </p:pic>
    </p:spTree>
    <p:extLst>
      <p:ext uri="{BB962C8B-B14F-4D97-AF65-F5344CB8AC3E}">
        <p14:creationId xmlns:p14="http://schemas.microsoft.com/office/powerpoint/2010/main" val="2928333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A2DB-01C9-4D94-818E-9853F88CFC6D}"/>
              </a:ext>
            </a:extLst>
          </p:cNvPr>
          <p:cNvSpPr>
            <a:spLocks noGrp="1"/>
          </p:cNvSpPr>
          <p:nvPr>
            <p:ph type="title"/>
          </p:nvPr>
        </p:nvSpPr>
        <p:spPr>
          <a:xfrm>
            <a:off x="166534" y="1040603"/>
            <a:ext cx="7886700" cy="699377"/>
          </a:xfrm>
        </p:spPr>
        <p:txBody>
          <a:bodyPr>
            <a:normAutofit/>
          </a:bodyPr>
          <a:lstStyle/>
          <a:p>
            <a:r>
              <a:rPr lang="en-GB" sz="3600" b="1" dirty="0">
                <a:latin typeface="Arial" panose="020B0604020202020204" pitchFamily="34" charset="0"/>
                <a:cs typeface="Arial" panose="020B0604020202020204" pitchFamily="34" charset="0"/>
              </a:rPr>
              <a:t>Resources and equipment (icing)</a:t>
            </a:r>
          </a:p>
        </p:txBody>
      </p:sp>
      <p:pic>
        <p:nvPicPr>
          <p:cNvPr id="5" name="Picture 4">
            <a:extLst>
              <a:ext uri="{FF2B5EF4-FFF2-40B4-BE49-F238E27FC236}">
                <a16:creationId xmlns:a16="http://schemas.microsoft.com/office/drawing/2014/main" id="{D7B7FEDF-C818-9554-EF33-5074FCE5CA3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80539" y="1832998"/>
            <a:ext cx="3165338" cy="3337791"/>
          </a:xfrm>
          <a:prstGeom prst="rect">
            <a:avLst/>
          </a:prstGeom>
        </p:spPr>
      </p:pic>
      <p:sp>
        <p:nvSpPr>
          <p:cNvPr id="10" name="TextBox 9">
            <a:extLst>
              <a:ext uri="{FF2B5EF4-FFF2-40B4-BE49-F238E27FC236}">
                <a16:creationId xmlns:a16="http://schemas.microsoft.com/office/drawing/2014/main" id="{7B36834C-6D27-DEC0-5C8F-DAF7332CF217}"/>
              </a:ext>
            </a:extLst>
          </p:cNvPr>
          <p:cNvSpPr txBox="1"/>
          <p:nvPr/>
        </p:nvSpPr>
        <p:spPr>
          <a:xfrm>
            <a:off x="294967" y="1754469"/>
            <a:ext cx="4906298" cy="4154984"/>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Biscuits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Icing sugar</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Food colouring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Ready made fondant icing (optional)</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Icing pens (optional)</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Mixing bowls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Sieve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Spoons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Icing bags (optional)</a:t>
            </a:r>
          </a:p>
        </p:txBody>
      </p:sp>
    </p:spTree>
    <p:extLst>
      <p:ext uri="{BB962C8B-B14F-4D97-AF65-F5344CB8AC3E}">
        <p14:creationId xmlns:p14="http://schemas.microsoft.com/office/powerpoint/2010/main" val="3475340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037" y="1052504"/>
            <a:ext cx="7886700" cy="699377"/>
          </a:xfrm>
        </p:spPr>
        <p:txBody>
          <a:bodyPr>
            <a:normAutofit/>
          </a:bodyPr>
          <a:lstStyle/>
          <a:p>
            <a:r>
              <a:rPr lang="en-GB" sz="3600" b="1" dirty="0">
                <a:latin typeface="Arial" panose="020B0604020202020204" pitchFamily="34" charset="0"/>
                <a:cs typeface="Arial" panose="020B0604020202020204" pitchFamily="34" charset="0"/>
              </a:rPr>
              <a:t>Option 1 – Making glace icing </a:t>
            </a:r>
          </a:p>
        </p:txBody>
      </p:sp>
      <p:sp>
        <p:nvSpPr>
          <p:cNvPr id="11" name="TextBox 10">
            <a:extLst>
              <a:ext uri="{FF2B5EF4-FFF2-40B4-BE49-F238E27FC236}">
                <a16:creationId xmlns:a16="http://schemas.microsoft.com/office/drawing/2014/main" id="{17B6BE99-3D03-4B41-827A-9A74CDB47A69}"/>
              </a:ext>
            </a:extLst>
          </p:cNvPr>
          <p:cNvSpPr txBox="1"/>
          <p:nvPr/>
        </p:nvSpPr>
        <p:spPr>
          <a:xfrm>
            <a:off x="331037" y="1731347"/>
            <a:ext cx="8169965"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Use 125 g icing sugar, 15 ml water</a:t>
            </a:r>
            <a:endParaRPr lang="en-GB" sz="2400" dirty="0"/>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Sift the icing sugar into a bowl</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Gradually add the water until the icing becomes thick enough to coat the back of a spoon</a:t>
            </a:r>
          </a:p>
          <a:p>
            <a:pPr marL="342900" indent="-342900">
              <a:buBlip>
                <a:blip r:embed="rId3">
                  <a:extLst>
                    <a:ext uri="{96DAC541-7B7A-43D3-8B79-37D633B846F1}">
                      <asvg:svgBlip xmlns:asvg="http://schemas.microsoft.com/office/drawing/2016/SVG/main" r:embed="rId4"/>
                    </a:ext>
                  </a:extLst>
                </a:blip>
              </a:buBlip>
            </a:pPr>
            <a:endParaRPr lang="en-GB" sz="2400" dirty="0"/>
          </a:p>
          <a:p>
            <a:endParaRPr lang="en-GB" sz="2400" dirty="0"/>
          </a:p>
          <a:p>
            <a:endParaRPr lang="en-GB" sz="2400" dirty="0"/>
          </a:p>
          <a:p>
            <a:endParaRPr lang="en-GB" sz="2400" dirty="0"/>
          </a:p>
        </p:txBody>
      </p:sp>
      <p:pic>
        <p:nvPicPr>
          <p:cNvPr id="4" name="Picture 3">
            <a:extLst>
              <a:ext uri="{FF2B5EF4-FFF2-40B4-BE49-F238E27FC236}">
                <a16:creationId xmlns:a16="http://schemas.microsoft.com/office/drawing/2014/main" id="{F1EBBD15-AA68-5019-0A1F-F3DB99B899A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57289" y="3635381"/>
            <a:ext cx="2360316" cy="2066114"/>
          </a:xfrm>
          <a:prstGeom prst="rect">
            <a:avLst/>
          </a:prstGeom>
        </p:spPr>
      </p:pic>
      <p:pic>
        <p:nvPicPr>
          <p:cNvPr id="6" name="Picture 5">
            <a:extLst>
              <a:ext uri="{FF2B5EF4-FFF2-40B4-BE49-F238E27FC236}">
                <a16:creationId xmlns:a16="http://schemas.microsoft.com/office/drawing/2014/main" id="{D8FA71E9-3896-512B-9565-BFC3AC4B53C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479289" y="3551915"/>
            <a:ext cx="2564112" cy="2149580"/>
          </a:xfrm>
          <a:prstGeom prst="rect">
            <a:avLst/>
          </a:prstGeom>
        </p:spPr>
      </p:pic>
      <p:sp>
        <p:nvSpPr>
          <p:cNvPr id="7" name="Arrow: Right 6">
            <a:extLst>
              <a:ext uri="{FF2B5EF4-FFF2-40B4-BE49-F238E27FC236}">
                <a16:creationId xmlns:a16="http://schemas.microsoft.com/office/drawing/2014/main" id="{DA4FD291-8481-11C7-19E5-30B78C629C6E}"/>
              </a:ext>
            </a:extLst>
          </p:cNvPr>
          <p:cNvSpPr/>
          <p:nvPr/>
        </p:nvSpPr>
        <p:spPr>
          <a:xfrm>
            <a:off x="3737075" y="4268668"/>
            <a:ext cx="1522744" cy="54060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8993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24" y="1094824"/>
            <a:ext cx="7886700" cy="699377"/>
          </a:xfrm>
        </p:spPr>
        <p:txBody>
          <a:bodyPr>
            <a:normAutofit/>
          </a:bodyPr>
          <a:lstStyle/>
          <a:p>
            <a:r>
              <a:rPr lang="en-GB" sz="3600" b="1" dirty="0">
                <a:latin typeface="Arial" panose="020B0604020202020204" pitchFamily="34" charset="0"/>
                <a:cs typeface="Arial" panose="020B0604020202020204" pitchFamily="34" charset="0"/>
              </a:rPr>
              <a:t>Option 1 – Applying the glace icing</a:t>
            </a:r>
          </a:p>
        </p:txBody>
      </p:sp>
      <p:sp>
        <p:nvSpPr>
          <p:cNvPr id="11" name="TextBox 10">
            <a:extLst>
              <a:ext uri="{FF2B5EF4-FFF2-40B4-BE49-F238E27FC236}">
                <a16:creationId xmlns:a16="http://schemas.microsoft.com/office/drawing/2014/main" id="{17B6BE99-3D03-4B41-827A-9A74CDB47A69}"/>
              </a:ext>
            </a:extLst>
          </p:cNvPr>
          <p:cNvSpPr txBox="1"/>
          <p:nvPr/>
        </p:nvSpPr>
        <p:spPr>
          <a:xfrm>
            <a:off x="369030" y="1794201"/>
            <a:ext cx="8169965"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Using glace icing: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Cover the biscuit with white icing to create a ‘base’</a:t>
            </a:r>
          </a:p>
        </p:txBody>
      </p:sp>
      <p:pic>
        <p:nvPicPr>
          <p:cNvPr id="4" name="Picture 3">
            <a:extLst>
              <a:ext uri="{FF2B5EF4-FFF2-40B4-BE49-F238E27FC236}">
                <a16:creationId xmlns:a16="http://schemas.microsoft.com/office/drawing/2014/main" id="{98E0B6F3-0DA4-7F34-F0C1-B7DE0A9F9AF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52650" y="2775998"/>
            <a:ext cx="4247004" cy="3185253"/>
          </a:xfrm>
          <a:prstGeom prst="rect">
            <a:avLst/>
          </a:prstGeom>
        </p:spPr>
      </p:pic>
    </p:spTree>
    <p:extLst>
      <p:ext uri="{BB962C8B-B14F-4D97-AF65-F5344CB8AC3E}">
        <p14:creationId xmlns:p14="http://schemas.microsoft.com/office/powerpoint/2010/main" val="776390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45" y="1020349"/>
            <a:ext cx="7886700" cy="699377"/>
          </a:xfrm>
        </p:spPr>
        <p:txBody>
          <a:bodyPr>
            <a:normAutofit/>
          </a:bodyPr>
          <a:lstStyle/>
          <a:p>
            <a:r>
              <a:rPr lang="en-GB" sz="3600" b="1" dirty="0">
                <a:latin typeface="Arial" panose="020B0604020202020204" pitchFamily="34" charset="0"/>
                <a:cs typeface="Arial" panose="020B0604020202020204" pitchFamily="34" charset="0"/>
              </a:rPr>
              <a:t>Option 2 – Applying fondant icing</a:t>
            </a:r>
          </a:p>
        </p:txBody>
      </p:sp>
      <p:sp>
        <p:nvSpPr>
          <p:cNvPr id="11" name="TextBox 10">
            <a:extLst>
              <a:ext uri="{FF2B5EF4-FFF2-40B4-BE49-F238E27FC236}">
                <a16:creationId xmlns:a16="http://schemas.microsoft.com/office/drawing/2014/main" id="{17B6BE99-3D03-4B41-827A-9A74CDB47A69}"/>
              </a:ext>
            </a:extLst>
          </p:cNvPr>
          <p:cNvSpPr txBox="1"/>
          <p:nvPr/>
        </p:nvSpPr>
        <p:spPr>
          <a:xfrm>
            <a:off x="496957" y="1690230"/>
            <a:ext cx="8169965"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Using fondant icing: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Cut out the required shapes for the parts of the flag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Use warm jam to ‘attach’ the icing to the biscuit</a:t>
            </a:r>
          </a:p>
        </p:txBody>
      </p:sp>
      <p:pic>
        <p:nvPicPr>
          <p:cNvPr id="6" name="Picture 5">
            <a:extLst>
              <a:ext uri="{FF2B5EF4-FFF2-40B4-BE49-F238E27FC236}">
                <a16:creationId xmlns:a16="http://schemas.microsoft.com/office/drawing/2014/main" id="{76D9473B-E42E-EB8A-76DE-00AEFAA8F29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1920294" y="3597298"/>
            <a:ext cx="2893829" cy="1753453"/>
          </a:xfrm>
          <a:prstGeom prst="rect">
            <a:avLst/>
          </a:prstGeom>
        </p:spPr>
      </p:pic>
      <p:pic>
        <p:nvPicPr>
          <p:cNvPr id="8" name="Picture 7">
            <a:extLst>
              <a:ext uri="{FF2B5EF4-FFF2-40B4-BE49-F238E27FC236}">
                <a16:creationId xmlns:a16="http://schemas.microsoft.com/office/drawing/2014/main" id="{BE69B4C3-7C9E-BB74-300C-37070610376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5400000">
            <a:off x="4138182" y="3494052"/>
            <a:ext cx="2948554" cy="1966536"/>
          </a:xfrm>
          <a:prstGeom prst="rect">
            <a:avLst/>
          </a:prstGeom>
        </p:spPr>
      </p:pic>
      <p:pic>
        <p:nvPicPr>
          <p:cNvPr id="10" name="Picture 9">
            <a:extLst>
              <a:ext uri="{FF2B5EF4-FFF2-40B4-BE49-F238E27FC236}">
                <a16:creationId xmlns:a16="http://schemas.microsoft.com/office/drawing/2014/main" id="{0087BB05-8473-9064-54B1-051375545A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5400000">
            <a:off x="-268228" y="3578143"/>
            <a:ext cx="2973927" cy="1772981"/>
          </a:xfrm>
          <a:prstGeom prst="rect">
            <a:avLst/>
          </a:prstGeom>
        </p:spPr>
      </p:pic>
      <p:pic>
        <p:nvPicPr>
          <p:cNvPr id="13" name="Picture 12">
            <a:extLst>
              <a:ext uri="{FF2B5EF4-FFF2-40B4-BE49-F238E27FC236}">
                <a16:creationId xmlns:a16="http://schemas.microsoft.com/office/drawing/2014/main" id="{DD0B217C-3B9A-5CDB-4371-CE0B39FB64AB}"/>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rot="5400000">
            <a:off x="6531521" y="3533797"/>
            <a:ext cx="2943269" cy="1831015"/>
          </a:xfrm>
          <a:prstGeom prst="rect">
            <a:avLst/>
          </a:prstGeom>
        </p:spPr>
      </p:pic>
      <p:sp>
        <p:nvSpPr>
          <p:cNvPr id="14" name="Arrow: Right 13">
            <a:extLst>
              <a:ext uri="{FF2B5EF4-FFF2-40B4-BE49-F238E27FC236}">
                <a16:creationId xmlns:a16="http://schemas.microsoft.com/office/drawing/2014/main" id="{8F732E0F-F2FF-D322-8656-E59E5E1BFF82}"/>
              </a:ext>
            </a:extLst>
          </p:cNvPr>
          <p:cNvSpPr/>
          <p:nvPr/>
        </p:nvSpPr>
        <p:spPr>
          <a:xfrm>
            <a:off x="1969255" y="4277027"/>
            <a:ext cx="741405" cy="54060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54B46EE1-561A-25AA-7BDF-C814E774691F}"/>
              </a:ext>
            </a:extLst>
          </p:cNvPr>
          <p:cNvSpPr/>
          <p:nvPr/>
        </p:nvSpPr>
        <p:spPr>
          <a:xfrm>
            <a:off x="4109064" y="4277027"/>
            <a:ext cx="741405" cy="54060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E47BB60E-00E6-F7FB-E29E-8F88C2FB2B2B}"/>
              </a:ext>
            </a:extLst>
          </p:cNvPr>
          <p:cNvSpPr/>
          <p:nvPr/>
        </p:nvSpPr>
        <p:spPr>
          <a:xfrm>
            <a:off x="6474650" y="4270970"/>
            <a:ext cx="741405" cy="54060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699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95" y="1050001"/>
            <a:ext cx="7886700" cy="699377"/>
          </a:xfrm>
        </p:spPr>
        <p:txBody>
          <a:bodyPr>
            <a:normAutofit/>
          </a:bodyPr>
          <a:lstStyle/>
          <a:p>
            <a:r>
              <a:rPr lang="en-GB" sz="3600" b="1" dirty="0">
                <a:latin typeface="Arial" panose="020B0604020202020204" pitchFamily="34" charset="0"/>
                <a:cs typeface="Arial" panose="020B0604020202020204" pitchFamily="34" charset="0"/>
              </a:rPr>
              <a:t>Step 2 - Decorate the biscuits</a:t>
            </a:r>
          </a:p>
        </p:txBody>
      </p:sp>
      <p:sp>
        <p:nvSpPr>
          <p:cNvPr id="11" name="TextBox 10">
            <a:extLst>
              <a:ext uri="{FF2B5EF4-FFF2-40B4-BE49-F238E27FC236}">
                <a16:creationId xmlns:a16="http://schemas.microsoft.com/office/drawing/2014/main" id="{17B6BE99-3D03-4B41-827A-9A74CDB47A69}"/>
              </a:ext>
            </a:extLst>
          </p:cNvPr>
          <p:cNvSpPr txBox="1"/>
          <p:nvPr/>
        </p:nvSpPr>
        <p:spPr>
          <a:xfrm>
            <a:off x="345385" y="1690689"/>
            <a:ext cx="8169965" cy="461665"/>
          </a:xfrm>
          <a:prstGeom prst="rect">
            <a:avLst/>
          </a:prstGeom>
          <a:noFill/>
        </p:spPr>
        <p:txBody>
          <a:bodyPr wrap="square" rtlCol="0">
            <a:spAutoFit/>
          </a:bodyPr>
          <a:lstStyle/>
          <a:p>
            <a:r>
              <a:rPr lang="en-GB" sz="2400" dirty="0"/>
              <a:t>Glace/fondant icing bases:</a:t>
            </a:r>
          </a:p>
        </p:txBody>
      </p:sp>
      <p:pic>
        <p:nvPicPr>
          <p:cNvPr id="4" name="Picture 3">
            <a:extLst>
              <a:ext uri="{FF2B5EF4-FFF2-40B4-BE49-F238E27FC236}">
                <a16:creationId xmlns:a16="http://schemas.microsoft.com/office/drawing/2014/main" id="{5A759D43-4145-F246-C941-FD5A58AF4AB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963387" y="2361889"/>
            <a:ext cx="2652746" cy="2958101"/>
          </a:xfrm>
          <a:prstGeom prst="rect">
            <a:avLst/>
          </a:prstGeom>
        </p:spPr>
      </p:pic>
      <p:pic>
        <p:nvPicPr>
          <p:cNvPr id="6" name="Picture 5">
            <a:extLst>
              <a:ext uri="{FF2B5EF4-FFF2-40B4-BE49-F238E27FC236}">
                <a16:creationId xmlns:a16="http://schemas.microsoft.com/office/drawing/2014/main" id="{DAD8D545-2861-DFEB-E6F0-34FD00D41DE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63389" y="2521686"/>
            <a:ext cx="3451961" cy="2645625"/>
          </a:xfrm>
          <a:prstGeom prst="rect">
            <a:avLst/>
          </a:prstGeom>
        </p:spPr>
      </p:pic>
      <p:sp>
        <p:nvSpPr>
          <p:cNvPr id="9" name="TextBox 8">
            <a:extLst>
              <a:ext uri="{FF2B5EF4-FFF2-40B4-BE49-F238E27FC236}">
                <a16:creationId xmlns:a16="http://schemas.microsoft.com/office/drawing/2014/main" id="{CC13921A-5D76-B29C-4F3D-3D4223D79B7C}"/>
              </a:ext>
            </a:extLst>
          </p:cNvPr>
          <p:cNvSpPr txBox="1"/>
          <p:nvPr/>
        </p:nvSpPr>
        <p:spPr>
          <a:xfrm>
            <a:off x="1088736" y="5298690"/>
            <a:ext cx="2402048"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Glace base</a:t>
            </a:r>
          </a:p>
        </p:txBody>
      </p:sp>
      <p:sp>
        <p:nvSpPr>
          <p:cNvPr id="10" name="TextBox 9">
            <a:extLst>
              <a:ext uri="{FF2B5EF4-FFF2-40B4-BE49-F238E27FC236}">
                <a16:creationId xmlns:a16="http://schemas.microsoft.com/office/drawing/2014/main" id="{F008B98B-3C93-9756-7B74-46A0D4B79350}"/>
              </a:ext>
            </a:extLst>
          </p:cNvPr>
          <p:cNvSpPr txBox="1"/>
          <p:nvPr/>
        </p:nvSpPr>
        <p:spPr>
          <a:xfrm>
            <a:off x="5588345" y="5276334"/>
            <a:ext cx="2402048"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Fondant base</a:t>
            </a:r>
          </a:p>
        </p:txBody>
      </p:sp>
    </p:spTree>
    <p:extLst>
      <p:ext uri="{BB962C8B-B14F-4D97-AF65-F5344CB8AC3E}">
        <p14:creationId xmlns:p14="http://schemas.microsoft.com/office/powerpoint/2010/main" val="1360179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B31B8E-EDAB-4F02-6C60-29AEBFD0375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213067" y="1884848"/>
            <a:ext cx="4717865" cy="3841806"/>
          </a:xfrm>
          <a:prstGeom prst="rect">
            <a:avLst/>
          </a:prstGeom>
        </p:spPr>
      </p:pic>
      <p:sp>
        <p:nvSpPr>
          <p:cNvPr id="2" name="Title 1">
            <a:extLst>
              <a:ext uri="{FF2B5EF4-FFF2-40B4-BE49-F238E27FC236}">
                <a16:creationId xmlns:a16="http://schemas.microsoft.com/office/drawing/2014/main" id="{9A30EAE3-4EA6-F261-16D3-6184FB2DE7E6}"/>
              </a:ext>
            </a:extLst>
          </p:cNvPr>
          <p:cNvSpPr txBox="1">
            <a:spLocks/>
          </p:cNvSpPr>
          <p:nvPr/>
        </p:nvSpPr>
        <p:spPr>
          <a:xfrm>
            <a:off x="176366" y="1131346"/>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Examples of finished products </a:t>
            </a:r>
          </a:p>
        </p:txBody>
      </p:sp>
    </p:spTree>
    <p:extLst>
      <p:ext uri="{BB962C8B-B14F-4D97-AF65-F5344CB8AC3E}">
        <p14:creationId xmlns:p14="http://schemas.microsoft.com/office/powerpoint/2010/main" val="1892431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07C9A-47DF-E57F-C0CF-49D5A2FF7E1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28650" y="1826613"/>
            <a:ext cx="3583460" cy="2902210"/>
          </a:xfrm>
          <a:prstGeom prst="rect">
            <a:avLst/>
          </a:prstGeom>
        </p:spPr>
      </p:pic>
      <p:sp>
        <p:nvSpPr>
          <p:cNvPr id="4" name="TextBox 3">
            <a:extLst>
              <a:ext uri="{FF2B5EF4-FFF2-40B4-BE49-F238E27FC236}">
                <a16:creationId xmlns:a16="http://schemas.microsoft.com/office/drawing/2014/main" id="{37BAE483-F9C9-33DF-1566-17B5BF56F436}"/>
              </a:ext>
            </a:extLst>
          </p:cNvPr>
          <p:cNvSpPr txBox="1"/>
          <p:nvPr/>
        </p:nvSpPr>
        <p:spPr>
          <a:xfrm>
            <a:off x="707308" y="4728824"/>
            <a:ext cx="3583460" cy="1200329"/>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Brazil</a:t>
            </a:r>
          </a:p>
          <a:p>
            <a:r>
              <a:rPr lang="en-GB" sz="2400" dirty="0">
                <a:latin typeface="Arial" panose="020B0604020202020204" pitchFamily="34" charset="0"/>
                <a:cs typeface="Arial" panose="020B0604020202020204" pitchFamily="34" charset="0"/>
              </a:rPr>
              <a:t>Fondant base</a:t>
            </a:r>
          </a:p>
          <a:p>
            <a:r>
              <a:rPr lang="en-GB" sz="2400" dirty="0">
                <a:latin typeface="Arial" panose="020B0604020202020204" pitchFamily="34" charset="0"/>
                <a:cs typeface="Arial" panose="020B0604020202020204" pitchFamily="34" charset="0"/>
              </a:rPr>
              <a:t>Icing pens for design</a:t>
            </a:r>
          </a:p>
        </p:txBody>
      </p:sp>
      <p:pic>
        <p:nvPicPr>
          <p:cNvPr id="5" name="Picture 4">
            <a:extLst>
              <a:ext uri="{FF2B5EF4-FFF2-40B4-BE49-F238E27FC236}">
                <a16:creationId xmlns:a16="http://schemas.microsoft.com/office/drawing/2014/main" id="{CF2A8825-D8E6-844C-8AD8-2F7BA72AE5D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5400000">
            <a:off x="5517039" y="1730513"/>
            <a:ext cx="2902211" cy="3094411"/>
          </a:xfrm>
          <a:prstGeom prst="rect">
            <a:avLst/>
          </a:prstGeom>
        </p:spPr>
      </p:pic>
      <p:sp>
        <p:nvSpPr>
          <p:cNvPr id="6" name="TextBox 5">
            <a:extLst>
              <a:ext uri="{FF2B5EF4-FFF2-40B4-BE49-F238E27FC236}">
                <a16:creationId xmlns:a16="http://schemas.microsoft.com/office/drawing/2014/main" id="{E553A801-02C6-3EF7-ADF1-40F61C495894}"/>
              </a:ext>
            </a:extLst>
          </p:cNvPr>
          <p:cNvSpPr txBox="1"/>
          <p:nvPr/>
        </p:nvSpPr>
        <p:spPr>
          <a:xfrm>
            <a:off x="5420939" y="4730879"/>
            <a:ext cx="3094411" cy="1200329"/>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Cameroon</a:t>
            </a:r>
          </a:p>
          <a:p>
            <a:r>
              <a:rPr lang="en-GB" sz="2400" dirty="0">
                <a:latin typeface="Arial" panose="020B0604020202020204" pitchFamily="34" charset="0"/>
                <a:cs typeface="Arial" panose="020B0604020202020204" pitchFamily="34" charset="0"/>
              </a:rPr>
              <a:t>Fondant green/red</a:t>
            </a:r>
          </a:p>
          <a:p>
            <a:r>
              <a:rPr lang="en-GB" sz="2400" dirty="0">
                <a:latin typeface="Arial" panose="020B0604020202020204" pitchFamily="34" charset="0"/>
                <a:cs typeface="Arial" panose="020B0604020202020204" pitchFamily="34" charset="0"/>
              </a:rPr>
              <a:t>Icing pens for yellow</a:t>
            </a:r>
          </a:p>
        </p:txBody>
      </p:sp>
      <p:sp>
        <p:nvSpPr>
          <p:cNvPr id="2" name="Title 1">
            <a:extLst>
              <a:ext uri="{FF2B5EF4-FFF2-40B4-BE49-F238E27FC236}">
                <a16:creationId xmlns:a16="http://schemas.microsoft.com/office/drawing/2014/main" id="{311FEABE-CDF4-EECC-9673-E30CF2AF710C}"/>
              </a:ext>
            </a:extLst>
          </p:cNvPr>
          <p:cNvSpPr txBox="1">
            <a:spLocks/>
          </p:cNvSpPr>
          <p:nvPr/>
        </p:nvSpPr>
        <p:spPr>
          <a:xfrm>
            <a:off x="176366" y="1131346"/>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Examples of finished products </a:t>
            </a:r>
          </a:p>
        </p:txBody>
      </p:sp>
    </p:spTree>
    <p:extLst>
      <p:ext uri="{BB962C8B-B14F-4D97-AF65-F5344CB8AC3E}">
        <p14:creationId xmlns:p14="http://schemas.microsoft.com/office/powerpoint/2010/main" val="1429091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940C920-808E-48ED-BC6C-60B0A60C9949}"/>
              </a:ext>
            </a:extLst>
          </p:cNvPr>
          <p:cNvSpPr txBox="1">
            <a:spLocks/>
          </p:cNvSpPr>
          <p:nvPr/>
        </p:nvSpPr>
        <p:spPr>
          <a:xfrm>
            <a:off x="176366" y="1131346"/>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Examples of finished products </a:t>
            </a:r>
          </a:p>
        </p:txBody>
      </p:sp>
      <p:pic>
        <p:nvPicPr>
          <p:cNvPr id="3" name="Picture 2">
            <a:extLst>
              <a:ext uri="{FF2B5EF4-FFF2-40B4-BE49-F238E27FC236}">
                <a16:creationId xmlns:a16="http://schemas.microsoft.com/office/drawing/2014/main" id="{B89A3088-16BF-2234-68BC-58E3D247915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28650" y="1935054"/>
            <a:ext cx="3723219" cy="2915674"/>
          </a:xfrm>
          <a:prstGeom prst="rect">
            <a:avLst/>
          </a:prstGeom>
        </p:spPr>
      </p:pic>
      <p:pic>
        <p:nvPicPr>
          <p:cNvPr id="5" name="Picture 4">
            <a:extLst>
              <a:ext uri="{FF2B5EF4-FFF2-40B4-BE49-F238E27FC236}">
                <a16:creationId xmlns:a16="http://schemas.microsoft.com/office/drawing/2014/main" id="{C8AC726A-4503-904B-5BF0-0188D55F68F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449330" y="1935054"/>
            <a:ext cx="2965622" cy="2915674"/>
          </a:xfrm>
          <a:prstGeom prst="rect">
            <a:avLst/>
          </a:prstGeom>
        </p:spPr>
      </p:pic>
      <p:sp>
        <p:nvSpPr>
          <p:cNvPr id="6" name="TextBox 5">
            <a:extLst>
              <a:ext uri="{FF2B5EF4-FFF2-40B4-BE49-F238E27FC236}">
                <a16:creationId xmlns:a16="http://schemas.microsoft.com/office/drawing/2014/main" id="{A1C5D610-C10E-89DB-D819-17365152E96F}"/>
              </a:ext>
            </a:extLst>
          </p:cNvPr>
          <p:cNvSpPr txBox="1"/>
          <p:nvPr/>
        </p:nvSpPr>
        <p:spPr>
          <a:xfrm>
            <a:off x="628650" y="4955059"/>
            <a:ext cx="3723219" cy="830997"/>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England</a:t>
            </a:r>
          </a:p>
          <a:p>
            <a:r>
              <a:rPr lang="en-GB" sz="2400" dirty="0">
                <a:latin typeface="Arial" panose="020B0604020202020204" pitchFamily="34" charset="0"/>
                <a:cs typeface="Arial" panose="020B0604020202020204" pitchFamily="34" charset="0"/>
              </a:rPr>
              <a:t>Fondant icing</a:t>
            </a:r>
          </a:p>
        </p:txBody>
      </p:sp>
      <p:sp>
        <p:nvSpPr>
          <p:cNvPr id="7" name="TextBox 6">
            <a:extLst>
              <a:ext uri="{FF2B5EF4-FFF2-40B4-BE49-F238E27FC236}">
                <a16:creationId xmlns:a16="http://schemas.microsoft.com/office/drawing/2014/main" id="{56564D9C-6A5B-E987-306A-682F8DB5285C}"/>
              </a:ext>
            </a:extLst>
          </p:cNvPr>
          <p:cNvSpPr txBox="1"/>
          <p:nvPr/>
        </p:nvSpPr>
        <p:spPr>
          <a:xfrm>
            <a:off x="5420781" y="4943202"/>
            <a:ext cx="3094569" cy="830997"/>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England</a:t>
            </a:r>
          </a:p>
          <a:p>
            <a:r>
              <a:rPr lang="en-GB" sz="2400" dirty="0">
                <a:latin typeface="Arial" panose="020B0604020202020204" pitchFamily="34" charset="0"/>
                <a:cs typeface="Arial" panose="020B0604020202020204" pitchFamily="34" charset="0"/>
              </a:rPr>
              <a:t>Glace icing</a:t>
            </a:r>
          </a:p>
        </p:txBody>
      </p:sp>
    </p:spTree>
    <p:extLst>
      <p:ext uri="{BB962C8B-B14F-4D97-AF65-F5344CB8AC3E}">
        <p14:creationId xmlns:p14="http://schemas.microsoft.com/office/powerpoint/2010/main" val="3888670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76A60-2BD2-465A-8974-F4ADEDAF8DEF}"/>
              </a:ext>
            </a:extLst>
          </p:cNvPr>
          <p:cNvSpPr txBox="1"/>
          <p:nvPr/>
        </p:nvSpPr>
        <p:spPr>
          <a:xfrm>
            <a:off x="899592" y="1196961"/>
            <a:ext cx="7344816" cy="4708981"/>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p>
          <a:p>
            <a:pPr fontAlgn="base"/>
            <a:r>
              <a:rPr lang="en-GB" sz="2000" dirty="0">
                <a:effectLst/>
                <a:ea typeface="Times New Roman" panose="02020603050405020304" pitchFamily="18" charset="0"/>
              </a:rPr>
              <a:t> </a:t>
            </a:r>
          </a:p>
          <a:p>
            <a:pPr marL="342900" lvl="0" indent="-342900">
              <a:buFont typeface="Symbol" panose="05050102010706020507" pitchFamily="18" charset="2"/>
              <a:buChar char=""/>
            </a:pPr>
            <a:r>
              <a:rPr lang="en-GB" sz="2000" dirty="0">
                <a:effectLst/>
                <a:ea typeface="Times New Roman" panose="02020603050405020304" pitchFamily="18" charset="0"/>
              </a:rPr>
              <a:t>ensuring that any equipment used for this activity is in good working condition</a:t>
            </a:r>
          </a:p>
          <a:p>
            <a:pPr marL="342900" lvl="0" indent="-342900">
              <a:buFont typeface="Symbol" panose="05050102010706020507" pitchFamily="18" charset="2"/>
              <a:buChar char=""/>
            </a:pPr>
            <a:r>
              <a:rPr lang="en-GB" sz="2000" dirty="0">
                <a:effectLst/>
                <a:ea typeface="Times New Roman" panose="02020603050405020304" pitchFamily="18" charset="0"/>
              </a:rPr>
              <a:t>behaving sensibly and following any safety instructions so as not to hurt or injure yourself or others </a:t>
            </a:r>
          </a:p>
          <a:p>
            <a:pPr fontAlgn="base"/>
            <a:r>
              <a:rPr lang="en-US" sz="2000" dirty="0">
                <a:effectLst/>
                <a:ea typeface="Times New Roman" panose="02020603050405020304" pitchFamily="18" charset="0"/>
              </a:rPr>
              <a:t> </a:t>
            </a:r>
            <a:endParaRPr lang="en-GB" sz="2000" dirty="0">
              <a:effectLst/>
              <a:ea typeface="Times New Roman" panose="02020603050405020304" pitchFamily="18" charset="0"/>
            </a:endParaRPr>
          </a:p>
          <a:p>
            <a:pPr fontAlgn="base"/>
            <a:r>
              <a:rPr lang="en-GB" sz="2000" dirty="0">
                <a:effectLst/>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a:t>
            </a:r>
            <a:r>
              <a:rPr lang="en-GB" sz="2000" dirty="0">
                <a:effectLst/>
                <a:latin typeface="Arial" panose="020B0604020202020204" pitchFamily="34" charset="0"/>
                <a:ea typeface="Times New Roman" panose="02020603050405020304" pitchFamily="18" charset="0"/>
              </a:rPr>
              <a:t>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3508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C5D610-C10E-89DB-D819-17365152E96F}"/>
              </a:ext>
            </a:extLst>
          </p:cNvPr>
          <p:cNvSpPr txBox="1"/>
          <p:nvPr/>
        </p:nvSpPr>
        <p:spPr>
          <a:xfrm>
            <a:off x="628650" y="4955059"/>
            <a:ext cx="3723219" cy="830997"/>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France</a:t>
            </a:r>
          </a:p>
          <a:p>
            <a:r>
              <a:rPr lang="en-GB" sz="2400" dirty="0">
                <a:latin typeface="Arial" panose="020B0604020202020204" pitchFamily="34" charset="0"/>
                <a:cs typeface="Arial" panose="020B0604020202020204" pitchFamily="34" charset="0"/>
              </a:rPr>
              <a:t>Glace icing</a:t>
            </a:r>
          </a:p>
        </p:txBody>
      </p:sp>
      <p:sp>
        <p:nvSpPr>
          <p:cNvPr id="7" name="TextBox 6">
            <a:extLst>
              <a:ext uri="{FF2B5EF4-FFF2-40B4-BE49-F238E27FC236}">
                <a16:creationId xmlns:a16="http://schemas.microsoft.com/office/drawing/2014/main" id="{56564D9C-6A5B-E987-306A-682F8DB5285C}"/>
              </a:ext>
            </a:extLst>
          </p:cNvPr>
          <p:cNvSpPr txBox="1"/>
          <p:nvPr/>
        </p:nvSpPr>
        <p:spPr>
          <a:xfrm>
            <a:off x="5301050" y="4942803"/>
            <a:ext cx="3723219" cy="1200329"/>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Argentina</a:t>
            </a:r>
          </a:p>
          <a:p>
            <a:r>
              <a:rPr lang="en-GB" sz="2400" dirty="0">
                <a:latin typeface="Arial" panose="020B0604020202020204" pitchFamily="34" charset="0"/>
                <a:cs typeface="Arial" panose="020B0604020202020204" pitchFamily="34" charset="0"/>
              </a:rPr>
              <a:t>Fondant icing blue/white</a:t>
            </a:r>
          </a:p>
          <a:p>
            <a:r>
              <a:rPr lang="en-GB" sz="2400" dirty="0">
                <a:latin typeface="Arial" panose="020B0604020202020204" pitchFamily="34" charset="0"/>
                <a:cs typeface="Arial" panose="020B0604020202020204" pitchFamily="34" charset="0"/>
              </a:rPr>
              <a:t>Icing pen yellow</a:t>
            </a:r>
          </a:p>
        </p:txBody>
      </p:sp>
      <p:pic>
        <p:nvPicPr>
          <p:cNvPr id="10" name="Picture 9">
            <a:extLst>
              <a:ext uri="{FF2B5EF4-FFF2-40B4-BE49-F238E27FC236}">
                <a16:creationId xmlns:a16="http://schemas.microsoft.com/office/drawing/2014/main" id="{F270D78F-EA52-CD43-81A1-4AB24487DEF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301050" y="1963631"/>
            <a:ext cx="2939728" cy="2930738"/>
          </a:xfrm>
          <a:prstGeom prst="rect">
            <a:avLst/>
          </a:prstGeom>
        </p:spPr>
      </p:pic>
      <p:pic>
        <p:nvPicPr>
          <p:cNvPr id="12" name="Picture 11">
            <a:extLst>
              <a:ext uri="{FF2B5EF4-FFF2-40B4-BE49-F238E27FC236}">
                <a16:creationId xmlns:a16="http://schemas.microsoft.com/office/drawing/2014/main" id="{2CED7EBE-C785-EE65-6037-A8C5154F7E4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29638" y="1963631"/>
            <a:ext cx="3043291" cy="2979571"/>
          </a:xfrm>
          <a:prstGeom prst="rect">
            <a:avLst/>
          </a:prstGeom>
        </p:spPr>
      </p:pic>
      <p:sp>
        <p:nvSpPr>
          <p:cNvPr id="2" name="Title 1">
            <a:extLst>
              <a:ext uri="{FF2B5EF4-FFF2-40B4-BE49-F238E27FC236}">
                <a16:creationId xmlns:a16="http://schemas.microsoft.com/office/drawing/2014/main" id="{F4B8EA20-49F1-78A4-9A10-3DAEBB38B649}"/>
              </a:ext>
            </a:extLst>
          </p:cNvPr>
          <p:cNvSpPr txBox="1">
            <a:spLocks/>
          </p:cNvSpPr>
          <p:nvPr/>
        </p:nvSpPr>
        <p:spPr>
          <a:xfrm>
            <a:off x="176366" y="1131346"/>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Examples of finished products </a:t>
            </a:r>
          </a:p>
        </p:txBody>
      </p:sp>
    </p:spTree>
    <p:extLst>
      <p:ext uri="{BB962C8B-B14F-4D97-AF65-F5344CB8AC3E}">
        <p14:creationId xmlns:p14="http://schemas.microsoft.com/office/powerpoint/2010/main" val="116311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C5D610-C10E-89DB-D819-17365152E96F}"/>
              </a:ext>
            </a:extLst>
          </p:cNvPr>
          <p:cNvSpPr txBox="1"/>
          <p:nvPr/>
        </p:nvSpPr>
        <p:spPr>
          <a:xfrm>
            <a:off x="628650" y="4955059"/>
            <a:ext cx="3723219" cy="830997"/>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Japan</a:t>
            </a:r>
          </a:p>
          <a:p>
            <a:r>
              <a:rPr lang="en-GB" sz="2400" dirty="0">
                <a:latin typeface="Arial" panose="020B0604020202020204" pitchFamily="34" charset="0"/>
                <a:cs typeface="Arial" panose="020B0604020202020204" pitchFamily="34" charset="0"/>
              </a:rPr>
              <a:t>Glace icing</a:t>
            </a:r>
          </a:p>
        </p:txBody>
      </p:sp>
      <p:sp>
        <p:nvSpPr>
          <p:cNvPr id="7" name="TextBox 6">
            <a:extLst>
              <a:ext uri="{FF2B5EF4-FFF2-40B4-BE49-F238E27FC236}">
                <a16:creationId xmlns:a16="http://schemas.microsoft.com/office/drawing/2014/main" id="{56564D9C-6A5B-E987-306A-682F8DB5285C}"/>
              </a:ext>
            </a:extLst>
          </p:cNvPr>
          <p:cNvSpPr txBox="1"/>
          <p:nvPr/>
        </p:nvSpPr>
        <p:spPr>
          <a:xfrm>
            <a:off x="4880918" y="4955058"/>
            <a:ext cx="3723219" cy="830997"/>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Switzerland</a:t>
            </a:r>
          </a:p>
          <a:p>
            <a:r>
              <a:rPr lang="en-GB" sz="2400" dirty="0">
                <a:latin typeface="Arial" panose="020B0604020202020204" pitchFamily="34" charset="0"/>
                <a:cs typeface="Arial" panose="020B0604020202020204" pitchFamily="34" charset="0"/>
              </a:rPr>
              <a:t>Fondant icing red/white</a:t>
            </a:r>
          </a:p>
        </p:txBody>
      </p:sp>
      <p:pic>
        <p:nvPicPr>
          <p:cNvPr id="3" name="Picture 2">
            <a:extLst>
              <a:ext uri="{FF2B5EF4-FFF2-40B4-BE49-F238E27FC236}">
                <a16:creationId xmlns:a16="http://schemas.microsoft.com/office/drawing/2014/main" id="{F9A6CE19-0402-3239-B691-56FC61E2805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38793" y="2013307"/>
            <a:ext cx="3104297" cy="2881062"/>
          </a:xfrm>
          <a:prstGeom prst="rect">
            <a:avLst/>
          </a:prstGeom>
        </p:spPr>
      </p:pic>
      <p:pic>
        <p:nvPicPr>
          <p:cNvPr id="5" name="Picture 4">
            <a:extLst>
              <a:ext uri="{FF2B5EF4-FFF2-40B4-BE49-F238E27FC236}">
                <a16:creationId xmlns:a16="http://schemas.microsoft.com/office/drawing/2014/main" id="{401A338D-6062-7F13-9E6A-8E70745FA65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880918" y="2013307"/>
            <a:ext cx="3410465" cy="2881062"/>
          </a:xfrm>
          <a:prstGeom prst="rect">
            <a:avLst/>
          </a:prstGeom>
        </p:spPr>
      </p:pic>
      <p:sp>
        <p:nvSpPr>
          <p:cNvPr id="2" name="Title 1">
            <a:extLst>
              <a:ext uri="{FF2B5EF4-FFF2-40B4-BE49-F238E27FC236}">
                <a16:creationId xmlns:a16="http://schemas.microsoft.com/office/drawing/2014/main" id="{BA81E3B6-3291-DEDA-A7DE-3770EDF58A4F}"/>
              </a:ext>
            </a:extLst>
          </p:cNvPr>
          <p:cNvSpPr txBox="1">
            <a:spLocks/>
          </p:cNvSpPr>
          <p:nvPr/>
        </p:nvSpPr>
        <p:spPr>
          <a:xfrm>
            <a:off x="176366" y="1131346"/>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Examples of finished products </a:t>
            </a:r>
          </a:p>
        </p:txBody>
      </p:sp>
    </p:spTree>
    <p:extLst>
      <p:ext uri="{BB962C8B-B14F-4D97-AF65-F5344CB8AC3E}">
        <p14:creationId xmlns:p14="http://schemas.microsoft.com/office/powerpoint/2010/main" val="3353196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E4A34-7583-0C78-4FEB-B130AC85E6F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63561" y="1952438"/>
            <a:ext cx="2964128" cy="2818352"/>
          </a:xfrm>
          <a:prstGeom prst="rect">
            <a:avLst/>
          </a:prstGeom>
        </p:spPr>
      </p:pic>
      <p:pic>
        <p:nvPicPr>
          <p:cNvPr id="9" name="Picture 8">
            <a:extLst>
              <a:ext uri="{FF2B5EF4-FFF2-40B4-BE49-F238E27FC236}">
                <a16:creationId xmlns:a16="http://schemas.microsoft.com/office/drawing/2014/main" id="{E1B2860F-A461-E10C-96AD-7110EBC50CC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691378" y="1952438"/>
            <a:ext cx="3579133" cy="2914525"/>
          </a:xfrm>
          <a:prstGeom prst="rect">
            <a:avLst/>
          </a:prstGeom>
        </p:spPr>
      </p:pic>
      <p:sp>
        <p:nvSpPr>
          <p:cNvPr id="2" name="Title 1">
            <a:extLst>
              <a:ext uri="{FF2B5EF4-FFF2-40B4-BE49-F238E27FC236}">
                <a16:creationId xmlns:a16="http://schemas.microsoft.com/office/drawing/2014/main" id="{570D025C-D0E8-EFEA-75DB-E4A70ED5AFB7}"/>
              </a:ext>
            </a:extLst>
          </p:cNvPr>
          <p:cNvSpPr txBox="1">
            <a:spLocks/>
          </p:cNvSpPr>
          <p:nvPr/>
        </p:nvSpPr>
        <p:spPr>
          <a:xfrm>
            <a:off x="176366" y="1131346"/>
            <a:ext cx="7886700" cy="69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Examples of finished products </a:t>
            </a:r>
          </a:p>
        </p:txBody>
      </p:sp>
      <p:sp>
        <p:nvSpPr>
          <p:cNvPr id="6" name="TextBox 5">
            <a:extLst>
              <a:ext uri="{FF2B5EF4-FFF2-40B4-BE49-F238E27FC236}">
                <a16:creationId xmlns:a16="http://schemas.microsoft.com/office/drawing/2014/main" id="{A1C5D610-C10E-89DB-D819-17365152E96F}"/>
              </a:ext>
            </a:extLst>
          </p:cNvPr>
          <p:cNvSpPr txBox="1"/>
          <p:nvPr/>
        </p:nvSpPr>
        <p:spPr>
          <a:xfrm>
            <a:off x="848781" y="4896455"/>
            <a:ext cx="3723219" cy="1200329"/>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Uruguay</a:t>
            </a:r>
          </a:p>
          <a:p>
            <a:r>
              <a:rPr lang="en-GB" sz="2400" dirty="0">
                <a:latin typeface="Arial" panose="020B0604020202020204" pitchFamily="34" charset="0"/>
                <a:cs typeface="Arial" panose="020B0604020202020204" pitchFamily="34" charset="0"/>
              </a:rPr>
              <a:t>Glace icing</a:t>
            </a:r>
          </a:p>
          <a:p>
            <a:r>
              <a:rPr lang="en-GB" sz="2400" dirty="0">
                <a:latin typeface="Arial" panose="020B0604020202020204" pitchFamily="34" charset="0"/>
                <a:cs typeface="Arial" panose="020B0604020202020204" pitchFamily="34" charset="0"/>
              </a:rPr>
              <a:t>Icing pen blue</a:t>
            </a:r>
          </a:p>
        </p:txBody>
      </p:sp>
    </p:spTree>
    <p:extLst>
      <p:ext uri="{BB962C8B-B14F-4D97-AF65-F5344CB8AC3E}">
        <p14:creationId xmlns:p14="http://schemas.microsoft.com/office/powerpoint/2010/main" val="553109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3E9745-C8EE-C2A1-3997-93F3455D04DC}"/>
              </a:ext>
            </a:extLst>
          </p:cNvPr>
          <p:cNvSpPr>
            <a:spLocks noGrp="1"/>
          </p:cNvSpPr>
          <p:nvPr>
            <p:ph idx="1"/>
          </p:nvPr>
        </p:nvSpPr>
        <p:spPr/>
        <p:txBody>
          <a:bodyPr>
            <a:normAutofit/>
          </a:bodyPr>
          <a:lstStyle/>
          <a:p>
            <a:pPr marL="0" indent="0" algn="ctr" fontAlgn="base">
              <a:buNone/>
            </a:pPr>
            <a:r>
              <a:rPr lang="en-GB" sz="3300" b="0" i="0" dirty="0">
                <a:solidFill>
                  <a:srgbClr val="000000"/>
                </a:solidFill>
                <a:effectLst/>
                <a:latin typeface="inherit"/>
              </a:rPr>
              <a:t>Please do </a:t>
            </a:r>
            <a:r>
              <a:rPr lang="en-GB" sz="3300" b="1" i="0" dirty="0">
                <a:solidFill>
                  <a:srgbClr val="000000"/>
                </a:solidFill>
                <a:effectLst/>
                <a:latin typeface="inherit"/>
              </a:rPr>
              <a:t>share</a:t>
            </a:r>
            <a:r>
              <a:rPr lang="en-GB" sz="3300" b="0" i="0" dirty="0">
                <a:solidFill>
                  <a:srgbClr val="000000"/>
                </a:solidFill>
                <a:effectLst/>
                <a:latin typeface="inherit"/>
              </a:rPr>
              <a:t> your learning highlights and final creations with us so we can display it for other students to see. </a:t>
            </a:r>
          </a:p>
          <a:p>
            <a:pPr marL="0" indent="0" algn="ctr" fontAlgn="base">
              <a:buNone/>
            </a:pPr>
            <a:endParaRPr lang="en-GB" sz="3300" b="0" i="0" dirty="0">
              <a:solidFill>
                <a:srgbClr val="000000"/>
              </a:solidFill>
              <a:effectLst/>
              <a:latin typeface="inherit"/>
            </a:endParaRPr>
          </a:p>
          <a:p>
            <a:pPr marL="0" indent="0" algn="ctr" fontAlgn="base">
              <a:buNone/>
            </a:pPr>
            <a:r>
              <a:rPr lang="en-GB" sz="3300" b="0" i="0" dirty="0">
                <a:solidFill>
                  <a:srgbClr val="000000"/>
                </a:solidFill>
                <a:effectLst/>
                <a:latin typeface="inherit"/>
              </a:rPr>
              <a:t>Share them with us on social media </a:t>
            </a:r>
            <a:r>
              <a:rPr lang="en-GB" sz="3300" b="1" i="0" dirty="0">
                <a:solidFill>
                  <a:srgbClr val="000000"/>
                </a:solidFill>
                <a:effectLst/>
                <a:latin typeface="inherit"/>
              </a:rPr>
              <a:t>@IETeducation </a:t>
            </a:r>
            <a:r>
              <a:rPr lang="en-GB" sz="3300" b="0" i="0" dirty="0">
                <a:solidFill>
                  <a:srgbClr val="000000"/>
                </a:solidFill>
                <a:effectLst/>
                <a:latin typeface="inherit"/>
              </a:rPr>
              <a:t>or send them via email to </a:t>
            </a:r>
            <a:r>
              <a:rPr lang="en-GB" sz="3300" b="1" i="0" dirty="0">
                <a:solidFill>
                  <a:srgbClr val="9C67A8"/>
                </a:solidFill>
                <a:effectLst/>
                <a:latin typeface="inherit"/>
                <a:hlinkClick r:id="rId2"/>
              </a:rPr>
              <a:t>IETEducation@theiet.org</a:t>
            </a:r>
            <a:r>
              <a:rPr lang="en-GB" sz="3300" b="1" i="0" dirty="0">
                <a:solidFill>
                  <a:srgbClr val="000000"/>
                </a:solidFill>
                <a:effectLst/>
                <a:latin typeface="inherit"/>
              </a:rPr>
              <a:t> </a:t>
            </a:r>
            <a:br>
              <a:rPr lang="en-GB" b="0" i="0" u="none" strike="noStrike" dirty="0">
                <a:solidFill>
                  <a:srgbClr val="FFFFFF"/>
                </a:solidFill>
                <a:effectLst/>
                <a:latin typeface="inherit"/>
                <a:hlinkClick r:id="rId3"/>
              </a:rPr>
            </a:br>
            <a:endParaRPr lang="en-GB" dirty="0"/>
          </a:p>
        </p:txBody>
      </p:sp>
    </p:spTree>
    <p:extLst>
      <p:ext uri="{BB962C8B-B14F-4D97-AF65-F5344CB8AC3E}">
        <p14:creationId xmlns:p14="http://schemas.microsoft.com/office/powerpoint/2010/main" val="1200514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D369B2E-0EC0-A518-B553-FF2E64BC48AF}"/>
              </a:ext>
            </a:extLst>
          </p:cNvPr>
          <p:cNvSpPr txBox="1">
            <a:spLocks/>
          </p:cNvSpPr>
          <p:nvPr/>
        </p:nvSpPr>
        <p:spPr>
          <a:xfrm>
            <a:off x="0" y="1043633"/>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6" name="TextBox 5">
            <a:extLst>
              <a:ext uri="{FF2B5EF4-FFF2-40B4-BE49-F238E27FC236}">
                <a16:creationId xmlns:a16="http://schemas.microsoft.com/office/drawing/2014/main" id="{A9C1E35B-1B51-2FD0-477A-CD82226A34B9}"/>
              </a:ext>
            </a:extLst>
          </p:cNvPr>
          <p:cNvSpPr txBox="1"/>
          <p:nvPr/>
        </p:nvSpPr>
        <p:spPr>
          <a:xfrm>
            <a:off x="258785" y="1097083"/>
            <a:ext cx="552112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Brief</a:t>
            </a:r>
          </a:p>
        </p:txBody>
      </p:sp>
      <p:sp>
        <p:nvSpPr>
          <p:cNvPr id="7" name="TextBox 6">
            <a:extLst>
              <a:ext uri="{FF2B5EF4-FFF2-40B4-BE49-F238E27FC236}">
                <a16:creationId xmlns:a16="http://schemas.microsoft.com/office/drawing/2014/main" id="{8FB08912-5C83-0751-19BF-FF940A923F73}"/>
              </a:ext>
            </a:extLst>
          </p:cNvPr>
          <p:cNvSpPr txBox="1"/>
          <p:nvPr/>
        </p:nvSpPr>
        <p:spPr>
          <a:xfrm>
            <a:off x="258785" y="1864378"/>
            <a:ext cx="4814660" cy="3008003"/>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en-GB" sz="2400" dirty="0">
                <a:latin typeface="Arial" panose="020B0604020202020204" pitchFamily="34" charset="0"/>
                <a:cs typeface="Arial" panose="020B0604020202020204" pitchFamily="34" charset="0"/>
              </a:rPr>
              <a:t>The men’s 2022 football World Cup is to be played in November and December 2022 in Qatar</a:t>
            </a:r>
          </a:p>
          <a:p>
            <a:pPr marL="228600" indent="-228600">
              <a:lnSpc>
                <a:spcPct val="90000"/>
              </a:lnSpc>
              <a:spcBef>
                <a:spcPts val="1000"/>
              </a:spcBef>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28600" indent="-228600">
              <a:lnSpc>
                <a:spcPct val="90000"/>
              </a:lnSpc>
              <a:spcBef>
                <a:spcPts val="1000"/>
              </a:spcBef>
              <a:buFont typeface="Arial" panose="020B0604020202020204" pitchFamily="34" charset="0"/>
              <a:buChar char="•"/>
            </a:pPr>
            <a:r>
              <a:rPr lang="en-GB" sz="2400" dirty="0">
                <a:latin typeface="Arial" panose="020B0604020202020204" pitchFamily="34" charset="0"/>
                <a:cs typeface="Arial" panose="020B0604020202020204" pitchFamily="34" charset="0"/>
              </a:rPr>
              <a:t>Your task is to create a biscuit that shows the national flag of a World Cup country</a:t>
            </a:r>
          </a:p>
        </p:txBody>
      </p:sp>
      <p:pic>
        <p:nvPicPr>
          <p:cNvPr id="8" name="Picture 4" descr="World, Cup, Soccer, Gold, Sports, Trophy, Prize, Brazil">
            <a:extLst>
              <a:ext uri="{FF2B5EF4-FFF2-40B4-BE49-F238E27FC236}">
                <a16:creationId xmlns:a16="http://schemas.microsoft.com/office/drawing/2014/main" id="{34DF34BF-A546-52A6-E25D-A97879470FC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27160" y="1743414"/>
            <a:ext cx="1539092" cy="307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92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A2DB-01C9-4D94-818E-9853F88CFC6D}"/>
              </a:ext>
            </a:extLst>
          </p:cNvPr>
          <p:cNvSpPr>
            <a:spLocks noGrp="1"/>
          </p:cNvSpPr>
          <p:nvPr>
            <p:ph type="title"/>
          </p:nvPr>
        </p:nvSpPr>
        <p:spPr>
          <a:xfrm>
            <a:off x="216524" y="1086000"/>
            <a:ext cx="8571876" cy="699377"/>
          </a:xfrm>
        </p:spPr>
        <p:txBody>
          <a:bodyPr>
            <a:normAutofit/>
          </a:bodyPr>
          <a:lstStyle/>
          <a:p>
            <a:r>
              <a:rPr lang="en-GB" sz="3600" b="1" dirty="0">
                <a:latin typeface="Arial" panose="020B0604020202020204" pitchFamily="34" charset="0"/>
                <a:cs typeface="Arial" panose="020B0604020202020204" pitchFamily="34" charset="0"/>
              </a:rPr>
              <a:t>Resources and equipment (biscuits)</a:t>
            </a:r>
          </a:p>
        </p:txBody>
      </p:sp>
      <p:pic>
        <p:nvPicPr>
          <p:cNvPr id="5" name="Picture 4" descr="Text&#10;&#10;Description automatically generated">
            <a:extLst>
              <a:ext uri="{FF2B5EF4-FFF2-40B4-BE49-F238E27FC236}">
                <a16:creationId xmlns:a16="http://schemas.microsoft.com/office/drawing/2014/main" id="{C6B84E9E-FECA-A887-CE80-04AC8BDA02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95102" y="1825625"/>
            <a:ext cx="2808122" cy="2968796"/>
          </a:xfrm>
          <a:prstGeom prst="rect">
            <a:avLst/>
          </a:prstGeom>
        </p:spPr>
      </p:pic>
      <p:sp>
        <p:nvSpPr>
          <p:cNvPr id="8" name="TextBox 7">
            <a:extLst>
              <a:ext uri="{FF2B5EF4-FFF2-40B4-BE49-F238E27FC236}">
                <a16:creationId xmlns:a16="http://schemas.microsoft.com/office/drawing/2014/main" id="{82B898CB-DE16-57D5-BAD7-0A4F311BF033}"/>
              </a:ext>
            </a:extLst>
          </p:cNvPr>
          <p:cNvSpPr txBox="1"/>
          <p:nvPr/>
        </p:nvSpPr>
        <p:spPr>
          <a:xfrm>
            <a:off x="349045" y="1825625"/>
            <a:ext cx="4498258" cy="3785652"/>
          </a:xfrm>
          <a:prstGeom prst="rect">
            <a:avLst/>
          </a:prstGeom>
          <a:noFill/>
        </p:spPr>
        <p:txBody>
          <a:bodyPr wrap="square">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25 g caster sugar</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50 g soft butter</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75 g plain flour</a:t>
            </a: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Mixing bowl</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Rolling pin (optional)</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Table knife</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Baking tray and baking paper (lined tray)</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Cooling rack</a:t>
            </a:r>
          </a:p>
        </p:txBody>
      </p:sp>
    </p:spTree>
    <p:extLst>
      <p:ext uri="{BB962C8B-B14F-4D97-AF65-F5344CB8AC3E}">
        <p14:creationId xmlns:p14="http://schemas.microsoft.com/office/powerpoint/2010/main" val="4075353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1920-E532-4B98-ABE9-CCE8FC57698A}"/>
              </a:ext>
            </a:extLst>
          </p:cNvPr>
          <p:cNvSpPr>
            <a:spLocks noGrp="1"/>
          </p:cNvSpPr>
          <p:nvPr>
            <p:ph type="title"/>
          </p:nvPr>
        </p:nvSpPr>
        <p:spPr>
          <a:xfrm>
            <a:off x="235359" y="1126248"/>
            <a:ext cx="7886700" cy="699377"/>
          </a:xfrm>
        </p:spPr>
        <p:txBody>
          <a:bodyPr>
            <a:normAutofit/>
          </a:bodyPr>
          <a:lstStyle/>
          <a:p>
            <a:r>
              <a:rPr lang="en-GB" sz="3600" b="1" dirty="0">
                <a:latin typeface="Arial" panose="020B0604020202020204" pitchFamily="34" charset="0"/>
                <a:cs typeface="Arial" panose="020B0604020202020204" pitchFamily="34" charset="0"/>
              </a:rPr>
              <a:t>Step 1</a:t>
            </a:r>
          </a:p>
        </p:txBody>
      </p:sp>
      <p:pic>
        <p:nvPicPr>
          <p:cNvPr id="5" name="Picture 4" descr="A picture containing food, eaten, butter&#10;&#10;Description automatically generated">
            <a:extLst>
              <a:ext uri="{FF2B5EF4-FFF2-40B4-BE49-F238E27FC236}">
                <a16:creationId xmlns:a16="http://schemas.microsoft.com/office/drawing/2014/main" id="{1AB7563C-DB5C-29FE-0CCD-6BE1ADB7647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5182073" y="3251839"/>
            <a:ext cx="2462218" cy="2497608"/>
          </a:xfrm>
          <a:prstGeom prst="rect">
            <a:avLst/>
          </a:prstGeom>
        </p:spPr>
      </p:pic>
      <p:pic>
        <p:nvPicPr>
          <p:cNvPr id="6" name="Picture 5">
            <a:extLst>
              <a:ext uri="{FF2B5EF4-FFF2-40B4-BE49-F238E27FC236}">
                <a16:creationId xmlns:a16="http://schemas.microsoft.com/office/drawing/2014/main" id="{F45DDD16-85A7-4652-6C7E-1EECF79366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5400000">
            <a:off x="1115995" y="3601756"/>
            <a:ext cx="2434281" cy="1825711"/>
          </a:xfrm>
          <a:prstGeom prst="rect">
            <a:avLst/>
          </a:prstGeom>
        </p:spPr>
      </p:pic>
      <p:sp>
        <p:nvSpPr>
          <p:cNvPr id="7" name="Arrow: Right 6">
            <a:extLst>
              <a:ext uri="{FF2B5EF4-FFF2-40B4-BE49-F238E27FC236}">
                <a16:creationId xmlns:a16="http://schemas.microsoft.com/office/drawing/2014/main" id="{F3ED4574-9895-3E44-42C0-15EA5C25DD0E}"/>
              </a:ext>
            </a:extLst>
          </p:cNvPr>
          <p:cNvSpPr/>
          <p:nvPr/>
        </p:nvSpPr>
        <p:spPr>
          <a:xfrm>
            <a:off x="3588890" y="4267475"/>
            <a:ext cx="1232588" cy="49427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594FF77-39DF-1BA5-1E45-E183845C1FA2}"/>
              </a:ext>
            </a:extLst>
          </p:cNvPr>
          <p:cNvSpPr txBox="1"/>
          <p:nvPr/>
        </p:nvSpPr>
        <p:spPr>
          <a:xfrm>
            <a:off x="235358" y="1855423"/>
            <a:ext cx="7984409" cy="1200329"/>
          </a:xfrm>
          <a:prstGeom prst="rect">
            <a:avLst/>
          </a:prstGeom>
          <a:noFill/>
        </p:spPr>
        <p:txBody>
          <a:bodyPr wrap="square">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Line a baking tray with baking paper</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Rub together the butter and sugar, by hand until pale and smooth</a:t>
            </a:r>
          </a:p>
        </p:txBody>
      </p:sp>
    </p:spTree>
    <p:extLst>
      <p:ext uri="{BB962C8B-B14F-4D97-AF65-F5344CB8AC3E}">
        <p14:creationId xmlns:p14="http://schemas.microsoft.com/office/powerpoint/2010/main" val="2185756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1920-E532-4B98-ABE9-CCE8FC57698A}"/>
              </a:ext>
            </a:extLst>
          </p:cNvPr>
          <p:cNvSpPr>
            <a:spLocks noGrp="1"/>
          </p:cNvSpPr>
          <p:nvPr>
            <p:ph type="title"/>
          </p:nvPr>
        </p:nvSpPr>
        <p:spPr>
          <a:xfrm>
            <a:off x="0" y="962920"/>
            <a:ext cx="2704485" cy="699377"/>
          </a:xfrm>
        </p:spPr>
        <p:txBody>
          <a:bodyPr>
            <a:normAutofit/>
          </a:bodyPr>
          <a:lstStyle/>
          <a:p>
            <a:r>
              <a:rPr lang="en-GB" sz="3600" b="1" dirty="0">
                <a:latin typeface="Arial" panose="020B0604020202020204" pitchFamily="34" charset="0"/>
                <a:cs typeface="Arial" panose="020B0604020202020204" pitchFamily="34" charset="0"/>
              </a:rPr>
              <a:t>Step 2</a:t>
            </a:r>
          </a:p>
        </p:txBody>
      </p:sp>
      <p:sp>
        <p:nvSpPr>
          <p:cNvPr id="3" name="Content Placeholder 2">
            <a:extLst>
              <a:ext uri="{FF2B5EF4-FFF2-40B4-BE49-F238E27FC236}">
                <a16:creationId xmlns:a16="http://schemas.microsoft.com/office/drawing/2014/main" id="{1076D20F-C1A0-48B5-A10D-DADC0164BAFD}"/>
              </a:ext>
            </a:extLst>
          </p:cNvPr>
          <p:cNvSpPr>
            <a:spLocks noGrp="1"/>
          </p:cNvSpPr>
          <p:nvPr>
            <p:ph idx="1"/>
          </p:nvPr>
        </p:nvSpPr>
        <p:spPr/>
        <p:txBody>
          <a:bodyPr>
            <a:noAutofit/>
          </a:bodyPr>
          <a:lstStyle/>
          <a:p>
            <a:pPr>
              <a:buFont typeface="Arial" panose="020B0604020202020204" pitchFamily="34" charset="0"/>
              <a:buChar char="•"/>
            </a:pPr>
            <a:r>
              <a:rPr lang="en-GB" sz="2400" dirty="0">
                <a:latin typeface="Arial" panose="020B0604020202020204" pitchFamily="34" charset="0"/>
                <a:cs typeface="Arial" panose="020B0604020202020204" pitchFamily="34" charset="0"/>
              </a:rPr>
              <a:t>Gently rub in the flour until completely combined</a:t>
            </a:r>
          </a:p>
          <a:p>
            <a:pPr marL="0" indent="0">
              <a:buNone/>
            </a:pPr>
            <a:endParaRPr lang="en-GB" sz="2400" dirty="0"/>
          </a:p>
          <a:p>
            <a:pPr marL="0" indent="0">
              <a:buNone/>
            </a:pPr>
            <a:endParaRPr lang="en-GB" sz="2400" dirty="0"/>
          </a:p>
          <a:p>
            <a:pPr marL="0" indent="0">
              <a:buNone/>
            </a:pPr>
            <a:endParaRPr lang="en-GB" sz="2400" dirty="0"/>
          </a:p>
          <a:p>
            <a:pPr marL="0" indent="0">
              <a:buNone/>
            </a:pPr>
            <a:endParaRPr lang="en-GB" sz="2400" dirty="0"/>
          </a:p>
          <a:p>
            <a:pPr marL="0" indent="0">
              <a:buNone/>
            </a:pPr>
            <a:endParaRPr lang="en-GB" sz="2400" dirty="0"/>
          </a:p>
          <a:p>
            <a:pPr marL="0" indent="0">
              <a:buNone/>
            </a:pPr>
            <a:endParaRPr lang="en-GB" sz="24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a:buFont typeface="Arial" panose="020B0604020202020204" pitchFamily="34" charset="0"/>
              <a:buChar char="•"/>
            </a:pPr>
            <a:r>
              <a:rPr lang="en-GB" sz="2400" dirty="0">
                <a:latin typeface="Arial" panose="020B0604020202020204" pitchFamily="34" charset="0"/>
                <a:cs typeface="Arial" panose="020B0604020202020204" pitchFamily="34" charset="0"/>
              </a:rPr>
              <a:t>Try not to work the flour too much or the biscuits will not be so crumbly</a:t>
            </a:r>
          </a:p>
        </p:txBody>
      </p:sp>
      <p:pic>
        <p:nvPicPr>
          <p:cNvPr id="5" name="Picture 4">
            <a:extLst>
              <a:ext uri="{FF2B5EF4-FFF2-40B4-BE49-F238E27FC236}">
                <a16:creationId xmlns:a16="http://schemas.microsoft.com/office/drawing/2014/main" id="{4A6C8BE1-ED14-5F92-BA61-2BE49DD2B93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1097950" y="2621953"/>
            <a:ext cx="2671117" cy="2003338"/>
          </a:xfrm>
          <a:prstGeom prst="rect">
            <a:avLst/>
          </a:prstGeom>
        </p:spPr>
      </p:pic>
      <p:pic>
        <p:nvPicPr>
          <p:cNvPr id="7" name="Picture 6">
            <a:extLst>
              <a:ext uri="{FF2B5EF4-FFF2-40B4-BE49-F238E27FC236}">
                <a16:creationId xmlns:a16="http://schemas.microsoft.com/office/drawing/2014/main" id="{BCAB98DB-FE9B-48E7-26FF-4CCE8AA97F5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5400000">
            <a:off x="4942445" y="2621949"/>
            <a:ext cx="2671119" cy="2003339"/>
          </a:xfrm>
          <a:prstGeom prst="rect">
            <a:avLst/>
          </a:prstGeom>
        </p:spPr>
      </p:pic>
      <p:sp>
        <p:nvSpPr>
          <p:cNvPr id="8" name="Arrow: Right 7">
            <a:extLst>
              <a:ext uri="{FF2B5EF4-FFF2-40B4-BE49-F238E27FC236}">
                <a16:creationId xmlns:a16="http://schemas.microsoft.com/office/drawing/2014/main" id="{18ABE526-12C3-88AC-6509-04C4D07BA1D6}"/>
              </a:ext>
            </a:extLst>
          </p:cNvPr>
          <p:cNvSpPr/>
          <p:nvPr/>
        </p:nvSpPr>
        <p:spPr>
          <a:xfrm>
            <a:off x="3737918" y="3353315"/>
            <a:ext cx="1235677" cy="54060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6985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1920-E532-4B98-ABE9-CCE8FC57698A}"/>
              </a:ext>
            </a:extLst>
          </p:cNvPr>
          <p:cNvSpPr>
            <a:spLocks noGrp="1"/>
          </p:cNvSpPr>
          <p:nvPr>
            <p:ph type="title"/>
          </p:nvPr>
        </p:nvSpPr>
        <p:spPr>
          <a:xfrm>
            <a:off x="264857" y="1074243"/>
            <a:ext cx="7886700" cy="699377"/>
          </a:xfrm>
        </p:spPr>
        <p:txBody>
          <a:bodyPr>
            <a:normAutofit/>
          </a:bodyPr>
          <a:lstStyle/>
          <a:p>
            <a:r>
              <a:rPr lang="en-GB" sz="3600" b="1" dirty="0">
                <a:latin typeface="Arial" panose="020B0604020202020204" pitchFamily="34" charset="0"/>
                <a:cs typeface="Arial" panose="020B0604020202020204" pitchFamily="34" charset="0"/>
              </a:rPr>
              <a:t>Step 3</a:t>
            </a:r>
          </a:p>
        </p:txBody>
      </p:sp>
      <p:sp>
        <p:nvSpPr>
          <p:cNvPr id="3" name="Content Placeholder 2">
            <a:extLst>
              <a:ext uri="{FF2B5EF4-FFF2-40B4-BE49-F238E27FC236}">
                <a16:creationId xmlns:a16="http://schemas.microsoft.com/office/drawing/2014/main" id="{1076D20F-C1A0-48B5-A10D-DADC0164BAFD}"/>
              </a:ext>
            </a:extLst>
          </p:cNvPr>
          <p:cNvSpPr>
            <a:spLocks noGrp="1"/>
          </p:cNvSpPr>
          <p:nvPr>
            <p:ph idx="1"/>
          </p:nvPr>
        </p:nvSpPr>
        <p:spPr>
          <a:xfrm>
            <a:off x="412339" y="1901453"/>
            <a:ext cx="3235427" cy="1861472"/>
          </a:xfrm>
        </p:spPr>
        <p:txBody>
          <a:bodyPr>
            <a:noAutofit/>
          </a:bodyPr>
          <a:lstStyle/>
          <a:p>
            <a:pPr>
              <a:buFont typeface="Arial" panose="020B0604020202020204" pitchFamily="34" charset="0"/>
              <a:buChar char="•"/>
            </a:pPr>
            <a:r>
              <a:rPr lang="en-GB" sz="2400" dirty="0">
                <a:latin typeface="Arial" panose="020B0604020202020204" pitchFamily="34" charset="0"/>
                <a:cs typeface="Arial" panose="020B0604020202020204" pitchFamily="34" charset="0"/>
              </a:rPr>
              <a:t>Using your hands, squeeze the mixture together into a ball of dough</a:t>
            </a:r>
          </a:p>
        </p:txBody>
      </p:sp>
      <p:pic>
        <p:nvPicPr>
          <p:cNvPr id="5" name="Picture 4">
            <a:extLst>
              <a:ext uri="{FF2B5EF4-FFF2-40B4-BE49-F238E27FC236}">
                <a16:creationId xmlns:a16="http://schemas.microsoft.com/office/drawing/2014/main" id="{ED3C8973-EE2C-2C32-A171-1B5749E3B5E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flipV="1">
            <a:off x="4585331" y="2097531"/>
            <a:ext cx="3532615" cy="3140459"/>
          </a:xfrm>
          <a:prstGeom prst="rect">
            <a:avLst/>
          </a:prstGeom>
        </p:spPr>
      </p:pic>
    </p:spTree>
    <p:extLst>
      <p:ext uri="{BB962C8B-B14F-4D97-AF65-F5344CB8AC3E}">
        <p14:creationId xmlns:p14="http://schemas.microsoft.com/office/powerpoint/2010/main" val="2534206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1920-E532-4B98-ABE9-CCE8FC57698A}"/>
              </a:ext>
            </a:extLst>
          </p:cNvPr>
          <p:cNvSpPr>
            <a:spLocks noGrp="1"/>
          </p:cNvSpPr>
          <p:nvPr>
            <p:ph type="title"/>
          </p:nvPr>
        </p:nvSpPr>
        <p:spPr>
          <a:xfrm>
            <a:off x="262582" y="1066050"/>
            <a:ext cx="7886700" cy="699377"/>
          </a:xfrm>
        </p:spPr>
        <p:txBody>
          <a:bodyPr>
            <a:normAutofit/>
          </a:bodyPr>
          <a:lstStyle/>
          <a:p>
            <a:r>
              <a:rPr lang="en-GB" sz="3600" b="1" dirty="0">
                <a:latin typeface="Arial" panose="020B0604020202020204" pitchFamily="34" charset="0"/>
                <a:cs typeface="Arial" panose="020B0604020202020204" pitchFamily="34" charset="0"/>
              </a:rPr>
              <a:t>Step 4</a:t>
            </a:r>
          </a:p>
        </p:txBody>
      </p:sp>
      <p:sp>
        <p:nvSpPr>
          <p:cNvPr id="3" name="Content Placeholder 2">
            <a:extLst>
              <a:ext uri="{FF2B5EF4-FFF2-40B4-BE49-F238E27FC236}">
                <a16:creationId xmlns:a16="http://schemas.microsoft.com/office/drawing/2014/main" id="{1076D20F-C1A0-48B5-A10D-DADC0164BAFD}"/>
              </a:ext>
            </a:extLst>
          </p:cNvPr>
          <p:cNvSpPr>
            <a:spLocks noGrp="1"/>
          </p:cNvSpPr>
          <p:nvPr>
            <p:ph idx="1"/>
          </p:nvPr>
        </p:nvSpPr>
        <p:spPr>
          <a:xfrm>
            <a:off x="245806" y="1825625"/>
            <a:ext cx="8269544" cy="4351338"/>
          </a:xfrm>
        </p:spPr>
        <p:txBody>
          <a:bodyPr>
            <a:noAutofit/>
          </a:bodyPr>
          <a:lstStyle/>
          <a:p>
            <a:pPr>
              <a:buFont typeface="Arial" panose="020B0604020202020204" pitchFamily="34" charset="0"/>
              <a:buChar char="•"/>
            </a:pPr>
            <a:r>
              <a:rPr lang="en-GB" sz="2400" dirty="0">
                <a:latin typeface="Arial" panose="020B0604020202020204" pitchFamily="34" charset="0"/>
                <a:cs typeface="Arial" panose="020B0604020202020204" pitchFamily="34" charset="0"/>
              </a:rPr>
              <a:t>Gently pat out the dough to about 5 mm (¼ inch) thick (dust the work surface with a little flour if the dough sticks)</a:t>
            </a:r>
          </a:p>
          <a:p>
            <a:pPr>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pPr>
              <a:buFont typeface="Arial" panose="020B0604020202020204" pitchFamily="34" charset="0"/>
              <a:buChar char="•"/>
            </a:pPr>
            <a:r>
              <a:rPr lang="en-GB" sz="2400" dirty="0">
                <a:latin typeface="Arial" panose="020B0604020202020204" pitchFamily="34" charset="0"/>
                <a:cs typeface="Arial" panose="020B0604020202020204" pitchFamily="34" charset="0"/>
              </a:rPr>
              <a:t> Cut into rectangles (flag shapes)</a:t>
            </a:r>
          </a:p>
          <a:p>
            <a:pPr marL="0" indent="0">
              <a:buNone/>
            </a:pPr>
            <a:endParaRPr lang="en-GB" sz="2400" dirty="0"/>
          </a:p>
          <a:p>
            <a:pPr marL="0" indent="0">
              <a:buNone/>
            </a:pPr>
            <a:endParaRPr lang="en-GB" sz="2400" dirty="0"/>
          </a:p>
          <a:p>
            <a:pPr marL="0" indent="0">
              <a:buNone/>
            </a:pPr>
            <a:endParaRPr lang="en-GB" sz="2400" dirty="0"/>
          </a:p>
          <a:p>
            <a:pPr marL="0" indent="0">
              <a:buNone/>
            </a:pPr>
            <a:endParaRPr lang="en-GB" sz="2400" dirty="0"/>
          </a:p>
        </p:txBody>
      </p:sp>
      <p:pic>
        <p:nvPicPr>
          <p:cNvPr id="5" name="Picture 4">
            <a:extLst>
              <a:ext uri="{FF2B5EF4-FFF2-40B4-BE49-F238E27FC236}">
                <a16:creationId xmlns:a16="http://schemas.microsoft.com/office/drawing/2014/main" id="{FC5885AA-662B-E35C-E45F-9CCD8FDC7F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1644" y="3099484"/>
            <a:ext cx="3039763" cy="2279822"/>
          </a:xfrm>
          <a:prstGeom prst="rect">
            <a:avLst/>
          </a:prstGeom>
        </p:spPr>
      </p:pic>
      <p:pic>
        <p:nvPicPr>
          <p:cNvPr id="7" name="Picture 6">
            <a:extLst>
              <a:ext uri="{FF2B5EF4-FFF2-40B4-BE49-F238E27FC236}">
                <a16:creationId xmlns:a16="http://schemas.microsoft.com/office/drawing/2014/main" id="{223A444A-DFC9-B6D1-30F8-F80F61F3F9E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146588" y="3099484"/>
            <a:ext cx="3039763" cy="2299757"/>
          </a:xfrm>
          <a:prstGeom prst="rect">
            <a:avLst/>
          </a:prstGeom>
        </p:spPr>
      </p:pic>
      <p:sp>
        <p:nvSpPr>
          <p:cNvPr id="8" name="Arrow: Right 7">
            <a:extLst>
              <a:ext uri="{FF2B5EF4-FFF2-40B4-BE49-F238E27FC236}">
                <a16:creationId xmlns:a16="http://schemas.microsoft.com/office/drawing/2014/main" id="{BF6502EA-5FC3-3B31-AAA0-38B7CE74B446}"/>
              </a:ext>
            </a:extLst>
          </p:cNvPr>
          <p:cNvSpPr/>
          <p:nvPr/>
        </p:nvSpPr>
        <p:spPr>
          <a:xfrm>
            <a:off x="3940261" y="3790991"/>
            <a:ext cx="1107473" cy="54060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1819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1920-E532-4B98-ABE9-CCE8FC57698A}"/>
              </a:ext>
            </a:extLst>
          </p:cNvPr>
          <p:cNvSpPr>
            <a:spLocks noGrp="1"/>
          </p:cNvSpPr>
          <p:nvPr>
            <p:ph type="title"/>
          </p:nvPr>
        </p:nvSpPr>
        <p:spPr>
          <a:xfrm>
            <a:off x="264857" y="1115956"/>
            <a:ext cx="7886700" cy="699377"/>
          </a:xfrm>
        </p:spPr>
        <p:txBody>
          <a:bodyPr>
            <a:normAutofit/>
          </a:bodyPr>
          <a:lstStyle/>
          <a:p>
            <a:r>
              <a:rPr lang="en-GB" sz="3600" b="1" dirty="0">
                <a:latin typeface="Arial" panose="020B0604020202020204" pitchFamily="34" charset="0"/>
                <a:cs typeface="Arial" panose="020B0604020202020204" pitchFamily="34" charset="0"/>
              </a:rPr>
              <a:t>Step 5</a:t>
            </a:r>
          </a:p>
        </p:txBody>
      </p:sp>
      <p:sp>
        <p:nvSpPr>
          <p:cNvPr id="3" name="Content Placeholder 2">
            <a:extLst>
              <a:ext uri="{FF2B5EF4-FFF2-40B4-BE49-F238E27FC236}">
                <a16:creationId xmlns:a16="http://schemas.microsoft.com/office/drawing/2014/main" id="{1076D20F-C1A0-48B5-A10D-DADC0164BAFD}"/>
              </a:ext>
            </a:extLst>
          </p:cNvPr>
          <p:cNvSpPr>
            <a:spLocks noGrp="1"/>
          </p:cNvSpPr>
          <p:nvPr>
            <p:ph idx="1"/>
          </p:nvPr>
        </p:nvSpPr>
        <p:spPr>
          <a:xfrm>
            <a:off x="409230" y="1914116"/>
            <a:ext cx="7886700" cy="799588"/>
          </a:xfrm>
        </p:spPr>
        <p:txBody>
          <a:bodyPr>
            <a:noAutofit/>
          </a:bodyPr>
          <a:lstStyle/>
          <a:p>
            <a:pPr>
              <a:buFont typeface="Arial" panose="020B0604020202020204" pitchFamily="34" charset="0"/>
              <a:buChar char="•"/>
            </a:pPr>
            <a:r>
              <a:rPr lang="en-GB" sz="2400" dirty="0">
                <a:latin typeface="Arial" panose="020B0604020202020204" pitchFamily="34" charset="0"/>
                <a:cs typeface="Arial" panose="020B0604020202020204" pitchFamily="34" charset="0"/>
              </a:rPr>
              <a:t>Transfer the biscuits onto the baking tray and chill in the fridge for 15 minutes to rest</a:t>
            </a:r>
            <a:endParaRPr lang="en-GB" sz="2400" dirty="0"/>
          </a:p>
          <a:p>
            <a:pPr marL="0" indent="0">
              <a:buNone/>
            </a:pPr>
            <a:endParaRPr lang="en-GB" sz="2400" dirty="0"/>
          </a:p>
        </p:txBody>
      </p:sp>
      <p:pic>
        <p:nvPicPr>
          <p:cNvPr id="5" name="Picture 4">
            <a:extLst>
              <a:ext uri="{FF2B5EF4-FFF2-40B4-BE49-F238E27FC236}">
                <a16:creationId xmlns:a16="http://schemas.microsoft.com/office/drawing/2014/main" id="{7A9E5476-3DFF-23A9-2B1F-5CAFC561B84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084172" y="3052119"/>
            <a:ext cx="4536817" cy="2434281"/>
          </a:xfrm>
          <a:prstGeom prst="rect">
            <a:avLst/>
          </a:prstGeom>
        </p:spPr>
      </p:pic>
    </p:spTree>
    <p:extLst>
      <p:ext uri="{BB962C8B-B14F-4D97-AF65-F5344CB8AC3E}">
        <p14:creationId xmlns:p14="http://schemas.microsoft.com/office/powerpoint/2010/main" val="703954782"/>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esentation testing vehic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262</TotalTime>
  <Words>1100</Words>
  <Application>Microsoft Office PowerPoint</Application>
  <PresentationFormat>On-screen Show (4:3)</PresentationFormat>
  <Paragraphs>166</Paragraphs>
  <Slides>23</Slides>
  <Notes>21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23</vt:i4>
      </vt:variant>
    </vt:vector>
  </HeadingPairs>
  <TitlesOfParts>
    <vt:vector size="34" baseType="lpstr">
      <vt:lpstr>Arial</vt:lpstr>
      <vt:lpstr>Calibri</vt:lpstr>
      <vt:lpstr>inherit</vt:lpstr>
      <vt:lpstr>Roboto</vt:lpstr>
      <vt:lpstr>Segoe UI Emoji</vt:lpstr>
      <vt:lpstr>Symbol</vt:lpstr>
      <vt:lpstr>Times New Roman</vt:lpstr>
      <vt:lpstr>3_Office Theme</vt:lpstr>
      <vt:lpstr>2_Office Theme</vt:lpstr>
      <vt:lpstr>4_Office Theme</vt:lpstr>
      <vt:lpstr>Presentation testing vehicles</vt:lpstr>
      <vt:lpstr>PowerPoint Presentation</vt:lpstr>
      <vt:lpstr>PowerPoint Presentation</vt:lpstr>
      <vt:lpstr>PowerPoint Presentation</vt:lpstr>
      <vt:lpstr>Resources and equipment (biscuits)</vt:lpstr>
      <vt:lpstr>Step 1</vt:lpstr>
      <vt:lpstr>Step 2</vt:lpstr>
      <vt:lpstr>Step 3</vt:lpstr>
      <vt:lpstr>Step 4</vt:lpstr>
      <vt:lpstr>Step 5</vt:lpstr>
      <vt:lpstr>Step 6 ⚠</vt:lpstr>
      <vt:lpstr>Finished biscuit example</vt:lpstr>
      <vt:lpstr>Resources and equipment (icing)</vt:lpstr>
      <vt:lpstr>Option 1 – Making glace icing </vt:lpstr>
      <vt:lpstr>Option 1 – Applying the glace icing</vt:lpstr>
      <vt:lpstr>Option 2 – Applying fondant icing</vt:lpstr>
      <vt:lpstr>Step 2 - Decorate the biscuits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international flag biscuits presentation</dc:title>
  <dc:subject>Learn national flags while making tasty biscuits</dc:subject>
  <dc:creator>Attainment in Education</dc:creator>
  <cp:keywords>different country flags, decorating biscuits, icing, international football, food preparation, KS2 D&amp;T, cooking and nutrition, Design and technology</cp:keywords>
  <dc:description/>
  <cp:lastModifiedBy>Kala Raju</cp:lastModifiedBy>
  <cp:revision>150</cp:revision>
  <dcterms:created xsi:type="dcterms:W3CDTF">2017-06-28T15:11:57Z</dcterms:created>
  <dcterms:modified xsi:type="dcterms:W3CDTF">2022-10-07T13:25:09Z</dcterms:modified>
  <cp:category/>
</cp:coreProperties>
</file>