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1" r:id="rId3"/>
    <p:sldId id="260" r:id="rId4"/>
    <p:sldId id="263" r:id="rId5"/>
    <p:sldId id="264" r:id="rId6"/>
    <p:sldId id="265" r:id="rId7"/>
    <p:sldId id="266" r:id="rId8"/>
    <p:sldId id="269"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94674"/>
  </p:normalViewPr>
  <p:slideViewPr>
    <p:cSldViewPr snapToGrid="0" snapToObjects="1">
      <p:cViewPr varScale="1">
        <p:scale>
          <a:sx n="68" d="100"/>
          <a:sy n="68"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2A126-5EC7-405E-B8BB-F1A98C66970C}"/>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latin typeface="Arial"/>
                <a:cs typeface="Arial"/>
              </a:rPr>
              <a:t>Science of snowflakes</a:t>
            </a:r>
          </a:p>
        </p:txBody>
      </p:sp>
      <p:pic>
        <p:nvPicPr>
          <p:cNvPr id="3" name="Picture 2" descr="Background pattern&#10;&#10;Description automatically generated">
            <a:extLst>
              <a:ext uri="{FF2B5EF4-FFF2-40B4-BE49-F238E27FC236}">
                <a16:creationId xmlns:a16="http://schemas.microsoft.com/office/drawing/2014/main" id="{C9A8361F-1216-4E9B-8E47-B894E8946E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325" y="2073756"/>
            <a:ext cx="2581315" cy="2710487"/>
          </a:xfrm>
          <a:prstGeom prst="rect">
            <a:avLst/>
          </a:prstGeom>
        </p:spPr>
      </p:pic>
      <p:pic>
        <p:nvPicPr>
          <p:cNvPr id="5" name="Picture 4" descr="A picture containing text, fabric&#10;&#10;Description automatically generated">
            <a:extLst>
              <a:ext uri="{FF2B5EF4-FFF2-40B4-BE49-F238E27FC236}">
                <a16:creationId xmlns:a16="http://schemas.microsoft.com/office/drawing/2014/main" id="{E125D4CB-572C-43C4-B69D-417303333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451" r="15255"/>
          <a:stretch/>
        </p:blipFill>
        <p:spPr>
          <a:xfrm rot="5400000">
            <a:off x="4734935" y="1963130"/>
            <a:ext cx="2591433" cy="2931738"/>
          </a:xfrm>
          <a:prstGeom prst="rect">
            <a:avLst/>
          </a:prstGeom>
        </p:spPr>
      </p:pic>
      <p:sp>
        <p:nvSpPr>
          <p:cNvPr id="6" name="TextBox 5">
            <a:extLst>
              <a:ext uri="{FF2B5EF4-FFF2-40B4-BE49-F238E27FC236}">
                <a16:creationId xmlns:a16="http://schemas.microsoft.com/office/drawing/2014/main" id="{A796C48A-5DEB-4CF4-B17C-66B6F4976D71}"/>
              </a:ext>
            </a:extLst>
          </p:cNvPr>
          <p:cNvSpPr txBox="1"/>
          <p:nvPr/>
        </p:nvSpPr>
        <p:spPr>
          <a:xfrm>
            <a:off x="1007604" y="5246766"/>
            <a:ext cx="722916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Why has a snowflake got 6 sides?</a:t>
            </a:r>
          </a:p>
        </p:txBody>
      </p:sp>
      <p:pic>
        <p:nvPicPr>
          <p:cNvPr id="7" name="Picture 6">
            <a:extLst>
              <a:ext uri="{FF2B5EF4-FFF2-40B4-BE49-F238E27FC236}">
                <a16:creationId xmlns:a16="http://schemas.microsoft.com/office/drawing/2014/main" id="{C6C65CA3-EAB3-4B17-B289-39C2C9CC03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0997" y="4571999"/>
            <a:ext cx="1362417" cy="1504759"/>
          </a:xfrm>
          <a:prstGeom prst="rect">
            <a:avLst/>
          </a:prstGeom>
        </p:spPr>
      </p:pic>
    </p:spTree>
    <p:extLst>
      <p:ext uri="{BB962C8B-B14F-4D97-AF65-F5344CB8AC3E}">
        <p14:creationId xmlns:p14="http://schemas.microsoft.com/office/powerpoint/2010/main" val="383395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005E6ED-1BAB-4F11-9292-66EB0E0A0CC0}"/>
              </a:ext>
            </a:extLst>
          </p:cNvPr>
          <p:cNvSpPr txBox="1">
            <a:spLocks/>
          </p:cNvSpPr>
          <p:nvPr/>
        </p:nvSpPr>
        <p:spPr>
          <a:xfrm>
            <a:off x="129309" y="1104003"/>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ED9F345D-2FBD-4B87-8ADE-65D72DE282D3}"/>
              </a:ext>
            </a:extLst>
          </p:cNvPr>
          <p:cNvSpPr txBox="1"/>
          <p:nvPr/>
        </p:nvSpPr>
        <p:spPr>
          <a:xfrm>
            <a:off x="129310" y="1710153"/>
            <a:ext cx="1894800" cy="584775"/>
          </a:xfrm>
          <a:prstGeom prst="rect">
            <a:avLst/>
          </a:prstGeom>
          <a:noFill/>
        </p:spPr>
        <p:txBody>
          <a:bodyPr wrap="square" rtlCol="0">
            <a:spAutoFit/>
          </a:bodyPr>
          <a:lstStyle/>
          <a:p>
            <a:r>
              <a:rPr lang="en-GB" sz="3200" dirty="0"/>
              <a:t>Step 4</a:t>
            </a:r>
          </a:p>
        </p:txBody>
      </p:sp>
      <p:pic>
        <p:nvPicPr>
          <p:cNvPr id="4" name="Picture 3" descr="A picture containing indoor, tiled, bathroom&#10;&#10;Description automatically generated">
            <a:extLst>
              <a:ext uri="{FF2B5EF4-FFF2-40B4-BE49-F238E27FC236}">
                <a16:creationId xmlns:a16="http://schemas.microsoft.com/office/drawing/2014/main" id="{77316BC7-AB20-46D0-A6AD-18F008CA9E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174" t="32402" r="7340" b="27374"/>
          <a:stretch/>
        </p:blipFill>
        <p:spPr>
          <a:xfrm rot="5400000">
            <a:off x="1433127" y="2726909"/>
            <a:ext cx="3141112" cy="1404182"/>
          </a:xfrm>
          <a:prstGeom prst="rect">
            <a:avLst/>
          </a:prstGeom>
        </p:spPr>
      </p:pic>
      <p:pic>
        <p:nvPicPr>
          <p:cNvPr id="6" name="Picture 5" descr="A picture containing text, fabric&#10;&#10;Description automatically generated">
            <a:extLst>
              <a:ext uri="{FF2B5EF4-FFF2-40B4-BE49-F238E27FC236}">
                <a16:creationId xmlns:a16="http://schemas.microsoft.com/office/drawing/2014/main" id="{94AD6365-A05E-46A7-AD00-83D536FC04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451" r="15255"/>
          <a:stretch/>
        </p:blipFill>
        <p:spPr>
          <a:xfrm rot="5400000">
            <a:off x="5073446" y="1699899"/>
            <a:ext cx="3096352" cy="3502962"/>
          </a:xfrm>
          <a:prstGeom prst="rect">
            <a:avLst/>
          </a:prstGeom>
        </p:spPr>
      </p:pic>
      <p:sp>
        <p:nvSpPr>
          <p:cNvPr id="7" name="TextBox 6">
            <a:extLst>
              <a:ext uri="{FF2B5EF4-FFF2-40B4-BE49-F238E27FC236}">
                <a16:creationId xmlns:a16="http://schemas.microsoft.com/office/drawing/2014/main" id="{070CE252-6682-47B1-851D-A458D513D8D8}"/>
              </a:ext>
            </a:extLst>
          </p:cNvPr>
          <p:cNvSpPr txBox="1"/>
          <p:nvPr/>
        </p:nvSpPr>
        <p:spPr>
          <a:xfrm>
            <a:off x="2202986" y="5041563"/>
            <a:ext cx="1601393" cy="830997"/>
          </a:xfrm>
          <a:prstGeom prst="rect">
            <a:avLst/>
          </a:prstGeom>
          <a:noFill/>
        </p:spPr>
        <p:txBody>
          <a:bodyPr wrap="square" rtlCol="0">
            <a:spAutoFit/>
          </a:bodyPr>
          <a:lstStyle/>
          <a:p>
            <a:r>
              <a:rPr lang="en-GB" sz="2400" dirty="0"/>
              <a:t>Cut out the pattern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8" name="TextBox 7">
            <a:extLst>
              <a:ext uri="{FF2B5EF4-FFF2-40B4-BE49-F238E27FC236}">
                <a16:creationId xmlns:a16="http://schemas.microsoft.com/office/drawing/2014/main" id="{F9B0411E-057A-45AD-B236-FF6DEFF9FA79}"/>
              </a:ext>
            </a:extLst>
          </p:cNvPr>
          <p:cNvSpPr txBox="1"/>
          <p:nvPr/>
        </p:nvSpPr>
        <p:spPr>
          <a:xfrm>
            <a:off x="4870141" y="5043810"/>
            <a:ext cx="3802804" cy="830997"/>
          </a:xfrm>
          <a:prstGeom prst="rect">
            <a:avLst/>
          </a:prstGeom>
          <a:noFill/>
        </p:spPr>
        <p:txBody>
          <a:bodyPr wrap="square" rtlCol="0">
            <a:spAutoFit/>
          </a:bodyPr>
          <a:lstStyle/>
          <a:p>
            <a:r>
              <a:rPr lang="en-GB" sz="2400" dirty="0"/>
              <a:t>Unfold the paper to reveal your snowflake</a:t>
            </a:r>
          </a:p>
        </p:txBody>
      </p:sp>
    </p:spTree>
    <p:extLst>
      <p:ext uri="{BB962C8B-B14F-4D97-AF65-F5344CB8AC3E}">
        <p14:creationId xmlns:p14="http://schemas.microsoft.com/office/powerpoint/2010/main" val="129995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6B53F-3EA8-46E0-971A-06DB80726DEA}"/>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latin typeface="Arial"/>
                <a:cs typeface="Arial"/>
              </a:rPr>
              <a:t>Science of snowflakes</a:t>
            </a:r>
          </a:p>
        </p:txBody>
      </p:sp>
      <p:sp>
        <p:nvSpPr>
          <p:cNvPr id="5" name="TextBox 4">
            <a:extLst>
              <a:ext uri="{FF2B5EF4-FFF2-40B4-BE49-F238E27FC236}">
                <a16:creationId xmlns:a16="http://schemas.microsoft.com/office/drawing/2014/main" id="{DCE745CE-AAF9-4D7F-81D9-E3C432CED8A0}"/>
              </a:ext>
            </a:extLst>
          </p:cNvPr>
          <p:cNvSpPr txBox="1"/>
          <p:nvPr/>
        </p:nvSpPr>
        <p:spPr>
          <a:xfrm>
            <a:off x="688157" y="2039864"/>
            <a:ext cx="7448239" cy="3293209"/>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141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2736E2B-2001-489B-AC50-19045C9C7EE5}"/>
              </a:ext>
            </a:extLst>
          </p:cNvPr>
          <p:cNvSpPr txBox="1">
            <a:spLocks/>
          </p:cNvSpPr>
          <p:nvPr/>
        </p:nvSpPr>
        <p:spPr>
          <a:xfrm>
            <a:off x="221942" y="1137226"/>
            <a:ext cx="8151161"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a:t>
            </a:r>
          </a:p>
          <a:p>
            <a:pPr algn="l"/>
            <a:endParaRPr lang="en-GB" sz="2800" dirty="0"/>
          </a:p>
          <a:p>
            <a:pPr algn="l"/>
            <a:endParaRPr lang="en-GB" sz="3200" dirty="0"/>
          </a:p>
          <a:p>
            <a:endParaRPr lang="en-GB" dirty="0"/>
          </a:p>
        </p:txBody>
      </p:sp>
      <p:pic>
        <p:nvPicPr>
          <p:cNvPr id="3" name="Picture 2" descr="Background pattern&#10;&#10;Description automatically generated">
            <a:extLst>
              <a:ext uri="{FF2B5EF4-FFF2-40B4-BE49-F238E27FC236}">
                <a16:creationId xmlns:a16="http://schemas.microsoft.com/office/drawing/2014/main" id="{F6268578-8DCF-4D91-8EFD-CAA26CAFB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254" y="1284961"/>
            <a:ext cx="404929" cy="425192"/>
          </a:xfrm>
          <a:prstGeom prst="rect">
            <a:avLst/>
          </a:prstGeom>
        </p:spPr>
      </p:pic>
      <p:pic>
        <p:nvPicPr>
          <p:cNvPr id="4" name="Picture 3" descr="Background pattern&#10;&#10;Description automatically generated">
            <a:extLst>
              <a:ext uri="{FF2B5EF4-FFF2-40B4-BE49-F238E27FC236}">
                <a16:creationId xmlns:a16="http://schemas.microsoft.com/office/drawing/2014/main" id="{72A35E3B-557A-4B2E-9B84-2B6892AA3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4296" y="2036338"/>
            <a:ext cx="696076" cy="730908"/>
          </a:xfrm>
          <a:prstGeom prst="rect">
            <a:avLst/>
          </a:prstGeom>
        </p:spPr>
      </p:pic>
      <p:pic>
        <p:nvPicPr>
          <p:cNvPr id="5" name="Picture 4" descr="Background pattern&#10;&#10;Description automatically generated">
            <a:extLst>
              <a:ext uri="{FF2B5EF4-FFF2-40B4-BE49-F238E27FC236}">
                <a16:creationId xmlns:a16="http://schemas.microsoft.com/office/drawing/2014/main" id="{086BEAE0-0EC8-47C9-B0FA-7C1246FBAA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3974" y="2589883"/>
            <a:ext cx="1079409" cy="1133424"/>
          </a:xfrm>
          <a:prstGeom prst="rect">
            <a:avLst/>
          </a:prstGeom>
        </p:spPr>
      </p:pic>
      <p:pic>
        <p:nvPicPr>
          <p:cNvPr id="6" name="Picture 5" descr="Background pattern&#10;&#10;Description automatically generated">
            <a:extLst>
              <a:ext uri="{FF2B5EF4-FFF2-40B4-BE49-F238E27FC236}">
                <a16:creationId xmlns:a16="http://schemas.microsoft.com/office/drawing/2014/main" id="{9EB24EB2-5909-474F-8E9D-50CF32630C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4611" y="3808042"/>
            <a:ext cx="1821578" cy="1912732"/>
          </a:xfrm>
          <a:prstGeom prst="rect">
            <a:avLst/>
          </a:prstGeom>
        </p:spPr>
      </p:pic>
      <p:sp>
        <p:nvSpPr>
          <p:cNvPr id="7" name="TextBox 6">
            <a:extLst>
              <a:ext uri="{FF2B5EF4-FFF2-40B4-BE49-F238E27FC236}">
                <a16:creationId xmlns:a16="http://schemas.microsoft.com/office/drawing/2014/main" id="{86FDA93F-8E24-4142-98AD-59E27A47B38B}"/>
              </a:ext>
            </a:extLst>
          </p:cNvPr>
          <p:cNvSpPr txBox="1"/>
          <p:nvPr/>
        </p:nvSpPr>
        <p:spPr>
          <a:xfrm>
            <a:off x="221942" y="1726451"/>
            <a:ext cx="5532312" cy="3108543"/>
          </a:xfrm>
          <a:prstGeom prst="rect">
            <a:avLst/>
          </a:prstGeom>
          <a:noFill/>
        </p:spPr>
        <p:txBody>
          <a:bodyPr wrap="square" rtlCol="0">
            <a:spAutoFit/>
          </a:bodyPr>
          <a:lstStyle/>
          <a:p>
            <a:pPr marL="457200" indent="-457200">
              <a:buFont typeface="Arial" panose="020B0604020202020204" pitchFamily="34" charset="0"/>
              <a:buChar char="•"/>
            </a:pPr>
            <a:r>
              <a:rPr lang="en-GB" sz="2400" dirty="0"/>
              <a:t>They are always flat with 6 sides</a:t>
            </a:r>
          </a:p>
          <a:p>
            <a:pPr marL="457200" indent="-457200">
              <a:buFont typeface="Arial" panose="020B0604020202020204" pitchFamily="34" charset="0"/>
              <a:buChar char="•"/>
            </a:pPr>
            <a:r>
              <a:rPr lang="en-GB" sz="2400" dirty="0"/>
              <a:t>They are made from H</a:t>
            </a:r>
            <a:r>
              <a:rPr lang="en-GB" sz="2400" baseline="-25000" dirty="0"/>
              <a:t>2</a:t>
            </a:r>
            <a:r>
              <a:rPr lang="en-GB" sz="2400" dirty="0"/>
              <a:t>O (Water):</a:t>
            </a:r>
          </a:p>
          <a:p>
            <a:pPr marL="785812" indent="-342900">
              <a:buFont typeface="Wingdings" panose="05000000000000000000" pitchFamily="2" charset="2"/>
              <a:buChar char="Ø"/>
            </a:pPr>
            <a:r>
              <a:rPr lang="en-GB" sz="2400" dirty="0"/>
              <a:t> 2 molecules of hydrogen</a:t>
            </a:r>
          </a:p>
          <a:p>
            <a:pPr marL="785812" indent="-342900">
              <a:buFont typeface="Wingdings" panose="05000000000000000000" pitchFamily="2" charset="2"/>
              <a:buChar char="Ø"/>
            </a:pPr>
            <a:r>
              <a:rPr lang="en-GB" sz="2400" dirty="0"/>
              <a:t> 1 molecule of oxygen</a:t>
            </a:r>
          </a:p>
          <a:p>
            <a:pPr marL="534988" indent="-442913">
              <a:buFont typeface="Arial" panose="020B0604020202020204" pitchFamily="34" charset="0"/>
              <a:buChar char="•"/>
            </a:pPr>
            <a:r>
              <a:rPr lang="en-GB" sz="2400" dirty="0"/>
              <a:t>Their molecules move freely above 4</a:t>
            </a:r>
            <a:r>
              <a:rPr lang="en-GB" sz="2400" baseline="30000" dirty="0"/>
              <a:t>o</a:t>
            </a:r>
            <a:r>
              <a:rPr lang="en-GB" sz="2400" dirty="0"/>
              <a:t>C</a:t>
            </a:r>
          </a:p>
          <a:p>
            <a:pPr marL="534988" indent="-442913">
              <a:buFont typeface="Arial" panose="020B0604020202020204" pitchFamily="34" charset="0"/>
              <a:buChar char="•"/>
            </a:pPr>
            <a:r>
              <a:rPr lang="en-GB" sz="2400" dirty="0"/>
              <a:t>Below 4</a:t>
            </a:r>
            <a:r>
              <a:rPr lang="en-GB" sz="2400" baseline="30000" dirty="0"/>
              <a:t>o</a:t>
            </a:r>
            <a:r>
              <a:rPr lang="en-GB" sz="2400" dirty="0"/>
              <a:t>C the molecules freeze in the air, making hexagon shapes</a:t>
            </a:r>
          </a:p>
          <a:p>
            <a:pPr marL="534988" indent="-442913">
              <a:buFont typeface="Arial" panose="020B0604020202020204" pitchFamily="34" charset="0"/>
              <a:buChar char="•"/>
            </a:pPr>
            <a:endParaRPr lang="en-GB" sz="2800" dirty="0"/>
          </a:p>
        </p:txBody>
      </p:sp>
    </p:spTree>
    <p:extLst>
      <p:ext uri="{BB962C8B-B14F-4D97-AF65-F5344CB8AC3E}">
        <p14:creationId xmlns:p14="http://schemas.microsoft.com/office/powerpoint/2010/main" val="291126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1692A4C-C207-49DD-83DA-511F470B0569}"/>
              </a:ext>
            </a:extLst>
          </p:cNvPr>
          <p:cNvSpPr txBox="1">
            <a:spLocks/>
          </p:cNvSpPr>
          <p:nvPr/>
        </p:nvSpPr>
        <p:spPr>
          <a:xfrm>
            <a:off x="177553" y="1046155"/>
            <a:ext cx="8195550"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230AFAB6-B76D-462C-82FB-5F40B68CC03C}"/>
              </a:ext>
            </a:extLst>
          </p:cNvPr>
          <p:cNvSpPr txBox="1"/>
          <p:nvPr/>
        </p:nvSpPr>
        <p:spPr>
          <a:xfrm>
            <a:off x="177553" y="1710153"/>
            <a:ext cx="4690011"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There are electrons and protons in the oxygen and hydrogen molecules </a:t>
            </a:r>
          </a:p>
          <a:p>
            <a:pPr marL="457200" indent="-457200">
              <a:buFont typeface="Arial" panose="020B0604020202020204" pitchFamily="34" charset="0"/>
              <a:buChar char="•"/>
            </a:pPr>
            <a:r>
              <a:rPr lang="en-GB" sz="2400" dirty="0"/>
              <a:t>This creates a polar charge</a:t>
            </a:r>
          </a:p>
        </p:txBody>
      </p:sp>
      <p:pic>
        <p:nvPicPr>
          <p:cNvPr id="4" name="Picture 3">
            <a:extLst>
              <a:ext uri="{FF2B5EF4-FFF2-40B4-BE49-F238E27FC236}">
                <a16:creationId xmlns:a16="http://schemas.microsoft.com/office/drawing/2014/main" id="{2F3A24EF-71DC-4202-8099-E9A07ECEF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4538" y="1828294"/>
            <a:ext cx="3542225" cy="3983551"/>
          </a:xfrm>
          <a:prstGeom prst="rect">
            <a:avLst/>
          </a:prstGeom>
        </p:spPr>
      </p:pic>
      <p:pic>
        <p:nvPicPr>
          <p:cNvPr id="5" name="Picture 4">
            <a:extLst>
              <a:ext uri="{FF2B5EF4-FFF2-40B4-BE49-F238E27FC236}">
                <a16:creationId xmlns:a16="http://schemas.microsoft.com/office/drawing/2014/main" id="{6E186E5A-8C9C-4ADF-9185-3B1299ECC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877" y="3648364"/>
            <a:ext cx="2311021" cy="2080354"/>
          </a:xfrm>
          <a:prstGeom prst="rect">
            <a:avLst/>
          </a:prstGeom>
        </p:spPr>
      </p:pic>
      <p:sp>
        <p:nvSpPr>
          <p:cNvPr id="6" name="Content Placeholder 4">
            <a:extLst>
              <a:ext uri="{FF2B5EF4-FFF2-40B4-BE49-F238E27FC236}">
                <a16:creationId xmlns:a16="http://schemas.microsoft.com/office/drawing/2014/main" id="{5B3EAC5E-C219-4E86-9B4A-38E44A46DDCD}"/>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1 of 3</a:t>
            </a:r>
          </a:p>
          <a:p>
            <a:pPr algn="l"/>
            <a:endParaRPr lang="en-GB" sz="2800" dirty="0"/>
          </a:p>
          <a:p>
            <a:pPr algn="l"/>
            <a:endParaRPr lang="en-GB" sz="3200" dirty="0"/>
          </a:p>
          <a:p>
            <a:endParaRPr lang="en-GB" dirty="0"/>
          </a:p>
        </p:txBody>
      </p:sp>
    </p:spTree>
    <p:extLst>
      <p:ext uri="{BB962C8B-B14F-4D97-AF65-F5344CB8AC3E}">
        <p14:creationId xmlns:p14="http://schemas.microsoft.com/office/powerpoint/2010/main" val="11830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B138779-96B1-4C26-92AE-F6B65001B948}"/>
              </a:ext>
            </a:extLst>
          </p:cNvPr>
          <p:cNvSpPr txBox="1">
            <a:spLocks/>
          </p:cNvSpPr>
          <p:nvPr/>
        </p:nvSpPr>
        <p:spPr>
          <a:xfrm>
            <a:off x="168675" y="1046155"/>
            <a:ext cx="8204427"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Content Placeholder 4">
            <a:extLst>
              <a:ext uri="{FF2B5EF4-FFF2-40B4-BE49-F238E27FC236}">
                <a16:creationId xmlns:a16="http://schemas.microsoft.com/office/drawing/2014/main" id="{58F4A20C-0CDE-4EB2-A66F-FCBB37571002}"/>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2 of 3</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A08227E3-048E-448F-97FB-80B009E6BEC3}"/>
              </a:ext>
            </a:extLst>
          </p:cNvPr>
          <p:cNvSpPr txBox="1"/>
          <p:nvPr/>
        </p:nvSpPr>
        <p:spPr>
          <a:xfrm>
            <a:off x="168675" y="1728691"/>
            <a:ext cx="4769695"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hydrogen molecules are attracted to the oxygen molecules</a:t>
            </a:r>
          </a:p>
          <a:p>
            <a:pPr marL="457200" indent="-457200">
              <a:buFont typeface="Arial" panose="020B0604020202020204" pitchFamily="34" charset="0"/>
              <a:buChar char="•"/>
            </a:pPr>
            <a:r>
              <a:rPr lang="en-GB" sz="2400" dirty="0"/>
              <a:t>This is called hydrogen bonding</a:t>
            </a:r>
          </a:p>
          <a:p>
            <a:pPr marL="457200" indent="-457200">
              <a:buFont typeface="Arial" panose="020B0604020202020204" pitchFamily="34" charset="0"/>
              <a:buChar char="•"/>
            </a:pPr>
            <a:r>
              <a:rPr lang="en-GB" sz="2400" dirty="0"/>
              <a:t>So below 4</a:t>
            </a:r>
            <a:r>
              <a:rPr lang="en-GB" sz="2400" baseline="30000" dirty="0"/>
              <a:t>o</a:t>
            </a:r>
            <a:r>
              <a:rPr lang="en-GB" sz="2400" dirty="0"/>
              <a:t>C the hydrogen</a:t>
            </a:r>
          </a:p>
          <a:p>
            <a:pPr marL="442913"/>
            <a:r>
              <a:rPr lang="en-GB" sz="2400" dirty="0"/>
              <a:t>bonds crystallise to form snow, snowflakes and ice</a:t>
            </a:r>
          </a:p>
        </p:txBody>
      </p:sp>
      <p:pic>
        <p:nvPicPr>
          <p:cNvPr id="5" name="Picture 4">
            <a:extLst>
              <a:ext uri="{FF2B5EF4-FFF2-40B4-BE49-F238E27FC236}">
                <a16:creationId xmlns:a16="http://schemas.microsoft.com/office/drawing/2014/main" id="{89DCFCD2-3516-4407-B711-6D627CD94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3977" y="1890752"/>
            <a:ext cx="4044519" cy="2353534"/>
          </a:xfrm>
          <a:prstGeom prst="rect">
            <a:avLst/>
          </a:prstGeom>
        </p:spPr>
      </p:pic>
    </p:spTree>
    <p:extLst>
      <p:ext uri="{BB962C8B-B14F-4D97-AF65-F5344CB8AC3E}">
        <p14:creationId xmlns:p14="http://schemas.microsoft.com/office/powerpoint/2010/main" val="391433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275EDBB-50A8-45DD-B5BA-801962B2995C}"/>
              </a:ext>
            </a:extLst>
          </p:cNvPr>
          <p:cNvSpPr txBox="1">
            <a:spLocks/>
          </p:cNvSpPr>
          <p:nvPr/>
        </p:nvSpPr>
        <p:spPr>
          <a:xfrm>
            <a:off x="186431" y="1046155"/>
            <a:ext cx="8186672"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Snowflakes – why a hexagon shape?</a:t>
            </a:r>
          </a:p>
          <a:p>
            <a:pPr algn="l"/>
            <a:endParaRPr lang="en-GB" sz="2800" dirty="0"/>
          </a:p>
          <a:p>
            <a:pPr algn="l"/>
            <a:endParaRPr lang="en-GB" sz="3200" dirty="0"/>
          </a:p>
          <a:p>
            <a:endParaRPr lang="en-GB" dirty="0"/>
          </a:p>
        </p:txBody>
      </p:sp>
      <p:sp>
        <p:nvSpPr>
          <p:cNvPr id="3" name="Content Placeholder 4">
            <a:extLst>
              <a:ext uri="{FF2B5EF4-FFF2-40B4-BE49-F238E27FC236}">
                <a16:creationId xmlns:a16="http://schemas.microsoft.com/office/drawing/2014/main" id="{C965DAE0-AE8C-4C32-80AC-A4734C935F42}"/>
              </a:ext>
            </a:extLst>
          </p:cNvPr>
          <p:cNvSpPr txBox="1">
            <a:spLocks/>
          </p:cNvSpPr>
          <p:nvPr/>
        </p:nvSpPr>
        <p:spPr>
          <a:xfrm>
            <a:off x="8010066" y="1182017"/>
            <a:ext cx="1233394" cy="40857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t>3 of 3</a:t>
            </a:r>
          </a:p>
          <a:p>
            <a:pPr algn="l"/>
            <a:endParaRPr lang="en-GB" sz="2800" dirty="0"/>
          </a:p>
          <a:p>
            <a:pPr algn="l"/>
            <a:endParaRPr lang="en-GB" sz="3200" dirty="0"/>
          </a:p>
          <a:p>
            <a:endParaRPr lang="en-GB" dirty="0"/>
          </a:p>
        </p:txBody>
      </p:sp>
      <p:sp>
        <p:nvSpPr>
          <p:cNvPr id="4" name="TextBox 3">
            <a:extLst>
              <a:ext uri="{FF2B5EF4-FFF2-40B4-BE49-F238E27FC236}">
                <a16:creationId xmlns:a16="http://schemas.microsoft.com/office/drawing/2014/main" id="{A6E16B34-A583-46F2-A70E-6D889457CEBD}"/>
              </a:ext>
            </a:extLst>
          </p:cNvPr>
          <p:cNvSpPr txBox="1"/>
          <p:nvPr/>
        </p:nvSpPr>
        <p:spPr>
          <a:xfrm>
            <a:off x="257452" y="1710153"/>
            <a:ext cx="4610112" cy="2739211"/>
          </a:xfrm>
          <a:prstGeom prst="rect">
            <a:avLst/>
          </a:prstGeom>
          <a:noFill/>
        </p:spPr>
        <p:txBody>
          <a:bodyPr wrap="square" rtlCol="0">
            <a:spAutoFit/>
          </a:bodyPr>
          <a:lstStyle/>
          <a:p>
            <a:pPr marL="457200" indent="-457200">
              <a:buFont typeface="Arial" panose="020B0604020202020204" pitchFamily="34" charset="0"/>
              <a:buChar char="•"/>
            </a:pPr>
            <a:r>
              <a:rPr lang="en-GB" sz="2400" dirty="0"/>
              <a:t>The polar charge holds the molecules together </a:t>
            </a:r>
          </a:p>
          <a:p>
            <a:pPr marL="457200" indent="-457200">
              <a:buFont typeface="Arial" panose="020B0604020202020204" pitchFamily="34" charset="0"/>
              <a:buChar char="•"/>
            </a:pPr>
            <a:r>
              <a:rPr lang="en-GB" sz="2400" dirty="0"/>
              <a:t>As they crystallise, they create a hexagon lattice</a:t>
            </a:r>
          </a:p>
          <a:p>
            <a:pPr marL="457200" indent="-457200">
              <a:buFont typeface="Arial" panose="020B0604020202020204" pitchFamily="34" charset="0"/>
              <a:buChar char="•"/>
            </a:pPr>
            <a:r>
              <a:rPr lang="en-GB" sz="2400" dirty="0"/>
              <a:t>The hexagons then tesselate to make snow, snowflakes and ice</a:t>
            </a:r>
          </a:p>
          <a:p>
            <a:pPr marL="457200" indent="-457200">
              <a:buFont typeface="Arial" panose="020B0604020202020204" pitchFamily="34" charset="0"/>
              <a:buChar char="•"/>
            </a:pPr>
            <a:endParaRPr lang="en-GB" sz="2800" dirty="0"/>
          </a:p>
        </p:txBody>
      </p:sp>
      <p:pic>
        <p:nvPicPr>
          <p:cNvPr id="5" name="Picture 4">
            <a:extLst>
              <a:ext uri="{FF2B5EF4-FFF2-40B4-BE49-F238E27FC236}">
                <a16:creationId xmlns:a16="http://schemas.microsoft.com/office/drawing/2014/main" id="{7FDCE7C7-6CEF-46B3-9486-9480D94D1E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4756556" y="2560072"/>
            <a:ext cx="4230602" cy="2530764"/>
          </a:xfrm>
          <a:prstGeom prst="rect">
            <a:avLst/>
          </a:prstGeom>
        </p:spPr>
      </p:pic>
    </p:spTree>
    <p:extLst>
      <p:ext uri="{BB962C8B-B14F-4D97-AF65-F5344CB8AC3E}">
        <p14:creationId xmlns:p14="http://schemas.microsoft.com/office/powerpoint/2010/main" val="45296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8C65090-7E46-4204-BF4E-CA9E94BF1901}"/>
              </a:ext>
            </a:extLst>
          </p:cNvPr>
          <p:cNvSpPr txBox="1">
            <a:spLocks/>
          </p:cNvSpPr>
          <p:nvPr/>
        </p:nvSpPr>
        <p:spPr>
          <a:xfrm>
            <a:off x="129309" y="1107866"/>
            <a:ext cx="8243794"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460C28EF-33C4-4E3F-BDA7-E8A88F13EE33}"/>
              </a:ext>
            </a:extLst>
          </p:cNvPr>
          <p:cNvSpPr txBox="1"/>
          <p:nvPr/>
        </p:nvSpPr>
        <p:spPr>
          <a:xfrm>
            <a:off x="129309" y="1710153"/>
            <a:ext cx="5541818" cy="584775"/>
          </a:xfrm>
          <a:prstGeom prst="rect">
            <a:avLst/>
          </a:prstGeom>
          <a:noFill/>
        </p:spPr>
        <p:txBody>
          <a:bodyPr wrap="square" rtlCol="0">
            <a:spAutoFit/>
          </a:bodyPr>
          <a:lstStyle/>
          <a:p>
            <a:r>
              <a:rPr lang="en-GB" sz="3200" dirty="0"/>
              <a:t>Step 1- Make a square</a:t>
            </a:r>
          </a:p>
        </p:txBody>
      </p:sp>
      <p:grpSp>
        <p:nvGrpSpPr>
          <p:cNvPr id="4" name="Group 3">
            <a:extLst>
              <a:ext uri="{FF2B5EF4-FFF2-40B4-BE49-F238E27FC236}">
                <a16:creationId xmlns:a16="http://schemas.microsoft.com/office/drawing/2014/main" id="{563F06A7-2C9E-4A70-8481-75768128C1EB}"/>
              </a:ext>
            </a:extLst>
          </p:cNvPr>
          <p:cNvGrpSpPr/>
          <p:nvPr/>
        </p:nvGrpSpPr>
        <p:grpSpPr>
          <a:xfrm>
            <a:off x="263015" y="2503976"/>
            <a:ext cx="2632805" cy="1956068"/>
            <a:chOff x="3627529" y="1930660"/>
            <a:chExt cx="2632805" cy="1956068"/>
          </a:xfrm>
        </p:grpSpPr>
        <p:pic>
          <p:nvPicPr>
            <p:cNvPr id="5" name="Picture 4" descr="A picture containing graphical user interface&#10;&#10;Description automatically generated">
              <a:extLst>
                <a:ext uri="{FF2B5EF4-FFF2-40B4-BE49-F238E27FC236}">
                  <a16:creationId xmlns:a16="http://schemas.microsoft.com/office/drawing/2014/main" id="{8DFBCB73-5801-4E66-ABC5-00B53A49EB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254" r="29023"/>
            <a:stretch/>
          </p:blipFill>
          <p:spPr>
            <a:xfrm rot="5400000">
              <a:off x="3965898" y="1592291"/>
              <a:ext cx="1956068" cy="2632805"/>
            </a:xfrm>
            <a:prstGeom prst="rect">
              <a:avLst/>
            </a:prstGeom>
          </p:spPr>
        </p:pic>
        <p:sp>
          <p:nvSpPr>
            <p:cNvPr id="6" name="Arrow: Down 5">
              <a:extLst>
                <a:ext uri="{FF2B5EF4-FFF2-40B4-BE49-F238E27FC236}">
                  <a16:creationId xmlns:a16="http://schemas.microsoft.com/office/drawing/2014/main" id="{9CC7F866-4375-48C9-A506-54E5E8CA09C6}"/>
                </a:ext>
              </a:extLst>
            </p:cNvPr>
            <p:cNvSpPr/>
            <p:nvPr/>
          </p:nvSpPr>
          <p:spPr>
            <a:xfrm rot="2615193">
              <a:off x="5218083" y="2208703"/>
              <a:ext cx="287819" cy="910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749A3B21-E2EA-4C20-BF73-FB0B38424E9A}"/>
              </a:ext>
            </a:extLst>
          </p:cNvPr>
          <p:cNvGrpSpPr/>
          <p:nvPr/>
        </p:nvGrpSpPr>
        <p:grpSpPr>
          <a:xfrm>
            <a:off x="3562880" y="2424460"/>
            <a:ext cx="1945377" cy="2009079"/>
            <a:chOff x="6677251" y="1924986"/>
            <a:chExt cx="1945377" cy="2009079"/>
          </a:xfrm>
        </p:grpSpPr>
        <p:pic>
          <p:nvPicPr>
            <p:cNvPr id="8" name="Picture 7" descr="A picture containing shape&#10;&#10;Description automatically generated">
              <a:extLst>
                <a:ext uri="{FF2B5EF4-FFF2-40B4-BE49-F238E27FC236}">
                  <a16:creationId xmlns:a16="http://schemas.microsoft.com/office/drawing/2014/main" id="{B796B99F-5631-4C83-A8EB-E6F86C27F6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255" t="9596" r="22155" b="9596"/>
            <a:stretch/>
          </p:blipFill>
          <p:spPr>
            <a:xfrm rot="5400000">
              <a:off x="6645400" y="1956837"/>
              <a:ext cx="2009079" cy="1945377"/>
            </a:xfrm>
            <a:prstGeom prst="rect">
              <a:avLst/>
            </a:prstGeom>
          </p:spPr>
        </p:pic>
        <p:sp>
          <p:nvSpPr>
            <p:cNvPr id="9" name="Arrow: Down 8">
              <a:extLst>
                <a:ext uri="{FF2B5EF4-FFF2-40B4-BE49-F238E27FC236}">
                  <a16:creationId xmlns:a16="http://schemas.microsoft.com/office/drawing/2014/main" id="{044ACA83-40D5-424D-9B66-C14F05B85288}"/>
                </a:ext>
              </a:extLst>
            </p:cNvPr>
            <p:cNvSpPr/>
            <p:nvPr/>
          </p:nvSpPr>
          <p:spPr>
            <a:xfrm rot="16200000">
              <a:off x="7281569" y="2907685"/>
              <a:ext cx="287819" cy="6580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Shape&#10;&#10;Description automatically generated with medium confidence">
            <a:extLst>
              <a:ext uri="{FF2B5EF4-FFF2-40B4-BE49-F238E27FC236}">
                <a16:creationId xmlns:a16="http://schemas.microsoft.com/office/drawing/2014/main" id="{C7B406AD-FA4E-4587-B5B1-F8EA12D6CB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610" t="4747" r="20135"/>
          <a:stretch/>
        </p:blipFill>
        <p:spPr>
          <a:xfrm rot="16200000">
            <a:off x="6434193" y="2055685"/>
            <a:ext cx="2009081" cy="2746627"/>
          </a:xfrm>
          <a:prstGeom prst="rect">
            <a:avLst/>
          </a:prstGeom>
        </p:spPr>
      </p:pic>
      <p:pic>
        <p:nvPicPr>
          <p:cNvPr id="11" name="Graphic 10" descr="Scissors with solid fill">
            <a:extLst>
              <a:ext uri="{FF2B5EF4-FFF2-40B4-BE49-F238E27FC236}">
                <a16:creationId xmlns:a16="http://schemas.microsoft.com/office/drawing/2014/main" id="{3FAC6617-23FE-4D74-847C-6E7D3F8C42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836840">
            <a:off x="6591829" y="4119612"/>
            <a:ext cx="670886" cy="670886"/>
          </a:xfrm>
          <a:prstGeom prst="rect">
            <a:avLst/>
          </a:prstGeom>
        </p:spPr>
      </p:pic>
      <p:cxnSp>
        <p:nvCxnSpPr>
          <p:cNvPr id="12" name="Straight Connector 11">
            <a:extLst>
              <a:ext uri="{FF2B5EF4-FFF2-40B4-BE49-F238E27FC236}">
                <a16:creationId xmlns:a16="http://schemas.microsoft.com/office/drawing/2014/main" id="{99D68287-43F0-45B8-8651-409F1D9F898A}"/>
              </a:ext>
            </a:extLst>
          </p:cNvPr>
          <p:cNvCxnSpPr>
            <a:cxnSpLocks/>
          </p:cNvCxnSpPr>
          <p:nvPr/>
        </p:nvCxnSpPr>
        <p:spPr>
          <a:xfrm flipV="1">
            <a:off x="6927273" y="2294928"/>
            <a:ext cx="0" cy="205816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2C476E-DB00-49D0-972A-7BD0D7D27D6A}"/>
              </a:ext>
            </a:extLst>
          </p:cNvPr>
          <p:cNvSpPr txBox="1"/>
          <p:nvPr/>
        </p:nvSpPr>
        <p:spPr>
          <a:xfrm>
            <a:off x="376297" y="4764346"/>
            <a:ext cx="2362286" cy="830997"/>
          </a:xfrm>
          <a:prstGeom prst="rect">
            <a:avLst/>
          </a:prstGeom>
          <a:noFill/>
        </p:spPr>
        <p:txBody>
          <a:bodyPr wrap="square" rtlCol="0">
            <a:spAutoFit/>
          </a:bodyPr>
          <a:lstStyle/>
          <a:p>
            <a:r>
              <a:rPr lang="en-GB" sz="2400" dirty="0"/>
              <a:t>Fold one corner of A4 paper</a:t>
            </a:r>
          </a:p>
        </p:txBody>
      </p:sp>
      <p:sp>
        <p:nvSpPr>
          <p:cNvPr id="14" name="TextBox 13">
            <a:extLst>
              <a:ext uri="{FF2B5EF4-FFF2-40B4-BE49-F238E27FC236}">
                <a16:creationId xmlns:a16="http://schemas.microsoft.com/office/drawing/2014/main" id="{6F095D07-2FC2-462F-97DA-49B92374AB74}"/>
              </a:ext>
            </a:extLst>
          </p:cNvPr>
          <p:cNvSpPr txBox="1"/>
          <p:nvPr/>
        </p:nvSpPr>
        <p:spPr>
          <a:xfrm>
            <a:off x="3354425" y="4766776"/>
            <a:ext cx="2362286" cy="830997"/>
          </a:xfrm>
          <a:prstGeom prst="rect">
            <a:avLst/>
          </a:prstGeom>
          <a:noFill/>
        </p:spPr>
        <p:txBody>
          <a:bodyPr wrap="square" rtlCol="0">
            <a:spAutoFit/>
          </a:bodyPr>
          <a:lstStyle/>
          <a:p>
            <a:r>
              <a:rPr lang="en-GB" sz="2400" dirty="0"/>
              <a:t>Fold over one end of the paper</a:t>
            </a:r>
          </a:p>
        </p:txBody>
      </p:sp>
      <p:sp>
        <p:nvSpPr>
          <p:cNvPr id="15" name="TextBox 14">
            <a:extLst>
              <a:ext uri="{FF2B5EF4-FFF2-40B4-BE49-F238E27FC236}">
                <a16:creationId xmlns:a16="http://schemas.microsoft.com/office/drawing/2014/main" id="{055B2E3E-63AA-4313-8B58-D10BE3CEEB3B}"/>
              </a:ext>
            </a:extLst>
          </p:cNvPr>
          <p:cNvSpPr txBox="1"/>
          <p:nvPr/>
        </p:nvSpPr>
        <p:spPr>
          <a:xfrm>
            <a:off x="6249880" y="4766776"/>
            <a:ext cx="2517823" cy="830997"/>
          </a:xfrm>
          <a:prstGeom prst="rect">
            <a:avLst/>
          </a:prstGeom>
          <a:noFill/>
        </p:spPr>
        <p:txBody>
          <a:bodyPr wrap="square" rtlCol="0">
            <a:spAutoFit/>
          </a:bodyPr>
          <a:lstStyle/>
          <a:p>
            <a:r>
              <a:rPr lang="en-GB" sz="2400" dirty="0"/>
              <a:t>Cut off at the fold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Tree>
    <p:extLst>
      <p:ext uri="{BB962C8B-B14F-4D97-AF65-F5344CB8AC3E}">
        <p14:creationId xmlns:p14="http://schemas.microsoft.com/office/powerpoint/2010/main" val="177445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D3E3B2D-87CF-45BF-B55D-D9216D02059D}"/>
              </a:ext>
            </a:extLst>
          </p:cNvPr>
          <p:cNvSpPr txBox="1">
            <a:spLocks/>
          </p:cNvSpPr>
          <p:nvPr/>
        </p:nvSpPr>
        <p:spPr>
          <a:xfrm>
            <a:off x="213064" y="1077537"/>
            <a:ext cx="8160039"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74303F66-ED12-4111-93FA-ED1D3A1C08AC}"/>
              </a:ext>
            </a:extLst>
          </p:cNvPr>
          <p:cNvSpPr txBox="1"/>
          <p:nvPr/>
        </p:nvSpPr>
        <p:spPr>
          <a:xfrm>
            <a:off x="213064" y="1710153"/>
            <a:ext cx="5664994" cy="584775"/>
          </a:xfrm>
          <a:prstGeom prst="rect">
            <a:avLst/>
          </a:prstGeom>
          <a:noFill/>
        </p:spPr>
        <p:txBody>
          <a:bodyPr wrap="square" rtlCol="0">
            <a:spAutoFit/>
          </a:bodyPr>
          <a:lstStyle/>
          <a:p>
            <a:r>
              <a:rPr lang="en-GB" sz="3200" dirty="0"/>
              <a:t>Step 2</a:t>
            </a:r>
          </a:p>
        </p:txBody>
      </p:sp>
      <p:pic>
        <p:nvPicPr>
          <p:cNvPr id="4" name="Picture 3">
            <a:extLst>
              <a:ext uri="{FF2B5EF4-FFF2-40B4-BE49-F238E27FC236}">
                <a16:creationId xmlns:a16="http://schemas.microsoft.com/office/drawing/2014/main" id="{73F1CC15-44DF-4B03-AB1F-13F76734E9CF}"/>
              </a:ext>
            </a:extLst>
          </p:cNvPr>
          <p:cNvPicPr>
            <a:picLocks noChangeAspect="1"/>
          </p:cNvPicPr>
          <p:nvPr/>
        </p:nvPicPr>
        <p:blipFill>
          <a:blip r:embed="rId2"/>
          <a:stretch>
            <a:fillRect/>
          </a:stretch>
        </p:blipFill>
        <p:spPr>
          <a:xfrm>
            <a:off x="62144" y="2637699"/>
            <a:ext cx="3373692" cy="1783875"/>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E4DD3A7A-4C7B-4823-828D-6A7D79D248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936" t="23064" r="18384" b="5286"/>
          <a:stretch/>
        </p:blipFill>
        <p:spPr>
          <a:xfrm rot="5400000">
            <a:off x="3527679" y="2351831"/>
            <a:ext cx="2484582" cy="2355610"/>
          </a:xfrm>
          <a:prstGeom prst="rect">
            <a:avLst/>
          </a:prstGeom>
        </p:spPr>
      </p:pic>
      <p:sp>
        <p:nvSpPr>
          <p:cNvPr id="6" name="Arrow: Down 5">
            <a:extLst>
              <a:ext uri="{FF2B5EF4-FFF2-40B4-BE49-F238E27FC236}">
                <a16:creationId xmlns:a16="http://schemas.microsoft.com/office/drawing/2014/main" id="{D244BCCC-E10B-4E29-99FB-88D62442610F}"/>
              </a:ext>
            </a:extLst>
          </p:cNvPr>
          <p:cNvSpPr/>
          <p:nvPr/>
        </p:nvSpPr>
        <p:spPr>
          <a:xfrm rot="3250663">
            <a:off x="5332987" y="3046461"/>
            <a:ext cx="287819" cy="57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green, tiled, tile&#10;&#10;Description automatically generated">
            <a:extLst>
              <a:ext uri="{FF2B5EF4-FFF2-40B4-BE49-F238E27FC236}">
                <a16:creationId xmlns:a16="http://schemas.microsoft.com/office/drawing/2014/main" id="{9985FCEF-DD11-4AF0-A0E6-0A780A217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174" t="31684" r="17172" b="28092"/>
          <a:stretch/>
        </p:blipFill>
        <p:spPr>
          <a:xfrm rot="5400000">
            <a:off x="6267927" y="2837308"/>
            <a:ext cx="2646185" cy="1384655"/>
          </a:xfrm>
          <a:prstGeom prst="rect">
            <a:avLst/>
          </a:prstGeom>
        </p:spPr>
      </p:pic>
      <p:sp>
        <p:nvSpPr>
          <p:cNvPr id="8" name="Arrow: Down 7">
            <a:extLst>
              <a:ext uri="{FF2B5EF4-FFF2-40B4-BE49-F238E27FC236}">
                <a16:creationId xmlns:a16="http://schemas.microsoft.com/office/drawing/2014/main" id="{67277944-DDAB-413C-ACAF-5EDC1D6E3A42}"/>
              </a:ext>
            </a:extLst>
          </p:cNvPr>
          <p:cNvSpPr/>
          <p:nvPr/>
        </p:nvSpPr>
        <p:spPr>
          <a:xfrm rot="17739309">
            <a:off x="6993907" y="3048770"/>
            <a:ext cx="287819" cy="5767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85F6651-68AD-45E6-9597-A2E6838FBFF5}"/>
              </a:ext>
            </a:extLst>
          </p:cNvPr>
          <p:cNvSpPr txBox="1"/>
          <p:nvPr/>
        </p:nvSpPr>
        <p:spPr>
          <a:xfrm>
            <a:off x="340837" y="4886546"/>
            <a:ext cx="2854962" cy="830997"/>
          </a:xfrm>
          <a:prstGeom prst="rect">
            <a:avLst/>
          </a:prstGeom>
          <a:noFill/>
        </p:spPr>
        <p:txBody>
          <a:bodyPr wrap="square" rtlCol="0">
            <a:spAutoFit/>
          </a:bodyPr>
          <a:lstStyle/>
          <a:p>
            <a:r>
              <a:rPr lang="en-GB" sz="2400" dirty="0"/>
              <a:t>Place the triangle in the position shown</a:t>
            </a:r>
          </a:p>
        </p:txBody>
      </p:sp>
      <p:sp>
        <p:nvSpPr>
          <p:cNvPr id="10" name="TextBox 9">
            <a:extLst>
              <a:ext uri="{FF2B5EF4-FFF2-40B4-BE49-F238E27FC236}">
                <a16:creationId xmlns:a16="http://schemas.microsoft.com/office/drawing/2014/main" id="{DAC86805-FF2C-4C54-806B-A2C2BB20EB67}"/>
              </a:ext>
            </a:extLst>
          </p:cNvPr>
          <p:cNvSpPr txBox="1"/>
          <p:nvPr/>
        </p:nvSpPr>
        <p:spPr>
          <a:xfrm>
            <a:off x="3746093" y="4886546"/>
            <a:ext cx="2355610" cy="830997"/>
          </a:xfrm>
          <a:prstGeom prst="rect">
            <a:avLst/>
          </a:prstGeom>
          <a:noFill/>
        </p:spPr>
        <p:txBody>
          <a:bodyPr wrap="square" rtlCol="0">
            <a:spAutoFit/>
          </a:bodyPr>
          <a:lstStyle/>
          <a:p>
            <a:r>
              <a:rPr lang="en-GB" sz="2400" dirty="0"/>
              <a:t>Fold the right side as shown</a:t>
            </a:r>
          </a:p>
        </p:txBody>
      </p:sp>
      <p:sp>
        <p:nvSpPr>
          <p:cNvPr id="11" name="TextBox 10">
            <a:extLst>
              <a:ext uri="{FF2B5EF4-FFF2-40B4-BE49-F238E27FC236}">
                <a16:creationId xmlns:a16="http://schemas.microsoft.com/office/drawing/2014/main" id="{EBE5ABC2-7EA9-411B-B871-458565752C83}"/>
              </a:ext>
            </a:extLst>
          </p:cNvPr>
          <p:cNvSpPr txBox="1"/>
          <p:nvPr/>
        </p:nvSpPr>
        <p:spPr>
          <a:xfrm>
            <a:off x="6616537" y="4892094"/>
            <a:ext cx="2186626" cy="830997"/>
          </a:xfrm>
          <a:prstGeom prst="rect">
            <a:avLst/>
          </a:prstGeom>
          <a:noFill/>
        </p:spPr>
        <p:txBody>
          <a:bodyPr wrap="square" rtlCol="0">
            <a:spAutoFit/>
          </a:bodyPr>
          <a:lstStyle/>
          <a:p>
            <a:r>
              <a:rPr lang="en-GB" sz="2400" dirty="0"/>
              <a:t>Fold the left side as shown</a:t>
            </a:r>
          </a:p>
        </p:txBody>
      </p:sp>
    </p:spTree>
    <p:extLst>
      <p:ext uri="{BB962C8B-B14F-4D97-AF65-F5344CB8AC3E}">
        <p14:creationId xmlns:p14="http://schemas.microsoft.com/office/powerpoint/2010/main" val="227668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7EDE312-62C9-4550-B8C7-C092958C618C}"/>
              </a:ext>
            </a:extLst>
          </p:cNvPr>
          <p:cNvSpPr txBox="1">
            <a:spLocks/>
          </p:cNvSpPr>
          <p:nvPr/>
        </p:nvSpPr>
        <p:spPr>
          <a:xfrm>
            <a:off x="185567" y="1052751"/>
            <a:ext cx="8177794"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Snowflake activity - make a snowflake</a:t>
            </a:r>
          </a:p>
          <a:p>
            <a:pPr algn="l"/>
            <a:endParaRPr lang="en-GB" sz="2800" dirty="0"/>
          </a:p>
          <a:p>
            <a:pPr algn="l"/>
            <a:endParaRPr lang="en-GB" sz="3200" dirty="0"/>
          </a:p>
          <a:p>
            <a:endParaRPr lang="en-GB" dirty="0"/>
          </a:p>
        </p:txBody>
      </p:sp>
      <p:sp>
        <p:nvSpPr>
          <p:cNvPr id="3" name="TextBox 2">
            <a:extLst>
              <a:ext uri="{FF2B5EF4-FFF2-40B4-BE49-F238E27FC236}">
                <a16:creationId xmlns:a16="http://schemas.microsoft.com/office/drawing/2014/main" id="{C198050C-BFA6-407D-A7FA-16A6D134C61B}"/>
              </a:ext>
            </a:extLst>
          </p:cNvPr>
          <p:cNvSpPr txBox="1"/>
          <p:nvPr/>
        </p:nvSpPr>
        <p:spPr>
          <a:xfrm>
            <a:off x="185567" y="1624149"/>
            <a:ext cx="1430169" cy="584775"/>
          </a:xfrm>
          <a:prstGeom prst="rect">
            <a:avLst/>
          </a:prstGeom>
          <a:noFill/>
        </p:spPr>
        <p:txBody>
          <a:bodyPr wrap="square" rtlCol="0">
            <a:spAutoFit/>
          </a:bodyPr>
          <a:lstStyle/>
          <a:p>
            <a:r>
              <a:rPr lang="en-GB" sz="3200" dirty="0"/>
              <a:t>Step 3</a:t>
            </a:r>
          </a:p>
        </p:txBody>
      </p:sp>
      <p:pic>
        <p:nvPicPr>
          <p:cNvPr id="4" name="Picture 3" descr="Surface chart&#10;&#10;Description automatically generated">
            <a:extLst>
              <a:ext uri="{FF2B5EF4-FFF2-40B4-BE49-F238E27FC236}">
                <a16:creationId xmlns:a16="http://schemas.microsoft.com/office/drawing/2014/main" id="{322CA95C-B5B4-496E-B448-0C6889D69E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054" t="19293" r="4377"/>
          <a:stretch/>
        </p:blipFill>
        <p:spPr>
          <a:xfrm rot="5400000">
            <a:off x="1669105" y="2096819"/>
            <a:ext cx="2669155" cy="2541563"/>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0003E1D8-7749-4A76-8850-41B2710BE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013" t="30606" r="10438" b="20729"/>
          <a:stretch/>
        </p:blipFill>
        <p:spPr>
          <a:xfrm rot="5400000">
            <a:off x="4929610" y="2556533"/>
            <a:ext cx="2942565" cy="1744934"/>
          </a:xfrm>
          <a:prstGeom prst="rect">
            <a:avLst/>
          </a:prstGeom>
        </p:spPr>
      </p:pic>
      <p:sp>
        <p:nvSpPr>
          <p:cNvPr id="6" name="TextBox 5">
            <a:extLst>
              <a:ext uri="{FF2B5EF4-FFF2-40B4-BE49-F238E27FC236}">
                <a16:creationId xmlns:a16="http://schemas.microsoft.com/office/drawing/2014/main" id="{93CA70E8-61A0-436E-9D47-3D636CAA8E87}"/>
              </a:ext>
            </a:extLst>
          </p:cNvPr>
          <p:cNvSpPr txBox="1"/>
          <p:nvPr/>
        </p:nvSpPr>
        <p:spPr>
          <a:xfrm>
            <a:off x="1687277" y="4984921"/>
            <a:ext cx="2587187" cy="830997"/>
          </a:xfrm>
          <a:prstGeom prst="rect">
            <a:avLst/>
          </a:prstGeom>
          <a:noFill/>
        </p:spPr>
        <p:txBody>
          <a:bodyPr wrap="square" rtlCol="0">
            <a:spAutoFit/>
          </a:bodyPr>
          <a:lstStyle/>
          <a:p>
            <a:r>
              <a:rPr lang="en-GB" sz="2400" dirty="0"/>
              <a:t>Cut the 2 folds on the bottom </a:t>
            </a: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sp>
        <p:nvSpPr>
          <p:cNvPr id="7" name="TextBox 6">
            <a:extLst>
              <a:ext uri="{FF2B5EF4-FFF2-40B4-BE49-F238E27FC236}">
                <a16:creationId xmlns:a16="http://schemas.microsoft.com/office/drawing/2014/main" id="{D66E9C43-62CA-4393-9531-7D31711787C4}"/>
              </a:ext>
            </a:extLst>
          </p:cNvPr>
          <p:cNvSpPr txBox="1"/>
          <p:nvPr/>
        </p:nvSpPr>
        <p:spPr>
          <a:xfrm>
            <a:off x="5354024" y="5002154"/>
            <a:ext cx="2263017" cy="830997"/>
          </a:xfrm>
          <a:prstGeom prst="rect">
            <a:avLst/>
          </a:prstGeom>
          <a:noFill/>
        </p:spPr>
        <p:txBody>
          <a:bodyPr wrap="square" rtlCol="0">
            <a:spAutoFit/>
          </a:bodyPr>
          <a:lstStyle/>
          <a:p>
            <a:r>
              <a:rPr lang="en-GB" sz="2400" dirty="0"/>
              <a:t>Draw a design on the triangle</a:t>
            </a:r>
          </a:p>
        </p:txBody>
      </p:sp>
    </p:spTree>
    <p:extLst>
      <p:ext uri="{BB962C8B-B14F-4D97-AF65-F5344CB8AC3E}">
        <p14:creationId xmlns:p14="http://schemas.microsoft.com/office/powerpoint/2010/main" val="2305857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374</Words>
  <Application>Microsoft Office PowerPoint</Application>
  <PresentationFormat>On-screen Show (4:3)</PresentationFormat>
  <Paragraphs>61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 Emoji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snowflake presentation</dc:title>
  <dc:creator>Microsoft Office User</dc:creator>
  <cp:keywords>snowflake making activity, secondary science ks3, hydrogen atom resource, oxygen science resource, molecule lesson plan ks3, hexagon activity primary, electron proton activity, polar charge videos,_x000d_
tesselate activity</cp:keywords>
  <cp:lastModifiedBy>Bolter,Becky</cp:lastModifiedBy>
  <cp:revision>17</cp:revision>
  <dcterms:created xsi:type="dcterms:W3CDTF">2017-06-28T15:11:57Z</dcterms:created>
  <dcterms:modified xsi:type="dcterms:W3CDTF">2021-11-15T10:38:53Z</dcterms:modified>
</cp:coreProperties>
</file>