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9" r:id="rId2"/>
    <p:sldId id="271" r:id="rId3"/>
    <p:sldId id="260" r:id="rId4"/>
    <p:sldId id="261" r:id="rId5"/>
    <p:sldId id="262" r:id="rId6"/>
    <p:sldId id="268" r:id="rId7"/>
    <p:sldId id="264" r:id="rId8"/>
    <p:sldId id="269" r:id="rId9"/>
    <p:sldId id="27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8"/>
    <p:restoredTop sz="94674"/>
  </p:normalViewPr>
  <p:slideViewPr>
    <p:cSldViewPr snapToGrid="0" snapToObjects="1">
      <p:cViewPr varScale="1">
        <p:scale>
          <a:sx n="68" d="100"/>
          <a:sy n="68" d="100"/>
        </p:scale>
        <p:origin x="1440" y="60"/>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E4D6D-B363-4131-BCEF-3DEC54E98C93}" type="datetimeFigureOut">
              <a:rPr lang="en-GB" smtClean="0"/>
              <a:t>03/11/2021</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B707AF-15F6-4390-8428-FE2D70DF4961}" type="slidenum">
              <a:rPr lang="en-GB" smtClean="0"/>
              <a:t>‹#›</a:t>
            </a:fld>
            <a:endParaRPr lang="en-GB"/>
          </a:p>
        </p:txBody>
      </p:sp>
    </p:spTree>
    <p:extLst>
      <p:ext uri="{BB962C8B-B14F-4D97-AF65-F5344CB8AC3E}">
        <p14:creationId xmlns:p14="http://schemas.microsoft.com/office/powerpoint/2010/main" val="286197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B707AF-15F6-4390-8428-FE2D70DF4961}" type="slidenum">
              <a:rPr lang="en-GB" smtClean="0"/>
              <a:t>5</a:t>
            </a:fld>
            <a:endParaRPr lang="en-GB"/>
          </a:p>
        </p:txBody>
      </p:sp>
    </p:spTree>
    <p:extLst>
      <p:ext uri="{BB962C8B-B14F-4D97-AF65-F5344CB8AC3E}">
        <p14:creationId xmlns:p14="http://schemas.microsoft.com/office/powerpoint/2010/main" val="852998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FB707AF-15F6-4390-8428-FE2D70DF4961}" type="slidenum">
              <a:rPr lang="en-GB" smtClean="0"/>
              <a:t>6</a:t>
            </a:fld>
            <a:endParaRPr lang="en-GB"/>
          </a:p>
        </p:txBody>
      </p:sp>
    </p:spTree>
    <p:extLst>
      <p:ext uri="{BB962C8B-B14F-4D97-AF65-F5344CB8AC3E}">
        <p14:creationId xmlns:p14="http://schemas.microsoft.com/office/powerpoint/2010/main" val="3900377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205098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983455"/>
            <a:ext cx="7886700" cy="1325563"/>
          </a:xfrm>
        </p:spPr>
        <p:txBody>
          <a:bodyPr/>
          <a:lstStyle/>
          <a:p>
            <a:r>
              <a:rPr lang="en-US" dirty="0"/>
              <a:t>Click to edit Master title style</a:t>
            </a:r>
          </a:p>
        </p:txBody>
      </p:sp>
      <p:sp>
        <p:nvSpPr>
          <p:cNvPr id="3" name="Vertical Text Placeholder 2"/>
          <p:cNvSpPr>
            <a:spLocks noGrp="1"/>
          </p:cNvSpPr>
          <p:nvPr>
            <p:ph type="body" orient="vert" idx="1"/>
          </p:nvPr>
        </p:nvSpPr>
        <p:spPr>
          <a:xfrm>
            <a:off x="628650" y="2309018"/>
            <a:ext cx="7886700" cy="376452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393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1193533"/>
            <a:ext cx="1971675" cy="4687503"/>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628650" y="1193533"/>
            <a:ext cx="5800725" cy="46875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917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983455"/>
            <a:ext cx="7886700" cy="1325563"/>
          </a:xfrm>
        </p:spPr>
        <p:txBody>
          <a:bodyPr/>
          <a:lstStyle/>
          <a:p>
            <a:r>
              <a:rPr lang="en-US" dirty="0"/>
              <a:t>Click to edit Master title style</a:t>
            </a:r>
          </a:p>
        </p:txBody>
      </p:sp>
      <p:sp>
        <p:nvSpPr>
          <p:cNvPr id="3" name="Content Placeholder 2"/>
          <p:cNvSpPr>
            <a:spLocks noGrp="1"/>
          </p:cNvSpPr>
          <p:nvPr>
            <p:ph idx="1"/>
          </p:nvPr>
        </p:nvSpPr>
        <p:spPr>
          <a:xfrm>
            <a:off x="628650" y="2309017"/>
            <a:ext cx="7886700" cy="375489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170365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53650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990768"/>
            <a:ext cx="7886700" cy="1325563"/>
          </a:xfrm>
        </p:spPr>
        <p:txBody>
          <a:bodyPr/>
          <a:lstStyle/>
          <a:p>
            <a:r>
              <a:rPr lang="en-US" dirty="0"/>
              <a:t>Click to edit Master title style</a:t>
            </a:r>
          </a:p>
        </p:txBody>
      </p:sp>
      <p:sp>
        <p:nvSpPr>
          <p:cNvPr id="3" name="Content Placeholder 2"/>
          <p:cNvSpPr>
            <a:spLocks noGrp="1"/>
          </p:cNvSpPr>
          <p:nvPr>
            <p:ph sz="half" idx="1"/>
          </p:nvPr>
        </p:nvSpPr>
        <p:spPr>
          <a:xfrm>
            <a:off x="628650" y="2300439"/>
            <a:ext cx="3886200" cy="37827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2300439"/>
            <a:ext cx="3886200" cy="37827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542595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1012824"/>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29842" y="2338387"/>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3162299"/>
            <a:ext cx="3868340" cy="29304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2338387"/>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3162299"/>
            <a:ext cx="3887391" cy="29304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190213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990768"/>
            <a:ext cx="7886700" cy="1325563"/>
          </a:xfrm>
        </p:spPr>
        <p:txBody>
          <a:bodyPr/>
          <a:lstStyle/>
          <a:p>
            <a:r>
              <a:rPr lang="en-US" dirty="0"/>
              <a:t>Click to edit Master title style</a:t>
            </a:r>
          </a:p>
        </p:txBody>
      </p:sp>
      <p:sp>
        <p:nvSpPr>
          <p:cNvPr id="3" name="Date Placeholder 2"/>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07702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19750228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92688"/>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1522915"/>
            <a:ext cx="4629150" cy="456025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592888"/>
            <a:ext cx="2949178" cy="349027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554577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992688"/>
            <a:ext cx="2949178"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3887391" y="1522915"/>
            <a:ext cx="4629150" cy="456987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592888"/>
            <a:ext cx="2949178" cy="349990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b="0" i="0">
                <a:latin typeface="Arial" panose="020B0604020202020204" pitchFamily="34" charset="0"/>
              </a:defRPr>
            </a:lvl1pPr>
          </a:lstStyle>
          <a:p>
            <a:fld id="{718077CC-A630-BB40-BCCA-DBB4138BC4E6}" type="datetimeFigureOut">
              <a:rPr lang="en-US" smtClean="0"/>
              <a:pPr/>
              <a:t>11/3/2021</a:t>
            </a:fld>
            <a:endParaRPr lang="en-US" dirty="0"/>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b="0" i="0">
                <a:latin typeface="Arial" panose="020B0604020202020204" pitchFamily="34" charset="0"/>
              </a:defRPr>
            </a:lvl1pPr>
          </a:lstStyle>
          <a:p>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defRPr b="0" i="0">
                <a:latin typeface="Arial" panose="020B0604020202020204" pitchFamily="34" charset="0"/>
              </a:defRPr>
            </a:lvl1pPr>
          </a:lstStyle>
          <a:p>
            <a:fld id="{667B8013-B29A-C740-B083-32BA12C6CAD1}" type="slidenum">
              <a:rPr lang="en-US" smtClean="0"/>
              <a:pPr/>
              <a:t>‹#›</a:t>
            </a:fld>
            <a:endParaRPr lang="en-US" dirty="0"/>
          </a:p>
        </p:txBody>
      </p:sp>
    </p:spTree>
    <p:extLst>
      <p:ext uri="{BB962C8B-B14F-4D97-AF65-F5344CB8AC3E}">
        <p14:creationId xmlns:p14="http://schemas.microsoft.com/office/powerpoint/2010/main" val="699686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2449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0" i="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D2498CC0-CDE1-472C-8614-209116E63C32}"/>
              </a:ext>
            </a:extLst>
          </p:cNvPr>
          <p:cNvSpPr txBox="1"/>
          <p:nvPr/>
        </p:nvSpPr>
        <p:spPr>
          <a:xfrm>
            <a:off x="995788" y="5448210"/>
            <a:ext cx="6987667" cy="461665"/>
          </a:xfrm>
          <a:prstGeom prst="rect">
            <a:avLst/>
          </a:prstGeom>
          <a:noFill/>
        </p:spPr>
        <p:txBody>
          <a:bodyPr wrap="square" rtlCol="0">
            <a:spAutoFit/>
          </a:bodyPr>
          <a:lstStyle/>
          <a:p>
            <a:pPr algn="ctr"/>
            <a:r>
              <a:rPr lang="en-GB" sz="2400" dirty="0">
                <a:latin typeface="Arial" panose="020B0604020202020204" pitchFamily="34" charset="0"/>
                <a:cs typeface="Arial" panose="020B0604020202020204" pitchFamily="34" charset="0"/>
              </a:rPr>
              <a:t>Making a Christmas cracker and hat</a:t>
            </a:r>
          </a:p>
        </p:txBody>
      </p:sp>
      <p:pic>
        <p:nvPicPr>
          <p:cNvPr id="11" name="Picture 10">
            <a:extLst>
              <a:ext uri="{FF2B5EF4-FFF2-40B4-BE49-F238E27FC236}">
                <a16:creationId xmlns:a16="http://schemas.microsoft.com/office/drawing/2014/main" id="{A5D30BA8-94EF-480F-AC0B-FBCC90B859DF}"/>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rot="20598550">
            <a:off x="598452" y="2662982"/>
            <a:ext cx="3781680" cy="1890840"/>
          </a:xfrm>
          <a:prstGeom prst="rect">
            <a:avLst/>
          </a:prstGeom>
        </p:spPr>
      </p:pic>
      <p:pic>
        <p:nvPicPr>
          <p:cNvPr id="13" name="Picture 12" descr="A picture containing text, clipart&#10;&#10;Description automatically generated">
            <a:extLst>
              <a:ext uri="{FF2B5EF4-FFF2-40B4-BE49-F238E27FC236}">
                <a16:creationId xmlns:a16="http://schemas.microsoft.com/office/drawing/2014/main" id="{CDD6D694-D026-4F19-A313-717BD5553A99}"/>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rot="1377077">
            <a:off x="4673127" y="2676677"/>
            <a:ext cx="3781680" cy="1286391"/>
          </a:xfrm>
          <a:prstGeom prst="rect">
            <a:avLst/>
          </a:prstGeom>
        </p:spPr>
      </p:pic>
      <p:sp>
        <p:nvSpPr>
          <p:cNvPr id="6" name="TextBox 5">
            <a:extLst>
              <a:ext uri="{FF2B5EF4-FFF2-40B4-BE49-F238E27FC236}">
                <a16:creationId xmlns:a16="http://schemas.microsoft.com/office/drawing/2014/main" id="{4B0AF56C-F33F-4B86-8959-7423BBE3F436}"/>
              </a:ext>
            </a:extLst>
          </p:cNvPr>
          <p:cNvSpPr txBox="1"/>
          <p:nvPr/>
        </p:nvSpPr>
        <p:spPr>
          <a:xfrm>
            <a:off x="233082" y="1073694"/>
            <a:ext cx="8664158" cy="830997"/>
          </a:xfrm>
          <a:prstGeom prst="rect">
            <a:avLst/>
          </a:prstGeom>
          <a:noFill/>
        </p:spPr>
        <p:txBody>
          <a:bodyPr wrap="square">
            <a:spAutoFit/>
          </a:bodyPr>
          <a:lstStyle/>
          <a:p>
            <a:pPr algn="ctr"/>
            <a:r>
              <a:rPr lang="en-GB" sz="4800" b="1" i="0" dirty="0">
                <a:solidFill>
                  <a:srgbClr val="201F1E"/>
                </a:solidFill>
                <a:effectLst/>
                <a:latin typeface="Arial" panose="020B0604020202020204" pitchFamily="34" charset="0"/>
                <a:cs typeface="Arial" panose="020B0604020202020204" pitchFamily="34" charset="0"/>
              </a:rPr>
              <a:t>Christmas Crackers</a:t>
            </a:r>
            <a:endParaRPr lang="en-GB" sz="4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460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92504C-C9C6-4DBB-B997-7C2004DFFE0F}"/>
              </a:ext>
            </a:extLst>
          </p:cNvPr>
          <p:cNvSpPr txBox="1"/>
          <p:nvPr/>
        </p:nvSpPr>
        <p:spPr>
          <a:xfrm>
            <a:off x="1465943" y="1536174"/>
            <a:ext cx="6248400" cy="3785652"/>
          </a:xfrm>
          <a:prstGeom prst="rect">
            <a:avLst/>
          </a:prstGeom>
          <a:noFill/>
        </p:spPr>
        <p:txBody>
          <a:bodyPr wrap="square">
            <a:spAutoFit/>
          </a:bodyPr>
          <a:lstStyle/>
          <a:p>
            <a:pPr fontAlgn="base"/>
            <a:r>
              <a:rPr lang="en-GB" sz="1600" b="1" u="sng" dirty="0">
                <a:effectLst/>
                <a:latin typeface="Arial" panose="020B0604020202020204" pitchFamily="34" charset="0"/>
                <a:ea typeface="Times New Roman" panose="02020603050405020304" pitchFamily="18" charset="0"/>
              </a:rPr>
              <a:t>Stay safe</a:t>
            </a:r>
            <a:r>
              <a:rPr lang="en-GB" sz="1600" b="1"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Whether you are a scientist researching a new medicine or an engineer solving climate change, safety always comes first. An adult must always be around and supervising when doing this activity. You are responsible for:</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ensuring that any equipment used for this activity is in good working condition</a:t>
            </a:r>
            <a:endParaRPr lang="en-GB" sz="2800" dirty="0">
              <a:effectLst/>
              <a:latin typeface="Times New Roman" panose="02020603050405020304" pitchFamily="18" charset="0"/>
              <a:ea typeface="Times New Roman" panose="02020603050405020304" pitchFamily="18" charset="0"/>
            </a:endParaRPr>
          </a:p>
          <a:p>
            <a:pPr marL="342900" lvl="0" indent="-342900">
              <a:buFont typeface="Symbol" panose="05050102010706020507" pitchFamily="18" charset="2"/>
              <a:buChar char=""/>
            </a:pPr>
            <a:r>
              <a:rPr lang="en-GB" sz="1600" dirty="0">
                <a:effectLst/>
                <a:latin typeface="Arial" panose="020B0604020202020204" pitchFamily="34" charset="0"/>
                <a:ea typeface="Times New Roman" panose="02020603050405020304" pitchFamily="18" charset="0"/>
              </a:rPr>
              <a:t>behaving sensibly and following any safety instructions so as not to hurt or injure yourself or others </a:t>
            </a:r>
            <a:endParaRPr lang="en-GB" sz="2800" dirty="0">
              <a:effectLst/>
              <a:latin typeface="Times New Roman" panose="02020603050405020304" pitchFamily="18" charset="0"/>
              <a:ea typeface="Times New Roman" panose="02020603050405020304" pitchFamily="18" charset="0"/>
            </a:endParaRPr>
          </a:p>
          <a:p>
            <a:pPr fontAlgn="base"/>
            <a:r>
              <a:rPr lang="en-US"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a:p>
            <a:pPr fontAlgn="base"/>
            <a:r>
              <a:rPr lang="en-GB" sz="1600" dirty="0">
                <a:effectLst/>
                <a:latin typeface="Arial" panose="020B0604020202020204" pitchFamily="34" charset="0"/>
                <a:ea typeface="Times New Roman" panose="02020603050405020304" pitchFamily="18" charset="0"/>
              </a:rPr>
              <a:t>Please note that in the absence of any negligence or other breach of duty by us, this activity is carried out at your own risk. It is important to take extra care at the stages marked with this symbol: </a:t>
            </a:r>
            <a:r>
              <a:rPr lang="en-GB" sz="1600" dirty="0">
                <a:effectLst/>
                <a:latin typeface="Segoe UI Emoji" panose="020B0502040204020203" pitchFamily="34" charset="0"/>
                <a:ea typeface="Times New Roman" panose="02020603050405020304" pitchFamily="18" charset="0"/>
                <a:cs typeface="Segoe UI Emoji" panose="020B0502040204020203" pitchFamily="34" charset="0"/>
              </a:rPr>
              <a:t>⚠</a:t>
            </a:r>
            <a:r>
              <a:rPr lang="en-GB" sz="1600" dirty="0">
                <a:effectLst/>
                <a:latin typeface="Arial" panose="020B0604020202020204" pitchFamily="34" charset="0"/>
                <a:ea typeface="Times New Roman" panose="02020603050405020304" pitchFamily="18" charset="0"/>
              </a:rPr>
              <a:t> </a:t>
            </a:r>
            <a:endParaRPr lang="en-GB"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40058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4">
            <a:extLst>
              <a:ext uri="{FF2B5EF4-FFF2-40B4-BE49-F238E27FC236}">
                <a16:creationId xmlns:a16="http://schemas.microsoft.com/office/drawing/2014/main" id="{C09DDE08-3F1A-47D8-8473-4A3ADB5B2F76}"/>
              </a:ext>
            </a:extLst>
          </p:cNvPr>
          <p:cNvSpPr txBox="1">
            <a:spLocks/>
          </p:cNvSpPr>
          <p:nvPr/>
        </p:nvSpPr>
        <p:spPr>
          <a:xfrm>
            <a:off x="248575" y="1112432"/>
            <a:ext cx="2371697" cy="73796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Resources</a:t>
            </a:r>
          </a:p>
          <a:p>
            <a:pPr algn="l"/>
            <a:endParaRPr lang="en-GB" sz="2800" dirty="0"/>
          </a:p>
          <a:p>
            <a:pPr algn="l"/>
            <a:endParaRPr lang="en-GB" sz="3200" dirty="0"/>
          </a:p>
          <a:p>
            <a:endParaRPr lang="en-GB" dirty="0"/>
          </a:p>
        </p:txBody>
      </p:sp>
      <p:sp>
        <p:nvSpPr>
          <p:cNvPr id="9" name="TextBox 8">
            <a:extLst>
              <a:ext uri="{FF2B5EF4-FFF2-40B4-BE49-F238E27FC236}">
                <a16:creationId xmlns:a16="http://schemas.microsoft.com/office/drawing/2014/main" id="{F6A84693-0521-406F-9D89-C0AE5F00E2A2}"/>
              </a:ext>
            </a:extLst>
          </p:cNvPr>
          <p:cNvSpPr txBox="1"/>
          <p:nvPr/>
        </p:nvSpPr>
        <p:spPr>
          <a:xfrm>
            <a:off x="248575" y="1804086"/>
            <a:ext cx="3725382" cy="3477875"/>
          </a:xfrm>
          <a:prstGeom prst="rect">
            <a:avLst/>
          </a:prstGeom>
          <a:noFill/>
        </p:spPr>
        <p:txBody>
          <a:bodyPr wrap="square" rtlCol="0">
            <a:spAutoFit/>
          </a:bodyPr>
          <a:lstStyle/>
          <a:p>
            <a:r>
              <a:rPr lang="en-GB" sz="2400" dirty="0"/>
              <a:t>You will need: </a:t>
            </a:r>
          </a:p>
          <a:p>
            <a:pPr marL="457200" indent="-457200">
              <a:buFont typeface="Arial" panose="020B0604020202020204" pitchFamily="34" charset="0"/>
              <a:buChar char="•"/>
            </a:pPr>
            <a:r>
              <a:rPr lang="en-GB" sz="2400" dirty="0"/>
              <a:t>Christmas cracker and </a:t>
            </a:r>
          </a:p>
          <a:p>
            <a:pPr indent="442913"/>
            <a:r>
              <a:rPr lang="en-GB" sz="2400" dirty="0"/>
              <a:t>hat nets</a:t>
            </a:r>
          </a:p>
          <a:p>
            <a:pPr marL="457200" indent="-457200">
              <a:buFont typeface="Arial" panose="020B0604020202020204" pitchFamily="34" charset="0"/>
              <a:buChar char="•"/>
            </a:pPr>
            <a:r>
              <a:rPr lang="en-GB" sz="2400" dirty="0"/>
              <a:t>Scissors </a:t>
            </a:r>
            <a:r>
              <a:rPr lang="en-GB" sz="1800" dirty="0">
                <a:effectLst/>
                <a:latin typeface="Segoe UI Emoji" panose="020B0502040204020203" pitchFamily="34" charset="0"/>
                <a:ea typeface="Times New Roman" panose="02020603050405020304" pitchFamily="18" charset="0"/>
                <a:cs typeface="Segoe UI Emoji" panose="020B0502040204020203" pitchFamily="34" charset="0"/>
              </a:rPr>
              <a:t>⚠</a:t>
            </a:r>
            <a:endParaRPr lang="en-GB" sz="2400" dirty="0"/>
          </a:p>
          <a:p>
            <a:pPr marL="457200" indent="-457200">
              <a:buFont typeface="Arial" panose="020B0604020202020204" pitchFamily="34" charset="0"/>
              <a:buChar char="•"/>
            </a:pPr>
            <a:r>
              <a:rPr lang="en-GB" sz="2400" dirty="0"/>
              <a:t>Paper</a:t>
            </a:r>
          </a:p>
          <a:p>
            <a:pPr marL="457200" indent="-457200">
              <a:buFont typeface="Arial" panose="020B0604020202020204" pitchFamily="34" charset="0"/>
              <a:buChar char="•"/>
            </a:pPr>
            <a:r>
              <a:rPr lang="en-GB" sz="2400" dirty="0"/>
              <a:t>Glue stick</a:t>
            </a:r>
          </a:p>
          <a:p>
            <a:pPr marL="457200" indent="-457200">
              <a:buFont typeface="Arial" panose="020B0604020202020204" pitchFamily="34" charset="0"/>
              <a:buChar char="•"/>
            </a:pPr>
            <a:endParaRPr lang="en-GB" sz="2800" dirty="0"/>
          </a:p>
          <a:p>
            <a:endParaRPr lang="en-GB" sz="3000" dirty="0"/>
          </a:p>
          <a:p>
            <a:endParaRPr lang="en-GB" dirty="0"/>
          </a:p>
        </p:txBody>
      </p:sp>
      <p:pic>
        <p:nvPicPr>
          <p:cNvPr id="4" name="Picture 3">
            <a:extLst>
              <a:ext uri="{FF2B5EF4-FFF2-40B4-BE49-F238E27FC236}">
                <a16:creationId xmlns:a16="http://schemas.microsoft.com/office/drawing/2014/main" id="{B5D212C9-64D9-41E8-BA5B-132ED1F952DF}"/>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3025982" y="1779702"/>
            <a:ext cx="2949299" cy="4011498"/>
          </a:xfrm>
          <a:prstGeom prst="rect">
            <a:avLst/>
          </a:prstGeom>
        </p:spPr>
      </p:pic>
      <p:pic>
        <p:nvPicPr>
          <p:cNvPr id="3" name="Picture 2" descr="A picture containing text, antenna&#10;&#10;Description automatically generated">
            <a:extLst>
              <a:ext uri="{FF2B5EF4-FFF2-40B4-BE49-F238E27FC236}">
                <a16:creationId xmlns:a16="http://schemas.microsoft.com/office/drawing/2014/main" id="{6102DDEC-995F-41B6-BA70-ABFA9D06EEFD}"/>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5975281" y="1804085"/>
            <a:ext cx="2799264" cy="4011499"/>
          </a:xfrm>
          <a:prstGeom prst="rect">
            <a:avLst/>
          </a:prstGeom>
        </p:spPr>
      </p:pic>
    </p:spTree>
    <p:extLst>
      <p:ext uri="{BB962C8B-B14F-4D97-AF65-F5344CB8AC3E}">
        <p14:creationId xmlns:p14="http://schemas.microsoft.com/office/powerpoint/2010/main" val="3931592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4">
            <a:extLst>
              <a:ext uri="{FF2B5EF4-FFF2-40B4-BE49-F238E27FC236}">
                <a16:creationId xmlns:a16="http://schemas.microsoft.com/office/drawing/2014/main" id="{674EA826-1808-4E8D-839D-AE1CAC205AD7}"/>
              </a:ext>
            </a:extLst>
          </p:cNvPr>
          <p:cNvSpPr txBox="1">
            <a:spLocks/>
          </p:cNvSpPr>
          <p:nvPr/>
        </p:nvSpPr>
        <p:spPr>
          <a:xfrm>
            <a:off x="177553" y="1099076"/>
            <a:ext cx="5770486" cy="696772"/>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600" b="1" dirty="0"/>
              <a:t>Step 1 – Cut out the cracker</a:t>
            </a:r>
            <a:endParaRPr lang="en-GB" sz="3600" dirty="0"/>
          </a:p>
          <a:p>
            <a:endParaRPr lang="en-GB" dirty="0"/>
          </a:p>
        </p:txBody>
      </p:sp>
      <p:sp>
        <p:nvSpPr>
          <p:cNvPr id="7" name="TextBox 6">
            <a:extLst>
              <a:ext uri="{FF2B5EF4-FFF2-40B4-BE49-F238E27FC236}">
                <a16:creationId xmlns:a16="http://schemas.microsoft.com/office/drawing/2014/main" id="{911DF577-2BAC-4AAC-8737-5F28DD9B5472}"/>
              </a:ext>
            </a:extLst>
          </p:cNvPr>
          <p:cNvSpPr txBox="1"/>
          <p:nvPr/>
        </p:nvSpPr>
        <p:spPr>
          <a:xfrm>
            <a:off x="177553" y="1953610"/>
            <a:ext cx="3563174" cy="3108543"/>
          </a:xfrm>
          <a:prstGeom prst="rect">
            <a:avLst/>
          </a:prstGeom>
          <a:noFill/>
        </p:spPr>
        <p:txBody>
          <a:bodyPr wrap="square" rtlCol="0">
            <a:spAutoFit/>
          </a:bodyPr>
          <a:lstStyle/>
          <a:p>
            <a:pPr marL="457200" indent="-457200">
              <a:buFont typeface="Arial" panose="020B0604020202020204" pitchFamily="34" charset="0"/>
              <a:buChar char="•"/>
            </a:pPr>
            <a:r>
              <a:rPr lang="en-GB" sz="2400" dirty="0"/>
              <a:t>Decorate the cracker</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Carefully cut along all the solid outlines </a:t>
            </a:r>
            <a:r>
              <a:rPr lang="en-GB" sz="1800" dirty="0">
                <a:effectLst/>
                <a:latin typeface="Segoe UI Emoji" panose="020B0502040204020203" pitchFamily="34" charset="0"/>
                <a:ea typeface="Times New Roman" panose="02020603050405020304" pitchFamily="18" charset="0"/>
                <a:cs typeface="Segoe UI Emoji" panose="020B0502040204020203" pitchFamily="34" charset="0"/>
              </a:rPr>
              <a:t>⚠</a:t>
            </a:r>
            <a:endParaRPr lang="en-GB" sz="2400" dirty="0"/>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Score and fold the dotted lines </a:t>
            </a:r>
            <a:r>
              <a:rPr lang="en-GB" sz="1800" dirty="0">
                <a:effectLst/>
                <a:latin typeface="Segoe UI Emoji" panose="020B0502040204020203" pitchFamily="34" charset="0"/>
                <a:ea typeface="Times New Roman" panose="02020603050405020304" pitchFamily="18" charset="0"/>
                <a:cs typeface="Segoe UI Emoji" panose="020B0502040204020203" pitchFamily="34" charset="0"/>
              </a:rPr>
              <a:t>⚠</a:t>
            </a:r>
            <a:endParaRPr lang="en-GB" sz="2400" dirty="0"/>
          </a:p>
          <a:p>
            <a:endParaRPr lang="en-GB" sz="2800" dirty="0"/>
          </a:p>
        </p:txBody>
      </p:sp>
      <p:pic>
        <p:nvPicPr>
          <p:cNvPr id="4" name="Picture 3" descr="A picture containing text&#10;&#10;Description automatically generated">
            <a:extLst>
              <a:ext uri="{FF2B5EF4-FFF2-40B4-BE49-F238E27FC236}">
                <a16:creationId xmlns:a16="http://schemas.microsoft.com/office/drawing/2014/main" id="{08479C12-3FBB-4DAF-94A9-EE77A40D237F}"/>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22491" r="26186"/>
          <a:stretch/>
        </p:blipFill>
        <p:spPr>
          <a:xfrm rot="5400000">
            <a:off x="4783102" y="1108153"/>
            <a:ext cx="3341569" cy="4883214"/>
          </a:xfrm>
          <a:prstGeom prst="rect">
            <a:avLst/>
          </a:prstGeom>
        </p:spPr>
      </p:pic>
    </p:spTree>
    <p:extLst>
      <p:ext uri="{BB962C8B-B14F-4D97-AF65-F5344CB8AC3E}">
        <p14:creationId xmlns:p14="http://schemas.microsoft.com/office/powerpoint/2010/main" val="3729712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icture containing text&#10;&#10;Description automatically generated">
            <a:extLst>
              <a:ext uri="{FF2B5EF4-FFF2-40B4-BE49-F238E27FC236}">
                <a16:creationId xmlns:a16="http://schemas.microsoft.com/office/drawing/2014/main" id="{8E9E9C82-598D-4520-895A-F8BDF4668C3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3522" r="12593" b="5825"/>
          <a:stretch/>
        </p:blipFill>
        <p:spPr>
          <a:xfrm rot="5400000">
            <a:off x="6167117" y="3160231"/>
            <a:ext cx="2670395" cy="2952358"/>
          </a:xfrm>
          <a:prstGeom prst="rect">
            <a:avLst/>
          </a:prstGeom>
        </p:spPr>
      </p:pic>
      <p:sp>
        <p:nvSpPr>
          <p:cNvPr id="8" name="TextBox 7">
            <a:extLst>
              <a:ext uri="{FF2B5EF4-FFF2-40B4-BE49-F238E27FC236}">
                <a16:creationId xmlns:a16="http://schemas.microsoft.com/office/drawing/2014/main" id="{28D2B935-055F-428F-A699-E9190B6825A3}"/>
              </a:ext>
            </a:extLst>
          </p:cNvPr>
          <p:cNvSpPr txBox="1"/>
          <p:nvPr/>
        </p:nvSpPr>
        <p:spPr>
          <a:xfrm>
            <a:off x="165507" y="1057807"/>
            <a:ext cx="8909756" cy="646331"/>
          </a:xfrm>
          <a:prstGeom prst="rect">
            <a:avLst/>
          </a:prstGeom>
          <a:noFill/>
        </p:spPr>
        <p:txBody>
          <a:bodyPr wrap="square" rtlCol="0">
            <a:spAutoFit/>
          </a:bodyPr>
          <a:lstStyle/>
          <a:p>
            <a:r>
              <a:rPr lang="en-GB" sz="3600" b="1" dirty="0"/>
              <a:t>Step 2 – Cut out the diamond shapes</a:t>
            </a:r>
            <a:endParaRPr lang="en-GB" sz="3600" dirty="0"/>
          </a:p>
        </p:txBody>
      </p:sp>
      <p:sp>
        <p:nvSpPr>
          <p:cNvPr id="10" name="TextBox 9">
            <a:extLst>
              <a:ext uri="{FF2B5EF4-FFF2-40B4-BE49-F238E27FC236}">
                <a16:creationId xmlns:a16="http://schemas.microsoft.com/office/drawing/2014/main" id="{1DB3FA56-C628-4F77-94BB-2C74B77248F5}"/>
              </a:ext>
            </a:extLst>
          </p:cNvPr>
          <p:cNvSpPr txBox="1"/>
          <p:nvPr/>
        </p:nvSpPr>
        <p:spPr>
          <a:xfrm>
            <a:off x="165506" y="1704138"/>
            <a:ext cx="2952360" cy="3539430"/>
          </a:xfrm>
          <a:prstGeom prst="rect">
            <a:avLst/>
          </a:prstGeom>
          <a:noFill/>
        </p:spPr>
        <p:txBody>
          <a:bodyPr wrap="square" rtlCol="0">
            <a:spAutoFit/>
          </a:bodyPr>
          <a:lstStyle/>
          <a:p>
            <a:pPr marL="457200" indent="-457200">
              <a:buFont typeface="Arial" panose="020B0604020202020204" pitchFamily="34" charset="0"/>
              <a:buChar char="•"/>
            </a:pPr>
            <a:r>
              <a:rPr lang="en-GB" sz="2400" dirty="0"/>
              <a:t>Fold each line that crosses the diamond shapes</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Carefully cut out the diamond shapes </a:t>
            </a:r>
            <a:r>
              <a:rPr lang="en-GB" sz="1800" dirty="0">
                <a:effectLst/>
                <a:latin typeface="Segoe UI Emoji" panose="020B0502040204020203" pitchFamily="34" charset="0"/>
                <a:ea typeface="Times New Roman" panose="02020603050405020304" pitchFamily="18" charset="0"/>
                <a:cs typeface="Segoe UI Emoji" panose="020B0502040204020203" pitchFamily="34" charset="0"/>
              </a:rPr>
              <a:t>⚠</a:t>
            </a:r>
            <a:endParaRPr lang="en-GB" sz="2400" dirty="0"/>
          </a:p>
          <a:p>
            <a:pPr marL="457200" indent="-457200">
              <a:buFont typeface="Arial" panose="020B0604020202020204" pitchFamily="34" charset="0"/>
              <a:buChar char="•"/>
            </a:pPr>
            <a:endParaRPr lang="en-GB" sz="2800" dirty="0"/>
          </a:p>
          <a:p>
            <a:endParaRPr lang="en-GB" sz="2800" dirty="0"/>
          </a:p>
        </p:txBody>
      </p:sp>
      <p:pic>
        <p:nvPicPr>
          <p:cNvPr id="3" name="Picture 2" descr="A picture containing text&#10;&#10;Description automatically generated">
            <a:extLst>
              <a:ext uri="{FF2B5EF4-FFF2-40B4-BE49-F238E27FC236}">
                <a16:creationId xmlns:a16="http://schemas.microsoft.com/office/drawing/2014/main" id="{AD24377C-2B9A-4A60-8605-DFDDD3422D1C}"/>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l="27340" t="7441" r="13756"/>
          <a:stretch/>
        </p:blipFill>
        <p:spPr>
          <a:xfrm rot="5400000">
            <a:off x="3723808" y="1490335"/>
            <a:ext cx="2397319" cy="2825302"/>
          </a:xfrm>
          <a:prstGeom prst="rect">
            <a:avLst/>
          </a:prstGeom>
        </p:spPr>
      </p:pic>
    </p:spTree>
    <p:extLst>
      <p:ext uri="{BB962C8B-B14F-4D97-AF65-F5344CB8AC3E}">
        <p14:creationId xmlns:p14="http://schemas.microsoft.com/office/powerpoint/2010/main" val="537292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8D2B935-055F-428F-A699-E9190B6825A3}"/>
              </a:ext>
            </a:extLst>
          </p:cNvPr>
          <p:cNvSpPr txBox="1"/>
          <p:nvPr/>
        </p:nvSpPr>
        <p:spPr>
          <a:xfrm>
            <a:off x="165506" y="983359"/>
            <a:ext cx="9069093" cy="646331"/>
          </a:xfrm>
          <a:prstGeom prst="rect">
            <a:avLst/>
          </a:prstGeom>
          <a:noFill/>
        </p:spPr>
        <p:txBody>
          <a:bodyPr wrap="square" rtlCol="0">
            <a:spAutoFit/>
          </a:bodyPr>
          <a:lstStyle/>
          <a:p>
            <a:r>
              <a:rPr lang="en-GB" sz="3600" b="1" dirty="0"/>
              <a:t>Step 3 – Fold and Glue Tabs A B C</a:t>
            </a:r>
            <a:endParaRPr lang="en-GB" sz="3600" dirty="0"/>
          </a:p>
        </p:txBody>
      </p:sp>
      <p:sp>
        <p:nvSpPr>
          <p:cNvPr id="10" name="TextBox 9">
            <a:extLst>
              <a:ext uri="{FF2B5EF4-FFF2-40B4-BE49-F238E27FC236}">
                <a16:creationId xmlns:a16="http://schemas.microsoft.com/office/drawing/2014/main" id="{1DB3FA56-C628-4F77-94BB-2C74B77248F5}"/>
              </a:ext>
            </a:extLst>
          </p:cNvPr>
          <p:cNvSpPr txBox="1"/>
          <p:nvPr/>
        </p:nvSpPr>
        <p:spPr>
          <a:xfrm>
            <a:off x="165506" y="1613118"/>
            <a:ext cx="3558102" cy="3847207"/>
          </a:xfrm>
          <a:prstGeom prst="rect">
            <a:avLst/>
          </a:prstGeom>
          <a:noFill/>
        </p:spPr>
        <p:txBody>
          <a:bodyPr wrap="square" rtlCol="0">
            <a:spAutoFit/>
          </a:bodyPr>
          <a:lstStyle/>
          <a:p>
            <a:pPr marL="457200" indent="-457200">
              <a:buFont typeface="Arial" panose="020B0604020202020204" pitchFamily="34" charset="0"/>
              <a:buChar char="•"/>
            </a:pPr>
            <a:r>
              <a:rPr lang="en-GB" sz="2400" dirty="0"/>
              <a:t>Glue tabs A, B and C</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Stick tab A to its opposite edge on the centre of the cracker</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Stick tabs B and C to form the top and bottom</a:t>
            </a:r>
          </a:p>
          <a:p>
            <a:endParaRPr lang="en-GB" sz="2800" dirty="0"/>
          </a:p>
        </p:txBody>
      </p:sp>
      <p:pic>
        <p:nvPicPr>
          <p:cNvPr id="3" name="Picture 2" descr="A picture containing text&#10;&#10;Description automatically generated">
            <a:extLst>
              <a:ext uri="{FF2B5EF4-FFF2-40B4-BE49-F238E27FC236}">
                <a16:creationId xmlns:a16="http://schemas.microsoft.com/office/drawing/2014/main" id="{0680B4BC-585E-44A9-8A31-9E3C650C7E69}"/>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33401" r="11381"/>
          <a:stretch/>
        </p:blipFill>
        <p:spPr>
          <a:xfrm rot="5400000">
            <a:off x="4528555" y="1225609"/>
            <a:ext cx="2542036" cy="3452674"/>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A4D14B16-6000-469E-8B55-1D1D6A2D2C08}"/>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l="31650" t="8518" r="24976" b="3491"/>
          <a:stretch/>
        </p:blipFill>
        <p:spPr>
          <a:xfrm rot="5400000">
            <a:off x="6362953" y="3743578"/>
            <a:ext cx="1838522" cy="2797295"/>
          </a:xfrm>
          <a:prstGeom prst="rect">
            <a:avLst/>
          </a:prstGeom>
        </p:spPr>
      </p:pic>
      <p:cxnSp>
        <p:nvCxnSpPr>
          <p:cNvPr id="11" name="Straight Arrow Connector 10">
            <a:extLst>
              <a:ext uri="{FF2B5EF4-FFF2-40B4-BE49-F238E27FC236}">
                <a16:creationId xmlns:a16="http://schemas.microsoft.com/office/drawing/2014/main" id="{7BAFB919-C9F1-47CA-ACA9-838B45E53630}"/>
              </a:ext>
            </a:extLst>
          </p:cNvPr>
          <p:cNvCxnSpPr/>
          <p:nvPr/>
        </p:nvCxnSpPr>
        <p:spPr>
          <a:xfrm flipV="1">
            <a:off x="5343238" y="3456709"/>
            <a:ext cx="480291" cy="94210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A76AAF1B-0A0A-458F-8CF7-7A7E0685BE59}"/>
              </a:ext>
            </a:extLst>
          </p:cNvPr>
          <p:cNvSpPr txBox="1"/>
          <p:nvPr/>
        </p:nvSpPr>
        <p:spPr>
          <a:xfrm>
            <a:off x="4719783" y="4311556"/>
            <a:ext cx="1246909" cy="461665"/>
          </a:xfrm>
          <a:prstGeom prst="rect">
            <a:avLst/>
          </a:prstGeom>
          <a:noFill/>
        </p:spPr>
        <p:txBody>
          <a:bodyPr wrap="square" rtlCol="0">
            <a:spAutoFit/>
          </a:bodyPr>
          <a:lstStyle/>
          <a:p>
            <a:r>
              <a:rPr lang="en-GB" sz="2400" dirty="0">
                <a:solidFill>
                  <a:srgbClr val="FF0000"/>
                </a:solidFill>
              </a:rPr>
              <a:t>GLUE</a:t>
            </a:r>
          </a:p>
        </p:txBody>
      </p:sp>
      <p:cxnSp>
        <p:nvCxnSpPr>
          <p:cNvPr id="13" name="Straight Arrow Connector 12">
            <a:extLst>
              <a:ext uri="{FF2B5EF4-FFF2-40B4-BE49-F238E27FC236}">
                <a16:creationId xmlns:a16="http://schemas.microsoft.com/office/drawing/2014/main" id="{54028544-8FB1-4C78-A51B-78B78A35A7D6}"/>
              </a:ext>
            </a:extLst>
          </p:cNvPr>
          <p:cNvCxnSpPr>
            <a:cxnSpLocks/>
          </p:cNvCxnSpPr>
          <p:nvPr/>
        </p:nvCxnSpPr>
        <p:spPr>
          <a:xfrm flipH="1" flipV="1">
            <a:off x="6946727" y="1888437"/>
            <a:ext cx="1011750" cy="18175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5FCADF86-C17B-4931-993F-3A8D17FF41B8}"/>
              </a:ext>
            </a:extLst>
          </p:cNvPr>
          <p:cNvCxnSpPr>
            <a:cxnSpLocks/>
          </p:cNvCxnSpPr>
          <p:nvPr/>
        </p:nvCxnSpPr>
        <p:spPr>
          <a:xfrm flipV="1">
            <a:off x="3783645" y="2662739"/>
            <a:ext cx="550453" cy="21429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0742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8D2B935-055F-428F-A699-E9190B6825A3}"/>
              </a:ext>
            </a:extLst>
          </p:cNvPr>
          <p:cNvSpPr txBox="1"/>
          <p:nvPr/>
        </p:nvSpPr>
        <p:spPr>
          <a:xfrm>
            <a:off x="143985" y="1027591"/>
            <a:ext cx="4800877" cy="646331"/>
          </a:xfrm>
          <a:prstGeom prst="rect">
            <a:avLst/>
          </a:prstGeom>
          <a:noFill/>
        </p:spPr>
        <p:txBody>
          <a:bodyPr wrap="square" rtlCol="0">
            <a:spAutoFit/>
          </a:bodyPr>
          <a:lstStyle/>
          <a:p>
            <a:r>
              <a:rPr lang="en-GB" sz="3600" b="1" dirty="0"/>
              <a:t>Step 4 – Tie the cracker </a:t>
            </a:r>
            <a:endParaRPr lang="en-GB" sz="3600" dirty="0"/>
          </a:p>
        </p:txBody>
      </p:sp>
      <p:sp>
        <p:nvSpPr>
          <p:cNvPr id="9" name="TextBox 8">
            <a:extLst>
              <a:ext uri="{FF2B5EF4-FFF2-40B4-BE49-F238E27FC236}">
                <a16:creationId xmlns:a16="http://schemas.microsoft.com/office/drawing/2014/main" id="{33B1A69E-0F27-4C8D-99EB-0EB79A82DA6B}"/>
              </a:ext>
            </a:extLst>
          </p:cNvPr>
          <p:cNvSpPr txBox="1"/>
          <p:nvPr/>
        </p:nvSpPr>
        <p:spPr>
          <a:xfrm>
            <a:off x="143985" y="1937509"/>
            <a:ext cx="4634144" cy="830997"/>
          </a:xfrm>
          <a:prstGeom prst="rect">
            <a:avLst/>
          </a:prstGeom>
          <a:noFill/>
        </p:spPr>
        <p:txBody>
          <a:bodyPr wrap="square" rtlCol="0">
            <a:spAutoFit/>
          </a:bodyPr>
          <a:lstStyle/>
          <a:p>
            <a:pPr marL="457200" indent="-457200">
              <a:buFont typeface="Arial" panose="020B0604020202020204" pitchFamily="34" charset="0"/>
              <a:buChar char="•"/>
            </a:pPr>
            <a:r>
              <a:rPr lang="en-GB" sz="2400" dirty="0"/>
              <a:t>Tie the bottom of the cracker with ribbon or thin string</a:t>
            </a:r>
          </a:p>
        </p:txBody>
      </p:sp>
      <p:pic>
        <p:nvPicPr>
          <p:cNvPr id="4" name="Picture 3" descr="A picture containing text&#10;&#10;Description automatically generated">
            <a:extLst>
              <a:ext uri="{FF2B5EF4-FFF2-40B4-BE49-F238E27FC236}">
                <a16:creationId xmlns:a16="http://schemas.microsoft.com/office/drawing/2014/main" id="{97B18E1F-6D15-4268-8A22-F42A7AE1962A}"/>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9799" t="26835" r="6127" b="11752"/>
          <a:stretch/>
        </p:blipFill>
        <p:spPr>
          <a:xfrm rot="5400000">
            <a:off x="4564962" y="2425633"/>
            <a:ext cx="4085410" cy="2540381"/>
          </a:xfrm>
          <a:prstGeom prst="rect">
            <a:avLst/>
          </a:prstGeom>
        </p:spPr>
      </p:pic>
    </p:spTree>
    <p:extLst>
      <p:ext uri="{BB962C8B-B14F-4D97-AF65-F5344CB8AC3E}">
        <p14:creationId xmlns:p14="http://schemas.microsoft.com/office/powerpoint/2010/main" val="2552059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8D2B935-055F-428F-A699-E9190B6825A3}"/>
              </a:ext>
            </a:extLst>
          </p:cNvPr>
          <p:cNvSpPr txBox="1"/>
          <p:nvPr/>
        </p:nvSpPr>
        <p:spPr>
          <a:xfrm>
            <a:off x="172261" y="1182056"/>
            <a:ext cx="6736209" cy="646331"/>
          </a:xfrm>
          <a:prstGeom prst="rect">
            <a:avLst/>
          </a:prstGeom>
          <a:noFill/>
        </p:spPr>
        <p:txBody>
          <a:bodyPr wrap="square" rtlCol="0">
            <a:spAutoFit/>
          </a:bodyPr>
          <a:lstStyle/>
          <a:p>
            <a:r>
              <a:rPr lang="en-GB" sz="3600" b="1" dirty="0"/>
              <a:t>Step 5 – Cut out and make the hat  </a:t>
            </a:r>
            <a:endParaRPr lang="en-GB" sz="3600" dirty="0"/>
          </a:p>
        </p:txBody>
      </p:sp>
      <p:sp>
        <p:nvSpPr>
          <p:cNvPr id="9" name="TextBox 8">
            <a:extLst>
              <a:ext uri="{FF2B5EF4-FFF2-40B4-BE49-F238E27FC236}">
                <a16:creationId xmlns:a16="http://schemas.microsoft.com/office/drawing/2014/main" id="{33B1A69E-0F27-4C8D-99EB-0EB79A82DA6B}"/>
              </a:ext>
            </a:extLst>
          </p:cNvPr>
          <p:cNvSpPr txBox="1"/>
          <p:nvPr/>
        </p:nvSpPr>
        <p:spPr>
          <a:xfrm>
            <a:off x="258180" y="4916278"/>
            <a:ext cx="4027055" cy="830997"/>
          </a:xfrm>
          <a:prstGeom prst="rect">
            <a:avLst/>
          </a:prstGeom>
          <a:noFill/>
        </p:spPr>
        <p:txBody>
          <a:bodyPr wrap="square" rtlCol="0">
            <a:spAutoFit/>
          </a:bodyPr>
          <a:lstStyle/>
          <a:p>
            <a:pPr marL="457200" indent="-457200">
              <a:buFont typeface="Arial" panose="020B0604020202020204" pitchFamily="34" charset="0"/>
              <a:buChar char="•"/>
            </a:pPr>
            <a:r>
              <a:rPr lang="en-GB" sz="2400" dirty="0"/>
              <a:t>Carefully cut out the hat net </a:t>
            </a:r>
            <a:r>
              <a:rPr lang="en-GB" sz="1800" dirty="0">
                <a:effectLst/>
                <a:latin typeface="Segoe UI Emoji" panose="020B0502040204020203" pitchFamily="34" charset="0"/>
                <a:ea typeface="Times New Roman" panose="02020603050405020304" pitchFamily="18" charset="0"/>
                <a:cs typeface="Segoe UI Emoji" panose="020B0502040204020203" pitchFamily="34" charset="0"/>
              </a:rPr>
              <a:t>⚠</a:t>
            </a:r>
            <a:endParaRPr lang="en-GB" sz="2400" dirty="0"/>
          </a:p>
        </p:txBody>
      </p:sp>
      <p:pic>
        <p:nvPicPr>
          <p:cNvPr id="3" name="Picture 2" descr="A picture containing text&#10;&#10;Description automatically generated">
            <a:extLst>
              <a:ext uri="{FF2B5EF4-FFF2-40B4-BE49-F238E27FC236}">
                <a16:creationId xmlns:a16="http://schemas.microsoft.com/office/drawing/2014/main" id="{F540405D-E794-4051-AE18-526C787355B0}"/>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25320" t="11572" r="26061" b="3130"/>
          <a:stretch/>
        </p:blipFill>
        <p:spPr>
          <a:xfrm rot="5400000">
            <a:off x="532891" y="1999078"/>
            <a:ext cx="2283991" cy="3005250"/>
          </a:xfrm>
          <a:prstGeom prst="rect">
            <a:avLst/>
          </a:prstGeom>
        </p:spPr>
      </p:pic>
      <p:pic>
        <p:nvPicPr>
          <p:cNvPr id="6" name="Picture 5" descr="A picture containing text&#10;&#10;Description automatically generated">
            <a:extLst>
              <a:ext uri="{FF2B5EF4-FFF2-40B4-BE49-F238E27FC236}">
                <a16:creationId xmlns:a16="http://schemas.microsoft.com/office/drawing/2014/main" id="{7C3F3DCB-75BC-40B9-83E0-0BF0537AD495}"/>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30437" r="27543"/>
          <a:stretch/>
        </p:blipFill>
        <p:spPr>
          <a:xfrm rot="5400000">
            <a:off x="3996707" y="2299198"/>
            <a:ext cx="1683749" cy="3005249"/>
          </a:xfrm>
          <a:prstGeom prst="rect">
            <a:avLst/>
          </a:prstGeom>
        </p:spPr>
      </p:pic>
      <p:cxnSp>
        <p:nvCxnSpPr>
          <p:cNvPr id="10" name="Straight Arrow Connector 9">
            <a:extLst>
              <a:ext uri="{FF2B5EF4-FFF2-40B4-BE49-F238E27FC236}">
                <a16:creationId xmlns:a16="http://schemas.microsoft.com/office/drawing/2014/main" id="{F06AB975-FE08-4904-BA45-FF57FB6A06C0}"/>
              </a:ext>
            </a:extLst>
          </p:cNvPr>
          <p:cNvCxnSpPr>
            <a:cxnSpLocks/>
          </p:cNvCxnSpPr>
          <p:nvPr/>
        </p:nvCxnSpPr>
        <p:spPr>
          <a:xfrm flipH="1">
            <a:off x="4825699" y="2778106"/>
            <a:ext cx="808482" cy="1160618"/>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521BDD8-7183-45EF-91E4-408B6046DA04}"/>
              </a:ext>
            </a:extLst>
          </p:cNvPr>
          <p:cNvSpPr txBox="1"/>
          <p:nvPr/>
        </p:nvSpPr>
        <p:spPr>
          <a:xfrm>
            <a:off x="5416650" y="2003396"/>
            <a:ext cx="1246909" cy="830997"/>
          </a:xfrm>
          <a:prstGeom prst="rect">
            <a:avLst/>
          </a:prstGeom>
          <a:noFill/>
        </p:spPr>
        <p:txBody>
          <a:bodyPr wrap="square" rtlCol="0">
            <a:spAutoFit/>
          </a:bodyPr>
          <a:lstStyle/>
          <a:p>
            <a:pPr algn="ctr"/>
            <a:r>
              <a:rPr lang="en-GB" sz="2400" dirty="0">
                <a:solidFill>
                  <a:srgbClr val="FF0000"/>
                </a:solidFill>
              </a:rPr>
              <a:t>STICKY TAPE</a:t>
            </a:r>
          </a:p>
        </p:txBody>
      </p:sp>
      <p:pic>
        <p:nvPicPr>
          <p:cNvPr id="15" name="Picture 14" descr="A close-up of a logo&#10;&#10;Description automatically generated with medium confidence">
            <a:extLst>
              <a:ext uri="{FF2B5EF4-FFF2-40B4-BE49-F238E27FC236}">
                <a16:creationId xmlns:a16="http://schemas.microsoft.com/office/drawing/2014/main" id="{BD1E1259-269B-4620-B6FF-87CDDC5B3D80}"/>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l="18317" t="7082" r="17195" b="5286"/>
          <a:stretch/>
        </p:blipFill>
        <p:spPr>
          <a:xfrm rot="5400000">
            <a:off x="6679036" y="2436914"/>
            <a:ext cx="2185845" cy="2227722"/>
          </a:xfrm>
          <a:prstGeom prst="rect">
            <a:avLst/>
          </a:prstGeom>
        </p:spPr>
      </p:pic>
      <p:sp>
        <p:nvSpPr>
          <p:cNvPr id="16" name="TextBox 15">
            <a:extLst>
              <a:ext uri="{FF2B5EF4-FFF2-40B4-BE49-F238E27FC236}">
                <a16:creationId xmlns:a16="http://schemas.microsoft.com/office/drawing/2014/main" id="{00394E95-7167-4049-9CA5-DB8FAE41DD63}"/>
              </a:ext>
            </a:extLst>
          </p:cNvPr>
          <p:cNvSpPr txBox="1"/>
          <p:nvPr/>
        </p:nvSpPr>
        <p:spPr>
          <a:xfrm>
            <a:off x="4724096" y="4902118"/>
            <a:ext cx="4027055" cy="1261884"/>
          </a:xfrm>
          <a:prstGeom prst="rect">
            <a:avLst/>
          </a:prstGeom>
          <a:noFill/>
        </p:spPr>
        <p:txBody>
          <a:bodyPr wrap="square" rtlCol="0">
            <a:spAutoFit/>
          </a:bodyPr>
          <a:lstStyle/>
          <a:p>
            <a:pPr marL="457200" indent="-457200">
              <a:buFont typeface="Arial" panose="020B0604020202020204" pitchFamily="34" charset="0"/>
              <a:buChar char="•"/>
            </a:pPr>
            <a:r>
              <a:rPr lang="en-GB" sz="2400" dirty="0"/>
              <a:t>Use sticky tape to join the hat sides together</a:t>
            </a:r>
          </a:p>
          <a:p>
            <a:pPr marL="457200" indent="-457200">
              <a:buFont typeface="Arial" panose="020B0604020202020204" pitchFamily="34" charset="0"/>
              <a:buChar char="•"/>
            </a:pPr>
            <a:endParaRPr lang="en-GB" sz="2800" dirty="0"/>
          </a:p>
        </p:txBody>
      </p:sp>
    </p:spTree>
    <p:extLst>
      <p:ext uri="{BB962C8B-B14F-4D97-AF65-F5344CB8AC3E}">
        <p14:creationId xmlns:p14="http://schemas.microsoft.com/office/powerpoint/2010/main" val="42810069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28D2B935-055F-428F-A699-E9190B6825A3}"/>
              </a:ext>
            </a:extLst>
          </p:cNvPr>
          <p:cNvSpPr txBox="1"/>
          <p:nvPr/>
        </p:nvSpPr>
        <p:spPr>
          <a:xfrm>
            <a:off x="110836" y="1017751"/>
            <a:ext cx="4992324" cy="646331"/>
          </a:xfrm>
          <a:prstGeom prst="rect">
            <a:avLst/>
          </a:prstGeom>
          <a:noFill/>
        </p:spPr>
        <p:txBody>
          <a:bodyPr wrap="square" rtlCol="0">
            <a:spAutoFit/>
          </a:bodyPr>
          <a:lstStyle/>
          <a:p>
            <a:r>
              <a:rPr lang="en-GB" sz="3600" b="1" dirty="0"/>
              <a:t>Step 6 – Fill the cracker </a:t>
            </a:r>
            <a:endParaRPr lang="en-GB" sz="3600" dirty="0"/>
          </a:p>
        </p:txBody>
      </p:sp>
      <p:sp>
        <p:nvSpPr>
          <p:cNvPr id="12" name="TextBox 11">
            <a:extLst>
              <a:ext uri="{FF2B5EF4-FFF2-40B4-BE49-F238E27FC236}">
                <a16:creationId xmlns:a16="http://schemas.microsoft.com/office/drawing/2014/main" id="{2589549F-30A0-4D83-A0BF-3D1D89C78451}"/>
              </a:ext>
            </a:extLst>
          </p:cNvPr>
          <p:cNvSpPr txBox="1"/>
          <p:nvPr/>
        </p:nvSpPr>
        <p:spPr>
          <a:xfrm>
            <a:off x="110836" y="1746504"/>
            <a:ext cx="4594329" cy="3477875"/>
          </a:xfrm>
          <a:prstGeom prst="rect">
            <a:avLst/>
          </a:prstGeom>
          <a:noFill/>
        </p:spPr>
        <p:txBody>
          <a:bodyPr wrap="square" rtlCol="0">
            <a:spAutoFit/>
          </a:bodyPr>
          <a:lstStyle/>
          <a:p>
            <a:pPr marL="457200" indent="-457200">
              <a:buFont typeface="Arial" panose="020B0604020202020204" pitchFamily="34" charset="0"/>
              <a:buChar char="•"/>
            </a:pPr>
            <a:r>
              <a:rPr lang="en-GB" sz="2400" dirty="0"/>
              <a:t>Fold the hat and put it in the cracker</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You may wish to put a small gift inside the cracker too</a:t>
            </a:r>
          </a:p>
          <a:p>
            <a:pPr marL="457200" indent="-457200">
              <a:buFont typeface="Arial" panose="020B0604020202020204" pitchFamily="34" charset="0"/>
              <a:buChar char="•"/>
            </a:pPr>
            <a:endParaRPr lang="en-GB" sz="2400" dirty="0"/>
          </a:p>
          <a:p>
            <a:pPr marL="457200" indent="-457200">
              <a:buFont typeface="Arial" panose="020B0604020202020204" pitchFamily="34" charset="0"/>
              <a:buChar char="•"/>
            </a:pPr>
            <a:r>
              <a:rPr lang="en-GB" sz="2400" dirty="0"/>
              <a:t>Tie the top of the cracker and give it to a friend</a:t>
            </a:r>
          </a:p>
          <a:p>
            <a:pPr marL="457200" indent="-457200">
              <a:buFont typeface="Arial" panose="020B0604020202020204" pitchFamily="34" charset="0"/>
              <a:buChar char="•"/>
            </a:pPr>
            <a:endParaRPr lang="en-GB" sz="2800" dirty="0"/>
          </a:p>
        </p:txBody>
      </p:sp>
      <p:pic>
        <p:nvPicPr>
          <p:cNvPr id="4" name="Picture 3" descr="A picture containing text, green, weapon, knife&#10;&#10;Description automatically generated">
            <a:extLst>
              <a:ext uri="{FF2B5EF4-FFF2-40B4-BE49-F238E27FC236}">
                <a16:creationId xmlns:a16="http://schemas.microsoft.com/office/drawing/2014/main" id="{60F0DDFD-B465-433F-86B1-48E4AD221E40}"/>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25466" t="10673" r="26331" b="15343"/>
          <a:stretch/>
        </p:blipFill>
        <p:spPr>
          <a:xfrm rot="5400000">
            <a:off x="6086780" y="1111362"/>
            <a:ext cx="2078181" cy="2392252"/>
          </a:xfrm>
          <a:prstGeom prst="rect">
            <a:avLst/>
          </a:prstGeom>
        </p:spPr>
      </p:pic>
      <p:pic>
        <p:nvPicPr>
          <p:cNvPr id="7" name="Picture 6" descr="A picture containing text&#10;&#10;Description automatically generated">
            <a:extLst>
              <a:ext uri="{FF2B5EF4-FFF2-40B4-BE49-F238E27FC236}">
                <a16:creationId xmlns:a16="http://schemas.microsoft.com/office/drawing/2014/main" id="{64CEC52C-7DDA-4448-8D50-5888A76A1084}"/>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20935" r="33737"/>
          <a:stretch/>
        </p:blipFill>
        <p:spPr>
          <a:xfrm rot="5400000">
            <a:off x="5782560" y="2758639"/>
            <a:ext cx="2299857" cy="3805423"/>
          </a:xfrm>
          <a:prstGeom prst="rect">
            <a:avLst/>
          </a:prstGeom>
        </p:spPr>
      </p:pic>
    </p:spTree>
    <p:extLst>
      <p:ext uri="{BB962C8B-B14F-4D97-AF65-F5344CB8AC3E}">
        <p14:creationId xmlns:p14="http://schemas.microsoft.com/office/powerpoint/2010/main" val="331631696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982</TotalTime>
  <Words>314</Words>
  <Application>Microsoft Office PowerPoint</Application>
  <PresentationFormat>On-screen Show (4:3)</PresentationFormat>
  <Paragraphs>49</Paragraphs>
  <Slides>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Segoe UI Emoji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Christmas crackers presentation</dc:title>
  <dc:creator>Attainment in Education Ltd</dc:creator>
  <cp:keywords>Christmas cracker making, christmas cracker craft, DT Christmas project, Christmas hat making project, Christmas hat making for table, Christmas KS2, Christmas primary activities, Christmas fun school resource</cp:keywords>
  <cp:lastModifiedBy>Bolter,Becky</cp:lastModifiedBy>
  <cp:revision>121</cp:revision>
  <dcterms:created xsi:type="dcterms:W3CDTF">2017-06-28T15:11:57Z</dcterms:created>
  <dcterms:modified xsi:type="dcterms:W3CDTF">2021-11-03T12:46:08Z</dcterms:modified>
</cp:coreProperties>
</file>