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259" r:id="rId5"/>
    <p:sldId id="260" r:id="rId6"/>
    <p:sldId id="317" r:id="rId7"/>
    <p:sldId id="285" r:id="rId8"/>
    <p:sldId id="315" r:id="rId9"/>
    <p:sldId id="313" r:id="rId10"/>
    <p:sldId id="302" r:id="rId11"/>
    <p:sldId id="311" r:id="rId12"/>
    <p:sldId id="306" r:id="rId13"/>
    <p:sldId id="269" r:id="rId14"/>
    <p:sldId id="316" r:id="rId15"/>
    <p:sldId id="282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AA1E0-9451-4221-B39F-72906C4D9BCF}" v="2" dt="2022-07-19T15:34:25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78939"/>
  </p:normalViewPr>
  <p:slideViewPr>
    <p:cSldViewPr snapToGrid="0">
      <p:cViewPr varScale="1">
        <p:scale>
          <a:sx n="90" d="100"/>
          <a:sy n="90" d="100"/>
        </p:scale>
        <p:origin x="2598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AEBAA1E0-9451-4221-B39F-72906C4D9BCF}"/>
    <pc:docChg chg="custSel modSld">
      <pc:chgData name="Tammy Pankey" userId="89b84b47-0384-4d66-b56e-dc00ebdb68cf" providerId="ADAL" clId="{AEBAA1E0-9451-4221-B39F-72906C4D9BCF}" dt="2022-07-19T14:35:27.913" v="2" actId="478"/>
      <pc:docMkLst>
        <pc:docMk/>
      </pc:docMkLst>
      <pc:sldChg chg="addSp delSp modSp mod">
        <pc:chgData name="Tammy Pankey" userId="89b84b47-0384-4d66-b56e-dc00ebdb68cf" providerId="ADAL" clId="{AEBAA1E0-9451-4221-B39F-72906C4D9BCF}" dt="2022-07-19T14:35:27.913" v="2" actId="478"/>
        <pc:sldMkLst>
          <pc:docMk/>
          <pc:sldMk cId="173956753" sldId="312"/>
        </pc:sldMkLst>
        <pc:spChg chg="del">
          <ac:chgData name="Tammy Pankey" userId="89b84b47-0384-4d66-b56e-dc00ebdb68cf" providerId="ADAL" clId="{AEBAA1E0-9451-4221-B39F-72906C4D9BCF}" dt="2022-07-19T14:35:23.851" v="0" actId="478"/>
          <ac:spMkLst>
            <pc:docMk/>
            <pc:sldMk cId="173956753" sldId="312"/>
            <ac:spMk id="3" creationId="{5010B4F6-AB8D-46B9-924D-60D5BC2D0443}"/>
          </ac:spMkLst>
        </pc:spChg>
        <pc:spChg chg="add del mod">
          <ac:chgData name="Tammy Pankey" userId="89b84b47-0384-4d66-b56e-dc00ebdb68cf" providerId="ADAL" clId="{AEBAA1E0-9451-4221-B39F-72906C4D9BCF}" dt="2022-07-19T14:35:27.913" v="2" actId="478"/>
          <ac:spMkLst>
            <pc:docMk/>
            <pc:sldMk cId="173956753" sldId="312"/>
            <ac:spMk id="5" creationId="{9D5AFF63-C929-2A44-A160-8DD784E3006E}"/>
          </ac:spMkLst>
        </pc:spChg>
        <pc:spChg chg="add mod">
          <ac:chgData name="Tammy Pankey" userId="89b84b47-0384-4d66-b56e-dc00ebdb68cf" providerId="ADAL" clId="{AEBAA1E0-9451-4221-B39F-72906C4D9BCF}" dt="2022-07-19T14:35:24.568" v="1"/>
          <ac:spMkLst>
            <pc:docMk/>
            <pc:sldMk cId="173956753" sldId="312"/>
            <ac:spMk id="8" creationId="{4732B26A-6B38-CEA6-9C94-D7C615118B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from Mashable Deals on a solar-powered theme park: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=fUt4P867tAI&amp;feature=</a:t>
            </a:r>
            <a:r>
              <a:rPr lang="en-US" dirty="0" err="1"/>
              <a:t>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parts of the energy journey they might like to design as a sustainability lead.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Both the carousel and energy storage model should stay assembled, but they can be stored separately.</a:t>
            </a:r>
          </a:p>
          <a:p>
            <a:pPr algn="l"/>
            <a:r>
              <a:rPr lang="en-US" sz="1800" dirty="0"/>
              <a:t>• Anything built with the prototyping pieces should be taken apart.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need Book 3 and Bag 3 located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need the assembled energy storage model from the previous session.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Have the team explain how the carousel is using the energy that was stored in the energy storage model.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motorize the carousel/wind turbine in Session 6.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Additional examples of energy consumption on the mat include the car, farm, and fun fair.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There are open spaces where the team could build additional energy consumers like an apartment building and grocery store.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Innovate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definition for innovation to the team.(see page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what innovation is. Have the team provide examples of this Core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Extension: Have everyone draw a picture of an example of innovation on the Core Values page in their Engineering Notebook.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3 to make the carousel.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the carousel to the energy storage model.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energy units into the energy storage slot (A).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 the stored energy by lifting the release lever (B) to power the carousel.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these models represent how energy is stored and consumed.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3 to make the carousel.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the carousel to the energy storage model.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energy units into the energy storage slot (A).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 the stored energy by lifting the release lever (B) to power the carousel.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these models represent how energy is stored and consumed.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 examples of energy consumption on the mat image.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examples of energy consumption in your community.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energy consumption using the prototyping pieces.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builds on the mat. You could use the LEGO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brick icons as building locations.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builds and explain how what you built uses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 examples of energy consumption on the mat image.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examples of energy consumption in your community.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energy consumption using the prototyping pieces.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builds on the mat. You could use the LEGO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brick icons as building locations.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builds and explain how what you built uses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</a:t>
            </a:r>
            <a:r>
              <a:rPr lang="en-US" sz="18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minutes)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 examples of energy consumption on the mat image.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examples of energy consumption in your community.</a:t>
            </a:r>
          </a:p>
          <a:p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energy consumption using the prototyping pieces.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builds on the mat. You could use the LEGO</a:t>
            </a:r>
            <a:r>
              <a:rPr lang="en-US" sz="18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brick icons as building locations.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builds and explain how what you built uses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/>
              <a:t>Demonstrate how the carousel works.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Explain what an energy consumer is and provide examples.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Show the different examples of energy consumption on the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8CCE88-462B-3041-8EC1-A38C25E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6" t="30941" r="22892" b="-245"/>
          <a:stretch/>
        </p:blipFill>
        <p:spPr>
          <a:xfrm>
            <a:off x="3200400" y="0"/>
            <a:ext cx="5943600" cy="365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63390" y="2357713"/>
            <a:ext cx="4775839" cy="25241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Energy Consumption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4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3AC4A-69E0-C943-9B18-78347663B2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89" y="5555164"/>
            <a:ext cx="1638221" cy="1117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8D74D-BF22-0648-A33B-F9B5C97180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71" y="5631984"/>
            <a:ext cx="3100472" cy="936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52532-40E5-4053-A14E-3BDC338A17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1" y="2366159"/>
            <a:ext cx="3880386" cy="25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91421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940" y="2778725"/>
            <a:ext cx="2651760" cy="2013194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latin typeface="Helvetica Neue" panose="02000503000000020004"/>
              </a:rPr>
              <a:t>Role:</a:t>
            </a:r>
          </a:p>
          <a:p>
            <a:pPr marL="0" indent="0">
              <a:buNone/>
            </a:pPr>
            <a:r>
              <a:rPr lang="en-US" dirty="0">
                <a:latin typeface="ArialMT"/>
              </a:rPr>
              <a:t>Looks for ways to use renewable energies and produce less waste to create LEGO</a:t>
            </a:r>
            <a:r>
              <a:rPr lang="en-US" baseline="30000" dirty="0">
                <a:latin typeface="ArialMT"/>
              </a:rPr>
              <a:t>®</a:t>
            </a:r>
            <a:r>
              <a:rPr lang="en-US" dirty="0">
                <a:latin typeface="ArialMT"/>
              </a:rPr>
              <a:t> products in the LEGO factories.</a:t>
            </a:r>
            <a:endParaRPr lang="en-US" dirty="0">
              <a:latin typeface="Helvetica Neue" panose="02000503000000020004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594360" y="1493203"/>
            <a:ext cx="2788920" cy="1128077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594360" y="1493204"/>
            <a:ext cx="2788920" cy="112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Sustainability</a:t>
            </a:r>
          </a:p>
          <a:p>
            <a:r>
              <a:rPr lang="en-US" dirty="0">
                <a:solidFill>
                  <a:schemeClr val="bg1"/>
                </a:solidFill>
              </a:rPr>
              <a:t>Lead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1C6987-DD98-DB19-811D-54C2DF21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91361" y="1493203"/>
            <a:ext cx="4996473" cy="33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83538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E708-F974-4E03-AA24-84C68C83AE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819" y="995364"/>
            <a:ext cx="4640132" cy="35346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32B26A-6B38-CEA6-9C94-D7C615118BEB}"/>
              </a:ext>
            </a:extLst>
          </p:cNvPr>
          <p:cNvSpPr txBox="1">
            <a:spLocks/>
          </p:cNvSpPr>
          <p:nvPr/>
        </p:nvSpPr>
        <p:spPr>
          <a:xfrm>
            <a:off x="188259" y="5002306"/>
            <a:ext cx="8501258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the/sont des marques de commerce du/son marcas registradas de LEGO Group. ©2022 The LEGO Group. All rights reserved/Tous droits réservés/Todos los derechos reservados.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ENERGIZE</a:t>
            </a:r>
            <a:r>
              <a:rPr lang="en-US" sz="1200" baseline="3000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>
                <a:latin typeface="Helvetica Neue" panose="02000503000000020004"/>
              </a:rPr>
              <a:t>® 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>
                <a:latin typeface="Helvetica Neue" panose="02000503000000020004"/>
              </a:rPr>
              <a:t>®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League and SUPERPOWERED</a:t>
            </a:r>
            <a:r>
              <a:rPr lang="en-US" sz="1200" baseline="30000">
                <a:latin typeface="Helvetica Neue" panose="02000503000000020004"/>
              </a:rPr>
              <a:t>SM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©2022 </a:t>
            </a:r>
            <a:r>
              <a:rPr lang="en-US" sz="1200" i="1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  <a:endParaRPr lang="en-US" sz="1200" dirty="0"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828800"/>
            <a:ext cx="2286000" cy="3200400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build the carousel and connect it to the energy storage model.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The team will identify different ways energy is consumed.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uses energy/electricity in your home?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carousel consume energy?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consumes energy at a fun fair or amusement park?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examples of energy consumption are in our community?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being done to reduce energy consumption?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being sustainable and preserving the Earth important?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97A70B8-8C74-4124-A58A-C9305C2ED0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6" y="3161114"/>
            <a:ext cx="3121547" cy="1121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used creativity and persistence to solve problems.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Let’s Innovate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Helvetica Neue"/>
              </a:rPr>
              <a:t>Examples of Innovation</a:t>
            </a:r>
            <a:endParaRPr lang="en-US" b="1" dirty="0"/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Innovation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7760BC9-DC25-4B7B-9813-1EC75A589A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0" y="1089996"/>
            <a:ext cx="20574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7724E-8D98-8185-DE75-6D9D9EABD2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526" y="4282606"/>
            <a:ext cx="1287533" cy="1732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25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5698236" cy="4815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Follow the building instructions in Book 3 to make the carousel from the Explore Set.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Connect the carousel to the energy storage model.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0"/>
            <a:ext cx="2069785" cy="4926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65F95-1CC0-46A8-ABBF-47053BF70F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996" y="1756690"/>
            <a:ext cx="1387065" cy="1866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F7BBC-641A-48FE-AAE2-839907F4F3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18" y="3864053"/>
            <a:ext cx="1840023" cy="10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5698236" cy="48150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Load energy units into the energy storage slot.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Release the stored energy by lifting the release lever to power the carousel.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Discuss how these models represent how energy is stored and consumed.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F7D502F5-A310-8DF7-09A0-A4D4FBEBC3FA}"/>
              </a:ext>
            </a:extLst>
          </p:cNvPr>
          <p:cNvSpPr/>
          <p:nvPr/>
        </p:nvSpPr>
        <p:spPr>
          <a:xfrm>
            <a:off x="6831246" y="988430"/>
            <a:ext cx="2069785" cy="4926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FB387-8D5F-2F53-2329-61D6C3B19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996" y="1756690"/>
            <a:ext cx="1387065" cy="1866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44A42-2992-44EC-12AA-3F16E84482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518" y="3864053"/>
            <a:ext cx="1840023" cy="10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5698236" cy="48150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Circle examples of energy consumption on the mat image.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 2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0"/>
            <a:ext cx="2069785" cy="49262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2" name="Picture 11" descr="A row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6E2D5BD7-8A78-5186-7356-777FC8533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05" y="3726778"/>
            <a:ext cx="1433678" cy="1545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C435E-4391-AF36-88F7-281DC7B82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9" y="2548890"/>
            <a:ext cx="6350629" cy="3177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849E6-6DAE-B266-A897-9DCA08FDEF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996" y="1756690"/>
            <a:ext cx="1387065" cy="1866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77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316599" y="173438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Capture Your Inventive Ideas!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4848E-7EF4-B888-6643-52D7D9DD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516" y="936072"/>
            <a:ext cx="4708885" cy="5165172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B81397-D2B1-7FDD-AC99-C9E8198B8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15342"/>
            <a:ext cx="3166109" cy="481506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Identify examples of energy consumption in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323257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8447" y="1200150"/>
            <a:ext cx="4142436" cy="456485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pPr algn="l"/>
            <a:r>
              <a:rPr lang="en-US" sz="2800" b="0" i="0" u="none" strike="noStrike" baseline="0" dirty="0">
                <a:latin typeface="ArialMT"/>
              </a:rPr>
              <a:t>Build examples of energy consumption using the prototyping pieces.</a:t>
            </a:r>
          </a:p>
          <a:p>
            <a:pPr algn="l"/>
            <a:r>
              <a:rPr lang="en-US" sz="2800" dirty="0">
                <a:latin typeface="ArialMT"/>
              </a:rPr>
              <a:t>Place your builds on the mat. You could use the LEGO</a:t>
            </a:r>
            <a:r>
              <a:rPr lang="en-US" sz="2800" baseline="30000" dirty="0">
                <a:latin typeface="ArialMT"/>
              </a:rPr>
              <a:t>®</a:t>
            </a:r>
            <a:r>
              <a:rPr lang="en-US" sz="2800" dirty="0">
                <a:latin typeface="ArialMT"/>
              </a:rPr>
              <a:t> brick icons as building locations.</a:t>
            </a:r>
            <a:endParaRPr lang="en-US" sz="2800" b="0" i="0" u="none" strike="noStrike" baseline="0" dirty="0">
              <a:latin typeface="ArialMT"/>
            </a:endParaRPr>
          </a:p>
          <a:p>
            <a:pPr algn="l"/>
            <a:r>
              <a:rPr lang="en-US" sz="2800" b="0" i="0" u="none" strike="noStrike" baseline="0" dirty="0">
                <a:latin typeface="ArialMT"/>
              </a:rPr>
              <a:t>Share your builds and explain how what you built uses energy.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CA319-5D48-0240-8C86-30BD8B39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77" y="2236611"/>
            <a:ext cx="4006427" cy="23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26855"/>
            <a:ext cx="4255866" cy="47078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Demonstrate how the carousel works.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what an energy consumer is and provide examples.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different examples of energy consumption on the mat.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C97AA868-745D-41AE-9AB6-78D74B430CF6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1214</Words>
  <Application>Microsoft Office PowerPoint</Application>
  <PresentationFormat>On-screen Show (4:3)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Segoe UI</vt:lpstr>
      <vt:lpstr>Office Theme</vt:lpstr>
      <vt:lpstr>PowerPoint Presentation</vt:lpstr>
      <vt:lpstr>Guiding Questions</vt:lpstr>
      <vt:lpstr>Introduction – Let’s Innovate</vt:lpstr>
      <vt:lpstr>Task 1</vt:lpstr>
      <vt:lpstr>Task 1</vt:lpstr>
      <vt:lpstr>Task 2</vt:lpstr>
      <vt:lpstr>PowerPoint Presentation</vt:lpstr>
      <vt:lpstr>Task 2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50</cp:revision>
  <dcterms:created xsi:type="dcterms:W3CDTF">2020-04-21T20:33:01Z</dcterms:created>
  <dcterms:modified xsi:type="dcterms:W3CDTF">2022-07-19T15:34:27Z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MediaServiceImageTags">
    <vt:lpwstr/>
  </property>
</Properties>
</file>