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5"/>
  </p:notesMasterIdLst>
  <p:sldIdLst>
    <p:sldId id="259" r:id="rId5"/>
    <p:sldId id="260" r:id="rId6"/>
    <p:sldId id="323" r:id="rId7"/>
    <p:sldId id="289" r:id="rId8"/>
    <p:sldId id="285" r:id="rId9"/>
    <p:sldId id="290" r:id="rId10"/>
    <p:sldId id="306" r:id="rId11"/>
    <p:sldId id="269" r:id="rId12"/>
    <p:sldId id="282" r:id="rId13"/>
    <p:sldId id="31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8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7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342"/>
    <a:srgbClr val="006933"/>
    <a:srgbClr val="00A651"/>
    <a:srgbClr val="4472C4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5A873-A6DB-4258-AF48-C1E460DEE8AB}" v="3" dt="2022-07-19T15:35:41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0"/>
    <p:restoredTop sz="64770"/>
  </p:normalViewPr>
  <p:slideViewPr>
    <p:cSldViewPr snapToGrid="0">
      <p:cViewPr varScale="1">
        <p:scale>
          <a:sx n="74" d="100"/>
          <a:sy n="74" d="100"/>
        </p:scale>
        <p:origin x="3048" y="54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0F75A873-A6DB-4258-AF48-C1E460DEE8AB}"/>
    <pc:docChg chg="custSel modSld">
      <pc:chgData name="Tammy Pankey" userId="89b84b47-0384-4d66-b56e-dc00ebdb68cf" providerId="ADAL" clId="{0F75A873-A6DB-4258-AF48-C1E460DEE8AB}" dt="2022-07-19T14:19:05.600" v="3"/>
      <pc:docMkLst>
        <pc:docMk/>
      </pc:docMkLst>
      <pc:sldChg chg="modSp">
        <pc:chgData name="Tammy Pankey" userId="89b84b47-0384-4d66-b56e-dc00ebdb68cf" providerId="ADAL" clId="{0F75A873-A6DB-4258-AF48-C1E460DEE8AB}" dt="2022-07-19T14:17:57.488" v="0" actId="14826"/>
        <pc:sldMkLst>
          <pc:docMk/>
          <pc:sldMk cId="1147818613" sldId="290"/>
        </pc:sldMkLst>
        <pc:picChg chg="mod">
          <ac:chgData name="Tammy Pankey" userId="89b84b47-0384-4d66-b56e-dc00ebdb68cf" providerId="ADAL" clId="{0F75A873-A6DB-4258-AF48-C1E460DEE8AB}" dt="2022-07-19T14:17:57.488" v="0" actId="14826"/>
          <ac:picMkLst>
            <pc:docMk/>
            <pc:sldMk cId="1147818613" sldId="290"/>
            <ac:picMk id="5" creationId="{FFE9A3A3-96EC-499D-ADEF-D5DB9590BF46}"/>
          </ac:picMkLst>
        </pc:picChg>
      </pc:sldChg>
      <pc:sldChg chg="addSp delSp modSp mod">
        <pc:chgData name="Tammy Pankey" userId="89b84b47-0384-4d66-b56e-dc00ebdb68cf" providerId="ADAL" clId="{0F75A873-A6DB-4258-AF48-C1E460DEE8AB}" dt="2022-07-19T14:19:05.600" v="3"/>
        <pc:sldMkLst>
          <pc:docMk/>
          <pc:sldMk cId="173956753" sldId="312"/>
        </pc:sldMkLst>
        <pc:spChg chg="del">
          <ac:chgData name="Tammy Pankey" userId="89b84b47-0384-4d66-b56e-dc00ebdb68cf" providerId="ADAL" clId="{0F75A873-A6DB-4258-AF48-C1E460DEE8AB}" dt="2022-07-19T14:18:15.667" v="1" actId="478"/>
          <ac:spMkLst>
            <pc:docMk/>
            <pc:sldMk cId="173956753" sldId="312"/>
            <ac:spMk id="3" creationId="{5010B4F6-AB8D-46B9-924D-60D5BC2D0443}"/>
          </ac:spMkLst>
        </pc:spChg>
        <pc:spChg chg="add del mod">
          <ac:chgData name="Tammy Pankey" userId="89b84b47-0384-4d66-b56e-dc00ebdb68cf" providerId="ADAL" clId="{0F75A873-A6DB-4258-AF48-C1E460DEE8AB}" dt="2022-07-19T14:18:55.878" v="2" actId="478"/>
          <ac:spMkLst>
            <pc:docMk/>
            <pc:sldMk cId="173956753" sldId="312"/>
            <ac:spMk id="5" creationId="{1A57F208-B088-D494-DA62-DEA614012A36}"/>
          </ac:spMkLst>
        </pc:spChg>
        <pc:spChg chg="add mod">
          <ac:chgData name="Tammy Pankey" userId="89b84b47-0384-4d66-b56e-dc00ebdb68cf" providerId="ADAL" clId="{0F75A873-A6DB-4258-AF48-C1E460DEE8AB}" dt="2022-07-19T14:19:05.600" v="3"/>
          <ac:spMkLst>
            <pc:docMk/>
            <pc:sldMk cId="173956753" sldId="312"/>
            <ac:spMk id="8" creationId="{EB5F89B7-1B0A-4138-B829-CB0FE452C14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session has Guiding Questions that can be shared to frame the session.</a:t>
            </a:r>
          </a:p>
          <a:p>
            <a:endParaRPr lang="en-US" sz="1200" b="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You will need to provide a large poster board and various art supplies. A trifold poster board works well.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goal is for the team to create the poster themselves. You can support them and provide insight.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can look back at the Team Journey and Core Values pages in their Engineering Notebooks.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Sample topics for the poster are provided for the students. They can choose to include whatever they want!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Provide extra scrap paper for the team to draw and write their ideas for their team poster.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Two boxes would fit on each fold of a trifold poster board.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***Skip this slide during session 11***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</a:t>
            </a:r>
          </a:p>
          <a:p>
            <a:r>
              <a:rPr lang="en-US" sz="1800" b="1" i="0" u="none" strike="noStrike" baseline="0" dirty="0">
                <a:latin typeface="Arial-BoldMT"/>
              </a:rPr>
              <a:t>Innovation and Inclusion Builds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Have the team provide examples of how they have used </a:t>
            </a:r>
            <a:r>
              <a:rPr lang="en-US" sz="1800" b="1" i="0" u="none" strike="noStrike" baseline="0" dirty="0">
                <a:latin typeface="Arial-BoldMT"/>
              </a:rPr>
              <a:t>innovation </a:t>
            </a:r>
            <a:r>
              <a:rPr lang="en-US" sz="1800" b="0" i="0" u="none" strike="noStrike" baseline="0" dirty="0">
                <a:latin typeface="ArialMT"/>
              </a:rPr>
              <a:t>(Session 10) and </a:t>
            </a:r>
            <a:r>
              <a:rPr lang="en-US" sz="1800" b="1" i="0" u="none" strike="noStrike" baseline="0" dirty="0">
                <a:latin typeface="Arial-BoldMT"/>
              </a:rPr>
              <a:t>inclusion </a:t>
            </a:r>
            <a:r>
              <a:rPr lang="en-US" sz="1800" b="0" i="0" u="none" strike="noStrike" baseline="0" dirty="0">
                <a:latin typeface="ArialMT"/>
              </a:rPr>
              <a:t>(Session 11) throughout the sessions.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Have the team create a build from the prototyping pieces representing this Core Value or examples of the team using </a:t>
            </a:r>
            <a:r>
              <a:rPr lang="en-US" sz="1800" b="1" i="0" u="none" strike="noStrike" baseline="0" dirty="0">
                <a:latin typeface="Arial-BoldMT"/>
              </a:rPr>
              <a:t>innovation </a:t>
            </a:r>
            <a:r>
              <a:rPr lang="en-US" sz="1800" b="0" i="0" u="none" strike="noStrike" baseline="0" dirty="0">
                <a:latin typeface="ArialMT"/>
              </a:rPr>
              <a:t>and </a:t>
            </a:r>
            <a:r>
              <a:rPr lang="en-US" sz="1800" b="1" i="0" u="none" strike="noStrike" baseline="0" dirty="0">
                <a:latin typeface="Arial-BoldMT"/>
              </a:rPr>
              <a:t>inclusion</a:t>
            </a:r>
            <a:r>
              <a:rPr lang="en-US" sz="1800" b="0" i="0" u="none" strike="noStrike" baseline="0" dirty="0">
                <a:latin typeface="ArialMT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***Skip this slide during session 10***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</a:t>
            </a:r>
          </a:p>
          <a:p>
            <a:r>
              <a:rPr lang="en-US" sz="1200" b="1" i="0" u="none" strike="noStrike" baseline="0" dirty="0">
                <a:latin typeface="Arial-BoldMT"/>
              </a:rPr>
              <a:t>Innovation and Inclusion Builds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latin typeface="ArialMT"/>
              </a:rPr>
              <a:t>Have the team provide examples of how they have used </a:t>
            </a:r>
            <a:r>
              <a:rPr lang="en-US" sz="1200" b="1" i="0" u="none" strike="noStrike" baseline="0" dirty="0">
                <a:latin typeface="Arial-BoldMT"/>
              </a:rPr>
              <a:t>innovation </a:t>
            </a:r>
            <a:r>
              <a:rPr lang="en-US" sz="1200" b="0" i="0" u="none" strike="noStrike" baseline="0" dirty="0">
                <a:latin typeface="ArialMT"/>
              </a:rPr>
              <a:t>(Session 10) and </a:t>
            </a:r>
            <a:r>
              <a:rPr lang="en-US" sz="1200" b="1" i="0" u="none" strike="noStrike" baseline="0" dirty="0">
                <a:latin typeface="Arial-BoldMT"/>
              </a:rPr>
              <a:t>inclusion </a:t>
            </a:r>
            <a:r>
              <a:rPr lang="en-US" sz="1200" b="0" i="0" u="none" strike="noStrike" baseline="0" dirty="0">
                <a:latin typeface="ArialMT"/>
              </a:rPr>
              <a:t>(Session 11) throughout the sessions.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latin typeface="ArialMT"/>
              </a:rPr>
              <a:t>Have the team create a build from the prototyping pieces representing this Core Value or examples of the team using </a:t>
            </a:r>
            <a:r>
              <a:rPr lang="en-US" sz="1200" b="1" i="0" u="none" strike="noStrike" baseline="0" dirty="0">
                <a:latin typeface="Arial-BoldMT"/>
              </a:rPr>
              <a:t>innovation </a:t>
            </a:r>
            <a:r>
              <a:rPr lang="en-US" sz="1200" b="0" i="0" u="none" strike="noStrike" baseline="0" dirty="0">
                <a:latin typeface="ArialMT"/>
              </a:rPr>
              <a:t>and </a:t>
            </a:r>
            <a:r>
              <a:rPr lang="en-US" sz="1200" b="1" i="0" u="none" strike="noStrike" baseline="0" dirty="0">
                <a:latin typeface="Arial-BoldMT"/>
              </a:rPr>
              <a:t>inclusion</a:t>
            </a:r>
            <a:r>
              <a:rPr lang="en-US" sz="1200" b="0" i="0" u="none" strike="noStrike" baseline="0" dirty="0">
                <a:latin typeface="ArialMT"/>
              </a:rPr>
              <a:t>.</a:t>
            </a:r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5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 your poster board and art supplies.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Brainstorm what to put on your poster.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next page as a draft for your ideas.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 together to create your team poster. Teamwork!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use words, drawings, and photos on your poster.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 your poster board and art supplies.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Brainstorm what to put on your poster.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next page as a draft for your ideas.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 together to create your team poster. Teamwork!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use words, drawings, and photos on your poster.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58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minutes)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the team: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Share what they did in the session.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dirty="0"/>
              <a:t>Show their team poster design.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dirty="0"/>
              <a:t>Explain their team journey.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dirty="0"/>
              <a:t>Demonstrate how they will present their team poster.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8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a relevant, age-appropriate video for your students.  </a:t>
            </a:r>
          </a:p>
          <a:p>
            <a:r>
              <a:rPr lang="en-US" dirty="0"/>
              <a:t>Here is one example from </a:t>
            </a:r>
            <a:r>
              <a:rPr lang="en-US" i="1" dirty="0"/>
              <a:t>FIRST</a:t>
            </a:r>
            <a:r>
              <a:rPr lang="en-US" i="1" baseline="30000" dirty="0"/>
              <a:t>®</a:t>
            </a:r>
            <a:r>
              <a:rPr lang="en-US" dirty="0"/>
              <a:t> LEGO</a:t>
            </a:r>
            <a:r>
              <a:rPr lang="en-US" baseline="30000" dirty="0"/>
              <a:t>®</a:t>
            </a:r>
            <a:r>
              <a:rPr lang="en-US" dirty="0"/>
              <a:t> League on the Show Me Poster: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=FnOLUKoK9vY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https://family.gonoodle.com/activities/clean-up.  Link on YouTube Kids:  https://www.youtubekids.com/watch?v=ZJFk87ZsHn0 . 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endParaRPr lang="en-US" dirty="0"/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Cleanup Pointers</a:t>
            </a:r>
          </a:p>
          <a:p>
            <a:pPr algn="l"/>
            <a:r>
              <a:rPr lang="en-US" sz="1800" dirty="0"/>
              <a:t>• Make sure you have a safe place to store the poster, especially if it needs to lay open to dry.</a:t>
            </a:r>
          </a:p>
          <a:p>
            <a:pPr algn="l"/>
            <a:r>
              <a:rPr lang="en-US" sz="1800" dirty="0"/>
              <a:t>• You may need extra time at the end of each session to clean up the art supplies.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2143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58CCE88-462B-3041-8EC1-A38C25E56A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6" t="30941" r="22892" b="-245"/>
          <a:stretch/>
        </p:blipFill>
        <p:spPr>
          <a:xfrm>
            <a:off x="3200400" y="0"/>
            <a:ext cx="5943600" cy="36576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63391" y="2199189"/>
            <a:ext cx="4880610" cy="26826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 pitchFamily="2" charset="0"/>
                <a:ea typeface="Roboto Medium" pitchFamily="2" charset="0"/>
              </a:rPr>
              <a:t>Make Team Poster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1" y="341368"/>
            <a:ext cx="3299781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spc="250" dirty="0">
                <a:solidFill>
                  <a:srgbClr val="00A651"/>
                </a:solidFill>
                <a:latin typeface="Roboto" pitchFamily="2" charset="0"/>
                <a:ea typeface="Roboto" pitchFamily="2" charset="0"/>
              </a:rPr>
              <a:t>SESSIONS 10 &amp; 11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1114C1B-4CF7-4817-84D5-E5FBD229F3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33AC4A-69E0-C943-9B18-78347663B2D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89" y="5555164"/>
            <a:ext cx="1638221" cy="11174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58D74D-BF22-0648-A33B-F9B5C97180E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071" y="5631984"/>
            <a:ext cx="3100472" cy="936912"/>
          </a:xfrm>
          <a:prstGeom prst="rect">
            <a:avLst/>
          </a:prstGeom>
        </p:spPr>
      </p:pic>
      <p:pic>
        <p:nvPicPr>
          <p:cNvPr id="2" name="Picture 1" descr="Calendar&#10;&#10;Description automatically generated">
            <a:extLst>
              <a:ext uri="{FF2B5EF4-FFF2-40B4-BE49-F238E27FC236}">
                <a16:creationId xmlns:a16="http://schemas.microsoft.com/office/drawing/2014/main" id="{DF3A2A73-88B7-D15D-736A-993C07EE5F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12" y="1887090"/>
            <a:ext cx="3734152" cy="330687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0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B3A04-2BF4-4834-A5AC-BF412CEF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9A4BC1-F5E0-4D25-AF3C-551958EE34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1619703"/>
            <a:ext cx="3606243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49E708-F974-4E03-AA24-84C68C83AEC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0819" y="995364"/>
            <a:ext cx="4640132" cy="3534677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B5F89B7-1B0A-4138-B829-CB0FE452C1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8259" y="5002306"/>
            <a:ext cx="8501258" cy="10143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LEGO, the LEGO logo and the SPIKE logo are trademarks of the/</a:t>
            </a:r>
            <a:r>
              <a:rPr lang="en-US" sz="1200" dirty="0" err="1">
                <a:effectLst/>
                <a:latin typeface="Helvetica Neue" panose="02000503000000020004"/>
                <a:ea typeface="Calibri" panose="020F0502020204030204" pitchFamily="34" charset="0"/>
              </a:rPr>
              <a:t>sont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des marques de commerce du/son </a:t>
            </a:r>
            <a:r>
              <a:rPr lang="en-US" sz="1200" dirty="0" err="1">
                <a:effectLst/>
                <a:latin typeface="Helvetica Neue" panose="02000503000000020004"/>
                <a:ea typeface="Calibri" panose="020F0502020204030204" pitchFamily="34" charset="0"/>
              </a:rPr>
              <a:t>marcas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Helvetica Neue" panose="02000503000000020004"/>
                <a:ea typeface="Calibri" panose="020F0502020204030204" pitchFamily="34" charset="0"/>
              </a:rPr>
              <a:t>registradas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de LEGO Group. ©2022 The LEGO Group. All rights reserved/</a:t>
            </a:r>
            <a:r>
              <a:rPr lang="en-US" sz="1200" dirty="0" err="1">
                <a:effectLst/>
                <a:latin typeface="Helvetica Neue" panose="02000503000000020004"/>
                <a:ea typeface="Calibri" panose="020F0502020204030204" pitchFamily="34" charset="0"/>
              </a:rPr>
              <a:t>Tous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droits </a:t>
            </a:r>
            <a:r>
              <a:rPr lang="en-US" sz="1200" dirty="0" err="1">
                <a:effectLst/>
                <a:latin typeface="Helvetica Neue" panose="02000503000000020004"/>
                <a:ea typeface="Calibri" panose="020F0502020204030204" pitchFamily="34" charset="0"/>
              </a:rPr>
              <a:t>réservés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/</a:t>
            </a:r>
            <a:r>
              <a:rPr lang="en-US" sz="1200" dirty="0" err="1">
                <a:effectLst/>
                <a:latin typeface="Helvetica Neue" panose="02000503000000020004"/>
                <a:ea typeface="Calibri" panose="020F0502020204030204" pitchFamily="34" charset="0"/>
              </a:rPr>
              <a:t>Todos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Helvetica Neue" panose="02000503000000020004"/>
                <a:ea typeface="Calibri" panose="020F0502020204030204" pitchFamily="34" charset="0"/>
              </a:rPr>
              <a:t>los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derechos </a:t>
            </a:r>
            <a:r>
              <a:rPr lang="en-US" sz="1200" dirty="0" err="1">
                <a:effectLst/>
                <a:latin typeface="Helvetica Neue" panose="02000503000000020004"/>
                <a:ea typeface="Calibri" panose="020F0502020204030204" pitchFamily="34" charset="0"/>
              </a:rPr>
              <a:t>reservados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. </a:t>
            </a:r>
            <a:r>
              <a:rPr lang="en-US" sz="1200" i="1" dirty="0">
                <a:effectLst/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, the </a:t>
            </a:r>
            <a:r>
              <a:rPr lang="en-US" sz="1200" i="1" dirty="0">
                <a:effectLst/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logo, and </a:t>
            </a:r>
            <a:r>
              <a:rPr lang="en-US" sz="1200" i="1" dirty="0">
                <a:effectLst/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effectLst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ENERGIZE</a:t>
            </a:r>
            <a:r>
              <a:rPr lang="en-US" sz="1200" baseline="30000" dirty="0">
                <a:effectLst/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are registered trademarks of For Inspiration and Recognition of Science and Technology (</a:t>
            </a:r>
            <a:r>
              <a:rPr lang="en-US" sz="1200" i="1" dirty="0">
                <a:effectLst/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). LEGO</a:t>
            </a:r>
            <a:r>
              <a:rPr lang="en-US" sz="1200" baseline="30000" dirty="0">
                <a:latin typeface="Helvetica Neue" panose="02000503000000020004"/>
              </a:rPr>
              <a:t>® 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is a registered trademark of the LEGO Group. </a:t>
            </a:r>
            <a:r>
              <a:rPr lang="en-US" sz="1200" i="1" dirty="0">
                <a:effectLst/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LEGO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League and SUPERPOWERED</a:t>
            </a:r>
            <a:r>
              <a:rPr lang="en-US" sz="1200" baseline="30000" dirty="0">
                <a:latin typeface="Helvetica Neue" panose="02000503000000020004"/>
              </a:rPr>
              <a:t>SM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are jointly held trademarks of </a:t>
            </a:r>
            <a:r>
              <a:rPr lang="en-US" sz="1200" i="1" dirty="0">
                <a:effectLst/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and the LEGO Group. ©2022 </a:t>
            </a:r>
            <a:r>
              <a:rPr lang="en-US" sz="1200" i="1" dirty="0">
                <a:effectLst/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and the LEGO Group.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7395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7" y="365127"/>
            <a:ext cx="8426470" cy="762634"/>
          </a:xfrm>
          <a:prstGeom prst="roundRect">
            <a:avLst/>
          </a:prstGeom>
          <a:solidFill>
            <a:srgbClr val="00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Guiding Questions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AF9C81-E385-4FC9-A39D-DEA705CF563C}"/>
              </a:ext>
            </a:extLst>
          </p:cNvPr>
          <p:cNvSpPr/>
          <p:nvPr/>
        </p:nvSpPr>
        <p:spPr>
          <a:xfrm flipH="1">
            <a:off x="6693337" y="1828800"/>
            <a:ext cx="2286000" cy="3200400"/>
          </a:xfrm>
          <a:prstGeom prst="roundRect">
            <a:avLst/>
          </a:prstGeom>
          <a:solidFill>
            <a:srgbClr val="C9DF89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45720" bIns="91440" rtlCol="0" anchor="t" anchorCtr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algn="ctr">
              <a:spcAft>
                <a:spcPts val="200"/>
              </a:spcAft>
            </a:pPr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The team will create a plan for what they will include on their team poster.</a:t>
            </a:r>
          </a:p>
          <a:p>
            <a:pPr>
              <a:spcAft>
                <a:spcPts val="200"/>
              </a:spcAft>
            </a:pP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The team will design and create their team poster.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45DFF6-EE04-4A18-8898-D4C1CE4A06C7}"/>
              </a:ext>
            </a:extLst>
          </p:cNvPr>
          <p:cNvSpPr/>
          <p:nvPr/>
        </p:nvSpPr>
        <p:spPr>
          <a:xfrm>
            <a:off x="263047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showcase what you did in previous sessions on your poster?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5A9C7E-C2D0-4F93-BC6B-DBADE1AF2924}"/>
              </a:ext>
            </a:extLst>
          </p:cNvPr>
          <p:cNvSpPr/>
          <p:nvPr/>
        </p:nvSpPr>
        <p:spPr>
          <a:xfrm>
            <a:off x="263047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different challenges did you explore?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CFE0DF-BEF3-4914-A598-7A66A74C572C}"/>
              </a:ext>
            </a:extLst>
          </p:cNvPr>
          <p:cNvSpPr/>
          <p:nvPr/>
        </p:nvSpPr>
        <p:spPr>
          <a:xfrm>
            <a:off x="3478192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you create and build?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16FD3D-F12A-4905-AEFF-ED4FEE822709}"/>
              </a:ext>
            </a:extLst>
          </p:cNvPr>
          <p:cNvSpPr/>
          <p:nvPr/>
        </p:nvSpPr>
        <p:spPr>
          <a:xfrm>
            <a:off x="3478192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show your team journey on the poster?</a:t>
            </a: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12EFF9B9-1627-A7DD-539C-2D6686790141}"/>
              </a:ext>
            </a:extLst>
          </p:cNvPr>
          <p:cNvSpPr/>
          <p:nvPr/>
        </p:nvSpPr>
        <p:spPr>
          <a:xfrm>
            <a:off x="263047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you include on your team poster?</a:t>
            </a:r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428C0A6D-65CA-3C0A-FD9C-32E5B3059793}"/>
              </a:ext>
            </a:extLst>
          </p:cNvPr>
          <p:cNvSpPr/>
          <p:nvPr/>
        </p:nvSpPr>
        <p:spPr>
          <a:xfrm>
            <a:off x="3478192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each person on the team share about the poster?</a:t>
            </a:r>
          </a:p>
        </p:txBody>
      </p:sp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C549BD9B-0540-4174-9584-9E4E9651CE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Introduction – Innovation Build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135C1E-0942-48C3-9F0A-AD3D55C08964}"/>
              </a:ext>
            </a:extLst>
          </p:cNvPr>
          <p:cNvSpPr txBox="1">
            <a:spLocks/>
          </p:cNvSpPr>
          <p:nvPr/>
        </p:nvSpPr>
        <p:spPr>
          <a:xfrm>
            <a:off x="3912243" y="1488831"/>
            <a:ext cx="4965539" cy="4379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Examples of Innovation</a:t>
            </a:r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Innovation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Innovation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Innovation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A5D58D96-AE6C-4849-8EFD-CFE3707389E4}"/>
              </a:ext>
            </a:extLst>
          </p:cNvPr>
          <p:cNvSpPr txBox="1">
            <a:spLocks/>
          </p:cNvSpPr>
          <p:nvPr/>
        </p:nvSpPr>
        <p:spPr>
          <a:xfrm>
            <a:off x="6498077" y="976721"/>
            <a:ext cx="1848255" cy="458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r"/>
            <a:r>
              <a:rPr lang="en-US" sz="2400" dirty="0">
                <a:solidFill>
                  <a:srgbClr val="00A651"/>
                </a:solidFill>
              </a:rPr>
              <a:t>Session 10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428791A-4414-4458-AAEF-2D1F26CE3C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736" y="3161114"/>
            <a:ext cx="3121547" cy="11215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used creativity and persistence to solve problems.</a:t>
            </a:r>
          </a:p>
        </p:txBody>
      </p:sp>
      <p:pic>
        <p:nvPicPr>
          <p:cNvPr id="18" name="Picture 1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5EBBDAED-0D2C-48D5-8404-52D2CFA10E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10" y="1089996"/>
            <a:ext cx="2057400" cy="2057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4CFA13-F113-A503-05A9-578C6F34E6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07197" y="4166228"/>
            <a:ext cx="3089597" cy="18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4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Introduction – Inclusion Build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A5D58D96-AE6C-4849-8EFD-CFE3707389E4}"/>
              </a:ext>
            </a:extLst>
          </p:cNvPr>
          <p:cNvSpPr txBox="1">
            <a:spLocks/>
          </p:cNvSpPr>
          <p:nvPr/>
        </p:nvSpPr>
        <p:spPr>
          <a:xfrm>
            <a:off x="5720862" y="885777"/>
            <a:ext cx="2557208" cy="456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r"/>
            <a:r>
              <a:rPr lang="en-US" sz="2400" dirty="0">
                <a:solidFill>
                  <a:srgbClr val="00A651"/>
                </a:solidFill>
              </a:rPr>
              <a:t>Session 11</a:t>
            </a:r>
          </a:p>
        </p:txBody>
      </p:sp>
      <p:pic>
        <p:nvPicPr>
          <p:cNvPr id="16" name="Picture 15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ACE88125-7318-4DD9-81FC-F2594B223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6A6AC84-2F52-4F2B-B0C5-23040B3EA6A6}"/>
              </a:ext>
            </a:extLst>
          </p:cNvPr>
          <p:cNvSpPr txBox="1">
            <a:spLocks/>
          </p:cNvSpPr>
          <p:nvPr/>
        </p:nvSpPr>
        <p:spPr>
          <a:xfrm>
            <a:off x="3940553" y="1518845"/>
            <a:ext cx="4965539" cy="4594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Examples of Inclusion</a:t>
            </a:r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Inclusion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Inclusion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Inclusion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9BC6463-83A1-42CF-9C0A-CC0BAF4D00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61" y="1188247"/>
            <a:ext cx="2057400" cy="2057400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EF6D5D3-E5C8-47AC-AFC0-4F174868B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688" y="3245647"/>
            <a:ext cx="3121547" cy="21060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respected each other and embraced our differences.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55A87B-E179-BE9E-2682-2EDA9485DF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07197" y="4166228"/>
            <a:ext cx="3089597" cy="18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4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057F0A-69D4-499C-8EF7-52DBC2B70841}"/>
              </a:ext>
            </a:extLst>
          </p:cNvPr>
          <p:cNvSpPr txBox="1">
            <a:spLocks/>
          </p:cNvSpPr>
          <p:nvPr/>
        </p:nvSpPr>
        <p:spPr>
          <a:xfrm>
            <a:off x="626742" y="4223665"/>
            <a:ext cx="4718854" cy="123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C115CF1-DF20-46F9-A492-22223F71D844}"/>
              </a:ext>
            </a:extLst>
          </p:cNvPr>
          <p:cNvSpPr/>
          <p:nvPr/>
        </p:nvSpPr>
        <p:spPr>
          <a:xfrm>
            <a:off x="6831246" y="988430"/>
            <a:ext cx="2069785" cy="492623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25566A-8314-806D-D69D-5FF26D35F190}"/>
              </a:ext>
            </a:extLst>
          </p:cNvPr>
          <p:cNvSpPr/>
          <p:nvPr/>
        </p:nvSpPr>
        <p:spPr>
          <a:xfrm>
            <a:off x="6885093" y="4927613"/>
            <a:ext cx="162560" cy="37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peech Bubble: Oval 10">
            <a:extLst>
              <a:ext uri="{FF2B5EF4-FFF2-40B4-BE49-F238E27FC236}">
                <a16:creationId xmlns:a16="http://schemas.microsoft.com/office/drawing/2014/main" id="{517507E7-B9BA-541A-F873-01D71B7717F3}"/>
              </a:ext>
            </a:extLst>
          </p:cNvPr>
          <p:cNvSpPr/>
          <p:nvPr/>
        </p:nvSpPr>
        <p:spPr>
          <a:xfrm rot="19983344" flipH="1">
            <a:off x="1901084" y="638365"/>
            <a:ext cx="2395967" cy="1529255"/>
          </a:xfrm>
          <a:prstGeom prst="wedgeEllipseCallout">
            <a:avLst>
              <a:gd name="adj1" fmla="val -17007"/>
              <a:gd name="adj2" fmla="val 74678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Congrats on all you have learned. Now, make a team poster to share about it!</a:t>
            </a:r>
          </a:p>
        </p:txBody>
      </p:sp>
      <p:sp>
        <p:nvSpPr>
          <p:cNvPr id="26" name="Speech Bubble: Oval 10">
            <a:extLst>
              <a:ext uri="{FF2B5EF4-FFF2-40B4-BE49-F238E27FC236}">
                <a16:creationId xmlns:a16="http://schemas.microsoft.com/office/drawing/2014/main" id="{B22C9A89-57E8-A3C8-E86E-EF37846DE39D}"/>
              </a:ext>
            </a:extLst>
          </p:cNvPr>
          <p:cNvSpPr/>
          <p:nvPr/>
        </p:nvSpPr>
        <p:spPr>
          <a:xfrm rot="19068852" flipV="1">
            <a:off x="2739567" y="3051970"/>
            <a:ext cx="2186405" cy="1827625"/>
          </a:xfrm>
          <a:prstGeom prst="wedgeEllipseCallout">
            <a:avLst>
              <a:gd name="adj1" fmla="val -17007"/>
              <a:gd name="adj2" fmla="val 74678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lvl="0" algn="ctr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948B3D-4D88-2264-1827-CA14E61393A7}"/>
              </a:ext>
            </a:extLst>
          </p:cNvPr>
          <p:cNvSpPr txBox="1"/>
          <p:nvPr/>
        </p:nvSpPr>
        <p:spPr>
          <a:xfrm rot="20794652">
            <a:off x="3073024" y="3401397"/>
            <a:ext cx="15306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your team journey throughout the sessions.</a:t>
            </a:r>
          </a:p>
          <a:p>
            <a:pPr algn="ctr"/>
            <a:endParaRPr lang="en-US" sz="14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39E0587-C867-A727-4950-C458E74E72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373" y="1758316"/>
            <a:ext cx="1148695" cy="12392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6F4313-B472-B786-E939-513C52A0CE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600" y="1826753"/>
            <a:ext cx="799100" cy="12392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E02F862-1634-A105-F484-6462A4976A3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484" y="3228346"/>
            <a:ext cx="1652342" cy="11015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8514257-3964-8453-42E2-F08B1652A9D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22517" y1="65606" x2="22613" y2="65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379" y="3900732"/>
            <a:ext cx="3470346" cy="24159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CCF9D24-8A5F-5FBE-C9BF-7BE2B81DA6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84859" y="2110032"/>
            <a:ext cx="2082800" cy="3581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36ADB3B-987A-E032-B704-6BF26DA66D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1630" y="1021310"/>
            <a:ext cx="27559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4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A2076-199E-4525-B9F3-5D5397CCE1A6}"/>
              </a:ext>
            </a:extLst>
          </p:cNvPr>
          <p:cNvSpPr txBox="1"/>
          <p:nvPr/>
        </p:nvSpPr>
        <p:spPr>
          <a:xfrm>
            <a:off x="628650" y="990928"/>
            <a:ext cx="638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Work together to create your team poster. Teamwork!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You can use words, drawings, and photos on your poster.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E9A3A3-96EC-499D-ADEF-D5DB9590BF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96400" y="1637259"/>
            <a:ext cx="7151199" cy="448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18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D35A-834E-4F7C-BC9B-EE00FA0ED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1238491"/>
            <a:ext cx="4255866" cy="469616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Share what you did in each session.</a:t>
            </a:r>
          </a:p>
          <a:p>
            <a:r>
              <a:rPr lang="en-US" sz="2800" dirty="0">
                <a:solidFill>
                  <a:schemeClr val="tx1"/>
                </a:solidFill>
              </a:rPr>
              <a:t>Show your team poster design.</a:t>
            </a:r>
          </a:p>
          <a:p>
            <a:r>
              <a:rPr lang="en-US" sz="2800" dirty="0">
                <a:solidFill>
                  <a:schemeClr val="tx1"/>
                </a:solidFill>
              </a:rPr>
              <a:t>Explain your team journey.</a:t>
            </a:r>
          </a:p>
          <a:p>
            <a:r>
              <a:rPr lang="en-US" sz="2800" dirty="0">
                <a:solidFill>
                  <a:schemeClr val="tx1"/>
                </a:solidFill>
              </a:rPr>
              <a:t>Demonstrate how you will present your team poster.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A651"/>
                </a:solidFill>
              </a:rPr>
              <a:t>Share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C57C1C5-B6DD-4BFB-831C-A575CB8B1691}"/>
              </a:ext>
            </a:extLst>
          </p:cNvPr>
          <p:cNvSpPr/>
          <p:nvPr/>
        </p:nvSpPr>
        <p:spPr>
          <a:xfrm rot="158273">
            <a:off x="5644811" y="1182211"/>
            <a:ext cx="2407546" cy="1798983"/>
          </a:xfrm>
          <a:prstGeom prst="wedgeEllipseCallout">
            <a:avLst>
              <a:gd name="adj1" fmla="val -17007"/>
              <a:gd name="adj2" fmla="val 74678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discovered? Share with your team!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3558B-0D52-4950-80F4-8FDC7A4A5E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1244" y="3429000"/>
            <a:ext cx="3188273" cy="257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37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A4E0D3-A797-4AAE-B837-2ADD656A2819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Optional Video: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33973A4-1366-45D8-B9B6-8F6EFC2A8A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909B7F-E215-4800-9989-2E6767F892B2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 may wish to embed a relevant, age-appropriate video for your students here.  See the Notes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951668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9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Clean Up</a:t>
            </a:r>
          </a:p>
        </p:txBody>
      </p:sp>
      <p:pic>
        <p:nvPicPr>
          <p:cNvPr id="7" name="Picture 6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AFD005AA-9D11-40B6-BACB-8D04D4055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83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5561FD94D82BEA37A4242D399" ma:contentTypeVersion="17" ma:contentTypeDescription="Create a new document." ma:contentTypeScope="" ma:versionID="6ddc0be8eeab505eaafe357cdcec153a">
  <xsd:schema xmlns:xsd="http://www.w3.org/2001/XMLSchema" xmlns:xs="http://www.w3.org/2001/XMLSchema" xmlns:p="http://schemas.microsoft.com/office/2006/metadata/properties" xmlns:ns2="7c8aad47-528b-43f4-b615-4953615f0d4f" xmlns:ns3="c7bc20cd-f3b5-4cb9-9099-b7d1e4c3c983" xmlns:ns4="0bfdc619-4bd5-4a26-8e37-4be4446dc23a" targetNamespace="http://schemas.microsoft.com/office/2006/metadata/properties" ma:root="true" ma:fieldsID="d9db02e48974a0d7b6c19b36e012dbe7" ns2:_="" ns3:_="" ns4:_="">
    <xsd:import namespace="7c8aad47-528b-43f4-b615-4953615f0d4f"/>
    <xsd:import namespace="c7bc20cd-f3b5-4cb9-9099-b7d1e4c3c983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aad47-528b-43f4-b615-4953615f0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8aad47-528b-43f4-b615-4953615f0d4f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9855C-561F-4E9F-8E31-2858A0F06F03}"/>
</file>

<file path=customXml/itemProps2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8a1be8e-ceb0-4d64-90f3-74f22257285b"/>
    <ds:schemaRef ds:uri="0bfdc619-4bd5-4a26-8e37-4be4446dc23a"/>
  </ds:schemaRefs>
</ds:datastoreItem>
</file>

<file path=customXml/itemProps3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948</TotalTime>
  <Words>971</Words>
  <Application>Microsoft Office PowerPoint</Application>
  <PresentationFormat>On-screen Show (4:3)</PresentationFormat>
  <Paragraphs>112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Arial-BoldMT</vt:lpstr>
      <vt:lpstr>ArialMT</vt:lpstr>
      <vt:lpstr>Calibri</vt:lpstr>
      <vt:lpstr>Helvetica Neue</vt:lpstr>
      <vt:lpstr>Roboto</vt:lpstr>
      <vt:lpstr>Roboto Medium</vt:lpstr>
      <vt:lpstr>Office Theme</vt:lpstr>
      <vt:lpstr>PowerPoint Presentation</vt:lpstr>
      <vt:lpstr>Guiding Questions</vt:lpstr>
      <vt:lpstr>Introduction – Innovation Build</vt:lpstr>
      <vt:lpstr>Introduction – Inclusion Build</vt:lpstr>
      <vt:lpstr>Tasks</vt:lpstr>
      <vt:lpstr>Tasks</vt:lpstr>
      <vt:lpstr>Share</vt:lpstr>
      <vt:lpstr>Optional Video: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Tammy Pankey</cp:lastModifiedBy>
  <cp:revision>81</cp:revision>
  <dcterms:created xsi:type="dcterms:W3CDTF">2020-04-21T20:33:01Z</dcterms:created>
  <dcterms:modified xsi:type="dcterms:W3CDTF">2022-07-19T15:35:42Z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0x01010008A997C5561FD94D82BEA37A4242D399</vt:lpwstr>
  </property>
  <property fmtid="{D5CDD505-2E9C-101B-9397-08002B2CF9AE}" pid="3" name="MediaServiceImageTags">
    <vt:lpwstr/>
  </property>
</Properties>
</file>