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8" r:id="rId2"/>
    <p:sldId id="259" r:id="rId3"/>
    <p:sldId id="260" r:id="rId4"/>
    <p:sldId id="276" r:id="rId5"/>
    <p:sldId id="277" r:id="rId6"/>
    <p:sldId id="267" r:id="rId7"/>
    <p:sldId id="279" r:id="rId8"/>
    <p:sldId id="280" r:id="rId9"/>
    <p:sldId id="281" r:id="rId10"/>
    <p:sldId id="282" r:id="rId11"/>
    <p:sldId id="283" r:id="rId12"/>
    <p:sldId id="285"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6" autoAdjust="0"/>
    <p:restoredTop sz="85359" autoAdjust="0"/>
  </p:normalViewPr>
  <p:slideViewPr>
    <p:cSldViewPr snapToGrid="0" snapToObjects="1">
      <p:cViewPr varScale="1">
        <p:scale>
          <a:sx n="73" d="100"/>
          <a:sy n="73" d="100"/>
        </p:scale>
        <p:origin x="188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B0882-C231-4D57-91EB-F408056FFFFB}"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0FFFB-3882-43E1-AB20-2D2C8B58F6AD}" type="slidenum">
              <a:rPr lang="en-GB" smtClean="0"/>
              <a:t>‹#›</a:t>
            </a:fld>
            <a:endParaRPr lang="en-GB"/>
          </a:p>
        </p:txBody>
      </p:sp>
    </p:spTree>
    <p:extLst>
      <p:ext uri="{BB962C8B-B14F-4D97-AF65-F5344CB8AC3E}">
        <p14:creationId xmlns:p14="http://schemas.microsoft.com/office/powerpoint/2010/main" val="6829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context/situation with learners. Have they heard of this mission? What do they think we can learn from it? </a:t>
            </a:r>
          </a:p>
        </p:txBody>
      </p:sp>
      <p:sp>
        <p:nvSpPr>
          <p:cNvPr id="4" name="Slide Number Placeholder 3"/>
          <p:cNvSpPr>
            <a:spLocks noGrp="1"/>
          </p:cNvSpPr>
          <p:nvPr>
            <p:ph type="sldNum" sz="quarter" idx="5"/>
          </p:nvPr>
        </p:nvSpPr>
        <p:spPr/>
        <p:txBody>
          <a:bodyPr/>
          <a:lstStyle/>
          <a:p>
            <a:fld id="{8C20FFFB-3882-43E1-AB20-2D2C8B58F6AD}" type="slidenum">
              <a:rPr lang="en-GB" smtClean="0"/>
              <a:t>3</a:t>
            </a:fld>
            <a:endParaRPr lang="en-GB"/>
          </a:p>
        </p:txBody>
      </p:sp>
    </p:spTree>
    <p:extLst>
      <p:ext uri="{BB962C8B-B14F-4D97-AF65-F5344CB8AC3E}">
        <p14:creationId xmlns:p14="http://schemas.microsoft.com/office/powerpoint/2010/main" val="395113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example 2 for printing</a:t>
            </a:r>
          </a:p>
          <a:p>
            <a:r>
              <a:rPr lang="en-GB" dirty="0"/>
              <a:t>Each team/individual needs to test three shields, 4</a:t>
            </a:r>
            <a:r>
              <a:rPr lang="en-GB" baseline="30000" dirty="0"/>
              <a:t>th</a:t>
            </a:r>
            <a:r>
              <a:rPr lang="en-GB" dirty="0"/>
              <a:t> row is for the test sample.</a:t>
            </a:r>
          </a:p>
        </p:txBody>
      </p:sp>
      <p:sp>
        <p:nvSpPr>
          <p:cNvPr id="4" name="Slide Number Placeholder 3"/>
          <p:cNvSpPr>
            <a:spLocks noGrp="1"/>
          </p:cNvSpPr>
          <p:nvPr>
            <p:ph type="sldNum" sz="quarter" idx="5"/>
          </p:nvPr>
        </p:nvSpPr>
        <p:spPr/>
        <p:txBody>
          <a:bodyPr/>
          <a:lstStyle/>
          <a:p>
            <a:fld id="{8C20FFFB-3882-43E1-AB20-2D2C8B58F6AD}" type="slidenum">
              <a:rPr lang="en-GB" smtClean="0"/>
              <a:t>12</a:t>
            </a:fld>
            <a:endParaRPr lang="en-GB"/>
          </a:p>
        </p:txBody>
      </p:sp>
    </p:spTree>
    <p:extLst>
      <p:ext uri="{BB962C8B-B14F-4D97-AF65-F5344CB8AC3E}">
        <p14:creationId xmlns:p14="http://schemas.microsoft.com/office/powerpoint/2010/main" val="396641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Extension Worksheet for printing</a:t>
            </a:r>
          </a:p>
          <a:p>
            <a:r>
              <a:rPr lang="en-GB" dirty="0"/>
              <a:t>Temperature readings for start, three minutes and one more reading. </a:t>
            </a:r>
          </a:p>
          <a:p>
            <a:r>
              <a:rPr lang="en-GB" dirty="0"/>
              <a:t>If doing more readings, learners could work on reverse of the sheet or in their books.</a:t>
            </a:r>
          </a:p>
        </p:txBody>
      </p:sp>
      <p:sp>
        <p:nvSpPr>
          <p:cNvPr id="4" name="Slide Number Placeholder 3"/>
          <p:cNvSpPr>
            <a:spLocks noGrp="1"/>
          </p:cNvSpPr>
          <p:nvPr>
            <p:ph type="sldNum" sz="quarter" idx="5"/>
          </p:nvPr>
        </p:nvSpPr>
        <p:spPr/>
        <p:txBody>
          <a:bodyPr/>
          <a:lstStyle/>
          <a:p>
            <a:fld id="{8C20FFFB-3882-43E1-AB20-2D2C8B58F6AD}" type="slidenum">
              <a:rPr lang="en-GB" smtClean="0"/>
              <a:t>13</a:t>
            </a:fld>
            <a:endParaRPr lang="en-GB"/>
          </a:p>
        </p:txBody>
      </p:sp>
    </p:spTree>
    <p:extLst>
      <p:ext uri="{BB962C8B-B14F-4D97-AF65-F5344CB8AC3E}">
        <p14:creationId xmlns:p14="http://schemas.microsoft.com/office/powerpoint/2010/main" val="254430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brief with learners.</a:t>
            </a:r>
          </a:p>
          <a:p>
            <a:r>
              <a:rPr lang="en-GB" dirty="0"/>
              <a:t>The chocolate will represent the systems on the orbiter that need to be protected from the heat.</a:t>
            </a:r>
          </a:p>
        </p:txBody>
      </p:sp>
      <p:sp>
        <p:nvSpPr>
          <p:cNvPr id="4" name="Slide Number Placeholder 3"/>
          <p:cNvSpPr>
            <a:spLocks noGrp="1"/>
          </p:cNvSpPr>
          <p:nvPr>
            <p:ph type="sldNum" sz="quarter" idx="5"/>
          </p:nvPr>
        </p:nvSpPr>
        <p:spPr/>
        <p:txBody>
          <a:bodyPr/>
          <a:lstStyle/>
          <a:p>
            <a:fld id="{8C20FFFB-3882-43E1-AB20-2D2C8B58F6AD}" type="slidenum">
              <a:rPr lang="en-GB" smtClean="0"/>
              <a:t>4</a:t>
            </a:fld>
            <a:endParaRPr lang="en-GB"/>
          </a:p>
        </p:txBody>
      </p:sp>
    </p:spTree>
    <p:extLst>
      <p:ext uri="{BB962C8B-B14F-4D97-AF65-F5344CB8AC3E}">
        <p14:creationId xmlns:p14="http://schemas.microsoft.com/office/powerpoint/2010/main" val="392782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Polystyrene cups were cut down to 4 cm height for the example experiments shown in this presentation.</a:t>
            </a:r>
          </a:p>
          <a:p>
            <a:pPr marL="171450" indent="-171450">
              <a:buFont typeface="Arial" panose="020B0604020202020204" pitchFamily="34" charset="0"/>
              <a:buChar char="•"/>
            </a:pPr>
            <a:r>
              <a:rPr lang="en-GB" dirty="0"/>
              <a:t>Each shield is 10 cm x 10 cm.</a:t>
            </a:r>
          </a:p>
          <a:p>
            <a:pPr marL="171450" indent="-171450">
              <a:buFont typeface="Arial" panose="020B0604020202020204" pitchFamily="34" charset="0"/>
              <a:buChar char="•"/>
            </a:pPr>
            <a:r>
              <a:rPr lang="en-GB" dirty="0"/>
              <a:t>Shields could include cardboard from a box, tin foil, plastic cut from a milk bottle container and wire mesh.</a:t>
            </a:r>
          </a:p>
          <a:p>
            <a:pPr marL="171450" indent="-171450">
              <a:buFont typeface="Arial" panose="020B0604020202020204" pitchFamily="34" charset="0"/>
              <a:buChar char="•"/>
            </a:pPr>
            <a:r>
              <a:rPr lang="en-GB" dirty="0"/>
              <a:t>Chocolate should be cut into equal pieces *note* only use the same MILK CHOCOLATE for ALL tests, e.g. all same brand. White/dark/filled chocolates all have different melting points that would alter the tests.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Heat shields:</a:t>
            </a:r>
          </a:p>
          <a:p>
            <a:pPr marL="0" indent="0">
              <a:buFont typeface="Arial" panose="020B0604020202020204" pitchFamily="34" charset="0"/>
              <a:buNone/>
            </a:pPr>
            <a:r>
              <a:rPr lang="en-GB" dirty="0"/>
              <a:t>Learners could pick from a selection of materials that can include metal foil, plastic, e.g. milk bottle, heat resistant gauze, fabric, newspaper, wood.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Hairdryer:</a:t>
            </a:r>
          </a:p>
          <a:p>
            <a:pPr marL="0" indent="0">
              <a:buFont typeface="Arial" panose="020B0604020202020204" pitchFamily="34" charset="0"/>
              <a:buNone/>
            </a:pPr>
            <a:r>
              <a:rPr lang="en-GB" dirty="0"/>
              <a:t>Medium heat on a medium setting was used in the examples shown in this presentation. Variations of heat (power) from the hairdryers need taking into consideration. Risk assessments should take into account electrical safety and potential hazards from heat.</a:t>
            </a:r>
          </a:p>
          <a:p>
            <a:endParaRPr lang="en-GB" dirty="0"/>
          </a:p>
          <a:p>
            <a:r>
              <a:rPr lang="en-GB" dirty="0"/>
              <a:t>Additional equipment that could be used:</a:t>
            </a:r>
          </a:p>
          <a:p>
            <a:pPr marL="171450" indent="-171450">
              <a:buFont typeface="Arial" panose="020B0604020202020204" pitchFamily="34" charset="0"/>
              <a:buChar char="•"/>
            </a:pPr>
            <a:r>
              <a:rPr lang="en-GB" dirty="0"/>
              <a:t>Thermometer</a:t>
            </a:r>
          </a:p>
          <a:p>
            <a:pPr marL="171450" indent="-171450">
              <a:buFont typeface="Arial" panose="020B0604020202020204" pitchFamily="34" charset="0"/>
              <a:buChar char="•"/>
            </a:pPr>
            <a:r>
              <a:rPr lang="en-GB" dirty="0"/>
              <a:t>Ruler </a:t>
            </a:r>
          </a:p>
          <a:p>
            <a:pPr marL="171450" indent="-171450">
              <a:buFont typeface="Arial" panose="020B0604020202020204" pitchFamily="34" charset="0"/>
              <a:buChar char="•"/>
            </a:pPr>
            <a:r>
              <a:rPr lang="en-GB" dirty="0"/>
              <a:t>Timer</a:t>
            </a:r>
          </a:p>
          <a:p>
            <a:pPr marL="171450" indent="-171450">
              <a:buFont typeface="Arial" panose="020B0604020202020204" pitchFamily="34" charset="0"/>
              <a:buChar char="•"/>
            </a:pPr>
            <a:r>
              <a:rPr lang="en-GB" dirty="0"/>
              <a:t>Heat mats to place polystyrene cups on</a:t>
            </a:r>
          </a:p>
          <a:p>
            <a:pPr marL="171450" indent="-171450">
              <a:buFont typeface="Arial" panose="020B0604020202020204" pitchFamily="34" charset="0"/>
              <a:buChar char="•"/>
            </a:pPr>
            <a:r>
              <a:rPr lang="en-GB" dirty="0"/>
              <a:t>Oven gloves/cloths/tongs – if learners are to hold containers while they are heated, although this should be avoided if possible.</a:t>
            </a:r>
          </a:p>
        </p:txBody>
      </p:sp>
      <p:sp>
        <p:nvSpPr>
          <p:cNvPr id="4" name="Slide Number Placeholder 3"/>
          <p:cNvSpPr>
            <a:spLocks noGrp="1"/>
          </p:cNvSpPr>
          <p:nvPr>
            <p:ph type="sldNum" sz="quarter" idx="5"/>
          </p:nvPr>
        </p:nvSpPr>
        <p:spPr/>
        <p:txBody>
          <a:bodyPr/>
          <a:lstStyle/>
          <a:p>
            <a:fld id="{8C20FFFB-3882-43E1-AB20-2D2C8B58F6AD}" type="slidenum">
              <a:rPr lang="en-GB" smtClean="0"/>
              <a:t>5</a:t>
            </a:fld>
            <a:endParaRPr lang="en-GB"/>
          </a:p>
        </p:txBody>
      </p:sp>
    </p:spTree>
    <p:extLst>
      <p:ext uri="{BB962C8B-B14F-4D97-AF65-F5344CB8AC3E}">
        <p14:creationId xmlns:p14="http://schemas.microsoft.com/office/powerpoint/2010/main" val="229087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Cups can be cut to about a third of their size to make heating the chocolate easier. Learners could do this using scissors or the teacher cut pre-cut them.</a:t>
            </a:r>
          </a:p>
          <a:p>
            <a:r>
              <a:rPr lang="en-GB" dirty="0"/>
              <a:t>The hairdryer should be held over the top of the protected chocolate, around 30 cm away.</a:t>
            </a:r>
          </a:p>
          <a:p>
            <a:r>
              <a:rPr lang="en-GB" dirty="0"/>
              <a:t>Tin foil can be moulded round cup to prevent it moving during heating.</a:t>
            </a:r>
          </a:p>
          <a:p>
            <a:r>
              <a:rPr lang="en-GB" dirty="0"/>
              <a:t>When using plastic or cardboard this may need tape to hold in place while heating.</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6</a:t>
            </a:fld>
            <a:endParaRPr lang="en-GB"/>
          </a:p>
        </p:txBody>
      </p:sp>
    </p:spTree>
    <p:extLst>
      <p:ext uri="{BB962C8B-B14F-4D97-AF65-F5344CB8AC3E}">
        <p14:creationId xmlns:p14="http://schemas.microsoft.com/office/powerpoint/2010/main" val="421094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Control chocolate test: one team or person can heat one sample without any shield to compare as control sample.</a:t>
            </a:r>
            <a:endParaRPr lang="en-GB" u="sng" dirty="0"/>
          </a:p>
          <a:p>
            <a:r>
              <a:rPr lang="en-GB" u="none" dirty="0"/>
              <a:t>The following heat shield materials could be tested:</a:t>
            </a:r>
          </a:p>
          <a:p>
            <a:pPr marL="171450" indent="-171450">
              <a:buFont typeface="Arial" panose="020B0604020202020204" pitchFamily="34" charset="0"/>
              <a:buChar char="•"/>
            </a:pPr>
            <a:r>
              <a:rPr lang="en-GB" u="none" dirty="0"/>
              <a:t>Milk bottle plastic</a:t>
            </a:r>
          </a:p>
          <a:p>
            <a:pPr marL="171450" indent="-171450">
              <a:buFont typeface="Arial" panose="020B0604020202020204" pitchFamily="34" charset="0"/>
              <a:buChar char="•"/>
            </a:pPr>
            <a:r>
              <a:rPr lang="en-GB" u="none" dirty="0"/>
              <a:t>Cardboard from a delivery box</a:t>
            </a:r>
          </a:p>
          <a:p>
            <a:pPr marL="171450" indent="-171450">
              <a:buFont typeface="Arial" panose="020B0604020202020204" pitchFamily="34" charset="0"/>
              <a:buChar char="•"/>
            </a:pPr>
            <a:r>
              <a:rPr lang="en-GB" u="none" dirty="0"/>
              <a:t>Metal foil</a:t>
            </a:r>
          </a:p>
          <a:p>
            <a:pPr marL="171450" indent="-171450">
              <a:buFont typeface="Arial" panose="020B0604020202020204" pitchFamily="34" charset="0"/>
              <a:buChar char="•"/>
            </a:pPr>
            <a:r>
              <a:rPr lang="en-GB" u="none" dirty="0"/>
              <a:t>Metal mesh</a:t>
            </a:r>
          </a:p>
          <a:p>
            <a:pPr marL="0" indent="0">
              <a:buFont typeface="Arial" panose="020B0604020202020204" pitchFamily="34" charset="0"/>
              <a:buNone/>
            </a:pPr>
            <a:endParaRPr lang="en-GB" u="none" dirty="0"/>
          </a:p>
          <a:p>
            <a:pPr marL="0" indent="0">
              <a:buFont typeface="Arial" panose="020B0604020202020204" pitchFamily="34" charset="0"/>
              <a:buNone/>
            </a:pPr>
            <a:r>
              <a:rPr lang="en-GB" u="none" dirty="0"/>
              <a:t>All heat shield materials should be cut to the same size and shape – around the size of the top of the cup. The same amount of chocolate should be used for each material tested.</a:t>
            </a:r>
          </a:p>
          <a:p>
            <a:pPr marL="0" indent="0">
              <a:buFont typeface="Arial" panose="020B0604020202020204" pitchFamily="34" charset="0"/>
              <a:buNone/>
            </a:pPr>
            <a:endParaRPr lang="en-GB" u="none" dirty="0"/>
          </a:p>
          <a:p>
            <a:r>
              <a:rPr lang="en-GB" dirty="0"/>
              <a:t>Tips:</a:t>
            </a:r>
          </a:p>
          <a:p>
            <a:pPr marL="171450" indent="-171450">
              <a:buFont typeface="Arial" panose="020B0604020202020204" pitchFamily="34" charset="0"/>
              <a:buChar char="•"/>
            </a:pPr>
            <a:r>
              <a:rPr lang="en-GB" dirty="0"/>
              <a:t>If in teams, allow different students to hold the hairdryer for each individual test.</a:t>
            </a:r>
          </a:p>
          <a:p>
            <a:pPr marL="171450" indent="-171450">
              <a:buFont typeface="Arial" panose="020B0604020202020204" pitchFamily="34" charset="0"/>
              <a:buChar char="•"/>
            </a:pPr>
            <a:r>
              <a:rPr lang="en-GB" dirty="0"/>
              <a:t>Keep the same hairdryer and settings for each test to ensure fairness.</a:t>
            </a:r>
          </a:p>
          <a:p>
            <a:pPr marL="171450" indent="-171450">
              <a:buFont typeface="Arial" panose="020B0604020202020204" pitchFamily="34" charset="0"/>
              <a:buChar char="•"/>
            </a:pPr>
            <a:r>
              <a:rPr lang="en-GB" dirty="0"/>
              <a:t>If individual task, heating of chocolate will be fairer as same equipment/person used each time.</a:t>
            </a:r>
          </a:p>
          <a:p>
            <a:pPr marL="171450" indent="-171450">
              <a:buFont typeface="Arial" panose="020B0604020202020204" pitchFamily="34" charset="0"/>
              <a:buChar char="•"/>
            </a:pPr>
            <a:r>
              <a:rPr lang="en-GB" dirty="0"/>
              <a:t>Take care to avoid burns when using hairdryer and ensure it is electrically safe prior to use.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7</a:t>
            </a:fld>
            <a:endParaRPr lang="en-GB"/>
          </a:p>
        </p:txBody>
      </p:sp>
    </p:spTree>
    <p:extLst>
      <p:ext uri="{BB962C8B-B14F-4D97-AF65-F5344CB8AC3E}">
        <p14:creationId xmlns:p14="http://schemas.microsoft.com/office/powerpoint/2010/main" val="43964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a:t>Results</a:t>
            </a:r>
          </a:p>
          <a:p>
            <a:pPr marL="0" indent="0">
              <a:buFont typeface="Arial" panose="020B0604020202020204" pitchFamily="34" charset="0"/>
              <a:buNone/>
            </a:pPr>
            <a:r>
              <a:rPr lang="en-GB" dirty="0"/>
              <a:t>Photographs could be taken of the test results and annotated.</a:t>
            </a:r>
          </a:p>
          <a:p>
            <a:pPr marL="0" indent="0">
              <a:buFont typeface="Arial" panose="020B0604020202020204" pitchFamily="34" charset="0"/>
              <a:buNone/>
            </a:pPr>
            <a:r>
              <a:rPr lang="en-GB" dirty="0"/>
              <a:t>Results can be written in the table (this slide could be printed or learners could draw it in their exercise books), or presented as a PowerPoint or other type of presentation.</a:t>
            </a:r>
          </a:p>
        </p:txBody>
      </p:sp>
      <p:sp>
        <p:nvSpPr>
          <p:cNvPr id="4" name="Slide Number Placeholder 3"/>
          <p:cNvSpPr>
            <a:spLocks noGrp="1"/>
          </p:cNvSpPr>
          <p:nvPr>
            <p:ph type="sldNum" sz="quarter" idx="5"/>
          </p:nvPr>
        </p:nvSpPr>
        <p:spPr/>
        <p:txBody>
          <a:bodyPr/>
          <a:lstStyle/>
          <a:p>
            <a:fld id="{8C20FFFB-3882-43E1-AB20-2D2C8B58F6AD}" type="slidenum">
              <a:rPr lang="en-GB" smtClean="0"/>
              <a:t>8</a:t>
            </a:fld>
            <a:endParaRPr lang="en-GB"/>
          </a:p>
        </p:txBody>
      </p:sp>
    </p:spTree>
    <p:extLst>
      <p:ext uri="{BB962C8B-B14F-4D97-AF65-F5344CB8AC3E}">
        <p14:creationId xmlns:p14="http://schemas.microsoft.com/office/powerpoint/2010/main" val="341284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results with learners. E.g.:</a:t>
            </a:r>
          </a:p>
          <a:p>
            <a:r>
              <a:rPr lang="en-GB" dirty="0"/>
              <a:t>Results after 3 minutes with medium setting:</a:t>
            </a:r>
          </a:p>
          <a:p>
            <a:r>
              <a:rPr lang="en-GB" dirty="0"/>
              <a:t>No shield – no protection, thick liquid chocolate that returns to solid state when cool.</a:t>
            </a:r>
          </a:p>
          <a:p>
            <a:r>
              <a:rPr lang="en-GB" dirty="0"/>
              <a:t>Cardboard – good protection, chocolate still solid, heated enough a clear fingerprint can be left on top of the piece.</a:t>
            </a:r>
          </a:p>
          <a:p>
            <a:r>
              <a:rPr lang="en-GB" dirty="0"/>
              <a:t>Metal mesh – chocolate is still solid on 3 sides, melted into liquid on one side and in the middle. **metal with holes lets heat through, need solid sheet to protect**</a:t>
            </a:r>
          </a:p>
          <a:p>
            <a:r>
              <a:rPr lang="en-GB" dirty="0"/>
              <a:t>Milk bottle plastic – mainly solid, slight liquid started on top of piece.</a:t>
            </a:r>
          </a:p>
          <a:p>
            <a:r>
              <a:rPr lang="en-GB" dirty="0"/>
              <a:t>Best insulator from the experiment (3 minutes on medium setting): Cardboard</a:t>
            </a:r>
          </a:p>
        </p:txBody>
      </p:sp>
      <p:sp>
        <p:nvSpPr>
          <p:cNvPr id="4" name="Slide Number Placeholder 3"/>
          <p:cNvSpPr>
            <a:spLocks noGrp="1"/>
          </p:cNvSpPr>
          <p:nvPr>
            <p:ph type="sldNum" sz="quarter" idx="5"/>
          </p:nvPr>
        </p:nvSpPr>
        <p:spPr/>
        <p:txBody>
          <a:bodyPr/>
          <a:lstStyle/>
          <a:p>
            <a:fld id="{8C20FFFB-3882-43E1-AB20-2D2C8B58F6AD}" type="slidenum">
              <a:rPr lang="en-GB" smtClean="0"/>
              <a:t>9</a:t>
            </a:fld>
            <a:endParaRPr lang="en-GB"/>
          </a:p>
        </p:txBody>
      </p:sp>
    </p:spTree>
    <p:extLst>
      <p:ext uri="{BB962C8B-B14F-4D97-AF65-F5344CB8AC3E}">
        <p14:creationId xmlns:p14="http://schemas.microsoft.com/office/powerpoint/2010/main" val="15987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a:t>
            </a:r>
          </a:p>
          <a:p>
            <a:r>
              <a:rPr lang="en-GB" dirty="0"/>
              <a:t>Which material would you use to protect your chocolate?</a:t>
            </a:r>
          </a:p>
          <a:p>
            <a:r>
              <a:rPr lang="en-GB" dirty="0"/>
              <a:t>Ask for a reason from each learner/group – depth of answer depends on individual learners</a:t>
            </a:r>
          </a:p>
          <a:p>
            <a:r>
              <a:rPr lang="en-GB" dirty="0"/>
              <a:t>Were they good/bad insulators? Why?</a:t>
            </a:r>
          </a:p>
          <a:p>
            <a:r>
              <a:rPr lang="en-GB" dirty="0"/>
              <a:t>How could they change/improve each heat shield?</a:t>
            </a:r>
          </a:p>
          <a:p>
            <a:r>
              <a:rPr lang="en-GB" dirty="0"/>
              <a:t>Do they all agree on the best materials?</a:t>
            </a:r>
          </a:p>
          <a:p>
            <a:r>
              <a:rPr lang="en-GB" dirty="0"/>
              <a:t>Did anything surprise them?</a:t>
            </a:r>
          </a:p>
        </p:txBody>
      </p:sp>
      <p:sp>
        <p:nvSpPr>
          <p:cNvPr id="4" name="Slide Number Placeholder 3"/>
          <p:cNvSpPr>
            <a:spLocks noGrp="1"/>
          </p:cNvSpPr>
          <p:nvPr>
            <p:ph type="sldNum" sz="quarter" idx="5"/>
          </p:nvPr>
        </p:nvSpPr>
        <p:spPr/>
        <p:txBody>
          <a:bodyPr/>
          <a:lstStyle/>
          <a:p>
            <a:fld id="{8C20FFFB-3882-43E1-AB20-2D2C8B58F6AD}" type="slidenum">
              <a:rPr lang="en-GB" smtClean="0"/>
              <a:t>10</a:t>
            </a:fld>
            <a:endParaRPr lang="en-GB"/>
          </a:p>
        </p:txBody>
      </p:sp>
    </p:spTree>
    <p:extLst>
      <p:ext uri="{BB962C8B-B14F-4D97-AF65-F5344CB8AC3E}">
        <p14:creationId xmlns:p14="http://schemas.microsoft.com/office/powerpoint/2010/main" val="336894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example 1 for printing</a:t>
            </a:r>
          </a:p>
          <a:p>
            <a:r>
              <a:rPr lang="en-GB" dirty="0"/>
              <a:t>Each team/individual needs to test three shields, 4</a:t>
            </a:r>
            <a:r>
              <a:rPr lang="en-GB" baseline="30000" dirty="0"/>
              <a:t>th</a:t>
            </a:r>
            <a:r>
              <a:rPr lang="en-GB" dirty="0"/>
              <a:t> row is for the test sample.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11</a:t>
            </a:fld>
            <a:endParaRPr lang="en-GB"/>
          </a:p>
        </p:txBody>
      </p:sp>
    </p:spTree>
    <p:extLst>
      <p:ext uri="{BB962C8B-B14F-4D97-AF65-F5344CB8AC3E}">
        <p14:creationId xmlns:p14="http://schemas.microsoft.com/office/powerpoint/2010/main" val="250992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web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AE269-D48D-465B-A43A-B36BE87AB404}"/>
              </a:ext>
            </a:extLst>
          </p:cNvPr>
          <p:cNvSpPr txBox="1"/>
          <p:nvPr/>
        </p:nvSpPr>
        <p:spPr>
          <a:xfrm>
            <a:off x="899592" y="981664"/>
            <a:ext cx="7344816" cy="830997"/>
          </a:xfrm>
          <a:prstGeom prst="rect">
            <a:avLst/>
          </a:prstGeom>
          <a:noFill/>
        </p:spPr>
        <p:txBody>
          <a:bodyPr wrap="square">
            <a:spAutoFit/>
          </a:bodyPr>
          <a:lstStyle/>
          <a:p>
            <a:pPr algn="ctr" fontAlgn="base"/>
            <a:r>
              <a:rPr lang="en-GB" sz="4800" b="1" dirty="0">
                <a:effectLst/>
                <a:ea typeface="Times New Roman" panose="02020603050405020304" pitchFamily="18" charset="0"/>
              </a:rPr>
              <a:t>Heat Shield</a:t>
            </a:r>
          </a:p>
        </p:txBody>
      </p:sp>
      <p:sp>
        <p:nvSpPr>
          <p:cNvPr id="5" name="TextBox 4">
            <a:extLst>
              <a:ext uri="{FF2B5EF4-FFF2-40B4-BE49-F238E27FC236}">
                <a16:creationId xmlns:a16="http://schemas.microsoft.com/office/drawing/2014/main" id="{80DB0F35-8CC2-48A2-9F6B-3104B8CC3B92}"/>
              </a:ext>
            </a:extLst>
          </p:cNvPr>
          <p:cNvSpPr txBox="1"/>
          <p:nvPr/>
        </p:nvSpPr>
        <p:spPr>
          <a:xfrm>
            <a:off x="783282" y="5101813"/>
            <a:ext cx="7577434" cy="830997"/>
          </a:xfrm>
          <a:prstGeom prst="rect">
            <a:avLst/>
          </a:prstGeom>
          <a:noFill/>
        </p:spPr>
        <p:txBody>
          <a:bodyPr wrap="square">
            <a:spAutoFit/>
          </a:bodyPr>
          <a:lstStyle/>
          <a:p>
            <a:pPr algn="ctr" fontAlgn="base"/>
            <a:r>
              <a:rPr lang="en-GB" sz="2400" dirty="0">
                <a:effectLst/>
                <a:ea typeface="Times New Roman" panose="02020603050405020304" pitchFamily="18" charset="0"/>
              </a:rPr>
              <a:t>Selecting the material for a heat shield to prevent a piece of chocolate from melting</a:t>
            </a:r>
          </a:p>
        </p:txBody>
      </p:sp>
      <p:pic>
        <p:nvPicPr>
          <p:cNvPr id="6" name="Picture 5">
            <a:extLst>
              <a:ext uri="{FF2B5EF4-FFF2-40B4-BE49-F238E27FC236}">
                <a16:creationId xmlns:a16="http://schemas.microsoft.com/office/drawing/2014/main" id="{138BDAA1-1427-3572-B3AE-D4AB7AAAF7A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773883" y="1951894"/>
            <a:ext cx="2253877" cy="3093446"/>
          </a:xfrm>
          <a:prstGeom prst="rect">
            <a:avLst/>
          </a:prstGeom>
        </p:spPr>
      </p:pic>
      <p:pic>
        <p:nvPicPr>
          <p:cNvPr id="2050" name="Picture 2" descr="Sun, Planet, Galaxy, Space, Red, Star">
            <a:extLst>
              <a:ext uri="{FF2B5EF4-FFF2-40B4-BE49-F238E27FC236}">
                <a16:creationId xmlns:a16="http://schemas.microsoft.com/office/drawing/2014/main" id="{01BEAF67-50B6-203C-9055-94CDC2AEE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2493432"/>
            <a:ext cx="3021467" cy="201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2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8" y="1106243"/>
            <a:ext cx="7501260"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Choosing a heat shield material</a:t>
            </a:r>
          </a:p>
        </p:txBody>
      </p:sp>
      <p:sp>
        <p:nvSpPr>
          <p:cNvPr id="15" name="TextBox 14">
            <a:extLst>
              <a:ext uri="{FF2B5EF4-FFF2-40B4-BE49-F238E27FC236}">
                <a16:creationId xmlns:a16="http://schemas.microsoft.com/office/drawing/2014/main" id="{E90AAAD1-7E62-9F0F-504E-92A2938ED4CA}"/>
              </a:ext>
            </a:extLst>
          </p:cNvPr>
          <p:cNvSpPr txBox="1"/>
          <p:nvPr/>
        </p:nvSpPr>
        <p:spPr>
          <a:xfrm>
            <a:off x="356840" y="1985348"/>
            <a:ext cx="8497228" cy="3416320"/>
          </a:xfrm>
          <a:prstGeom prst="rect">
            <a:avLst/>
          </a:prstGeom>
          <a:noFill/>
        </p:spPr>
        <p:txBody>
          <a:bodyPr wrap="square">
            <a:spAutoFit/>
          </a:bodyPr>
          <a:lstStyle/>
          <a:p>
            <a:r>
              <a:rPr lang="en-GB" sz="2400" dirty="0"/>
              <a:t>For each shield tested, decide if it a </a:t>
            </a:r>
            <a:r>
              <a:rPr lang="en-GB" sz="2400" b="1" dirty="0"/>
              <a:t>GOOD </a:t>
            </a:r>
            <a:r>
              <a:rPr lang="en-GB" sz="2400" dirty="0"/>
              <a:t>or a </a:t>
            </a:r>
            <a:r>
              <a:rPr lang="en-GB" sz="2400" b="1" dirty="0"/>
              <a:t>BAD</a:t>
            </a:r>
            <a:r>
              <a:rPr lang="en-GB" sz="2400" dirty="0"/>
              <a:t> insulator.</a:t>
            </a:r>
          </a:p>
          <a:p>
            <a:pPr marL="342900" indent="-342900">
              <a:buFont typeface="Arial" panose="020B0604020202020204" pitchFamily="34" charset="0"/>
              <a:buChar char="•"/>
            </a:pPr>
            <a:r>
              <a:rPr lang="en-GB" sz="2400" dirty="0"/>
              <a:t>Has the chocolate melted?</a:t>
            </a:r>
          </a:p>
          <a:p>
            <a:pPr marL="342900" indent="-342900">
              <a:buFont typeface="Arial" panose="020B0604020202020204" pitchFamily="34" charset="0"/>
              <a:buChar char="•"/>
            </a:pPr>
            <a:r>
              <a:rPr lang="en-GB" sz="2400" dirty="0"/>
              <a:t>If yes, how much? E.g. soft to touch, melted lump, liquid.</a:t>
            </a:r>
          </a:p>
          <a:p>
            <a:pPr marL="342900" indent="-342900">
              <a:buFont typeface="Arial" panose="020B0604020202020204" pitchFamily="34" charset="0"/>
              <a:buChar char="•"/>
            </a:pPr>
            <a:r>
              <a:rPr lang="en-GB" sz="2400" dirty="0"/>
              <a:t>If no, the shield is acting as a good insulator.</a:t>
            </a:r>
          </a:p>
          <a:p>
            <a:pPr marL="342900" indent="-342900">
              <a:buFont typeface="Arial" panose="020B0604020202020204" pitchFamily="34" charset="0"/>
              <a:buChar char="•"/>
            </a:pPr>
            <a:r>
              <a:rPr lang="en-GB" sz="2400" dirty="0"/>
              <a:t>Which insulator worked best? Why? </a:t>
            </a:r>
          </a:p>
          <a:p>
            <a:pPr marL="342900" indent="-342900">
              <a:buFont typeface="Arial" panose="020B0604020202020204" pitchFamily="34" charset="0"/>
              <a:buChar char="•"/>
            </a:pPr>
            <a:endParaRPr lang="en-GB" sz="2400" dirty="0"/>
          </a:p>
          <a:p>
            <a:r>
              <a:rPr lang="en-GB" sz="2400" dirty="0"/>
              <a:t>Which heat shield material would you use to protect your chocolate in space?</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95123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85A9A97-55D4-7ACE-0E60-D0D8829D9104}"/>
              </a:ext>
            </a:extLst>
          </p:cNvPr>
          <p:cNvGraphicFramePr>
            <a:graphicFrameLocks noGrp="1"/>
          </p:cNvGraphicFramePr>
          <p:nvPr>
            <p:extLst>
              <p:ext uri="{D42A27DB-BD31-4B8C-83A1-F6EECF244321}">
                <p14:modId xmlns:p14="http://schemas.microsoft.com/office/powerpoint/2010/main" val="2017852210"/>
              </p:ext>
            </p:extLst>
          </p:nvPr>
        </p:nvGraphicFramePr>
        <p:xfrm>
          <a:off x="432530" y="1346958"/>
          <a:ext cx="8303966" cy="4318347"/>
        </p:xfrm>
        <a:graphic>
          <a:graphicData uri="http://schemas.openxmlformats.org/drawingml/2006/table">
            <a:tbl>
              <a:tblPr firstRow="1" firstCol="1" bandRow="1"/>
              <a:tblGrid>
                <a:gridCol w="2468976">
                  <a:extLst>
                    <a:ext uri="{9D8B030D-6E8A-4147-A177-3AD203B41FA5}">
                      <a16:colId xmlns:a16="http://schemas.microsoft.com/office/drawing/2014/main" val="3083317116"/>
                    </a:ext>
                  </a:extLst>
                </a:gridCol>
                <a:gridCol w="2468976">
                  <a:extLst>
                    <a:ext uri="{9D8B030D-6E8A-4147-A177-3AD203B41FA5}">
                      <a16:colId xmlns:a16="http://schemas.microsoft.com/office/drawing/2014/main" val="2979309580"/>
                    </a:ext>
                  </a:extLst>
                </a:gridCol>
                <a:gridCol w="1683007">
                  <a:extLst>
                    <a:ext uri="{9D8B030D-6E8A-4147-A177-3AD203B41FA5}">
                      <a16:colId xmlns:a16="http://schemas.microsoft.com/office/drawing/2014/main" val="4165419838"/>
                    </a:ext>
                  </a:extLst>
                </a:gridCol>
                <a:gridCol w="1683007">
                  <a:extLst>
                    <a:ext uri="{9D8B030D-6E8A-4147-A177-3AD203B41FA5}">
                      <a16:colId xmlns:a16="http://schemas.microsoft.com/office/drawing/2014/main" val="50465020"/>
                    </a:ext>
                  </a:extLst>
                </a:gridCol>
              </a:tblGrid>
              <a:tr h="80829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Shield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e.g. cardboard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Chocolate state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e.g. solid/liquid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Melted?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756080"/>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NO SHIELD</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07487"/>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322836"/>
                  </a:ext>
                </a:extLst>
              </a:tr>
              <a:tr h="87751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80885"/>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509014"/>
                  </a:ext>
                </a:extLst>
              </a:tr>
            </a:tbl>
          </a:graphicData>
        </a:graphic>
      </p:graphicFrame>
    </p:spTree>
    <p:extLst>
      <p:ext uri="{BB962C8B-B14F-4D97-AF65-F5344CB8AC3E}">
        <p14:creationId xmlns:p14="http://schemas.microsoft.com/office/powerpoint/2010/main" val="386839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BC210E-1A26-1B37-EF97-AB38F9FA0A6E}"/>
              </a:ext>
            </a:extLst>
          </p:cNvPr>
          <p:cNvGraphicFramePr>
            <a:graphicFrameLocks noGrp="1"/>
          </p:cNvGraphicFramePr>
          <p:nvPr>
            <p:extLst>
              <p:ext uri="{D42A27DB-BD31-4B8C-83A1-F6EECF244321}">
                <p14:modId xmlns:p14="http://schemas.microsoft.com/office/powerpoint/2010/main" val="4177635965"/>
              </p:ext>
            </p:extLst>
          </p:nvPr>
        </p:nvGraphicFramePr>
        <p:xfrm>
          <a:off x="432530" y="1346958"/>
          <a:ext cx="8303966" cy="4318347"/>
        </p:xfrm>
        <a:graphic>
          <a:graphicData uri="http://schemas.openxmlformats.org/drawingml/2006/table">
            <a:tbl>
              <a:tblPr firstRow="1" firstCol="1" bandRow="1"/>
              <a:tblGrid>
                <a:gridCol w="2468976">
                  <a:extLst>
                    <a:ext uri="{9D8B030D-6E8A-4147-A177-3AD203B41FA5}">
                      <a16:colId xmlns:a16="http://schemas.microsoft.com/office/drawing/2014/main" val="3083317116"/>
                    </a:ext>
                  </a:extLst>
                </a:gridCol>
                <a:gridCol w="2468976">
                  <a:extLst>
                    <a:ext uri="{9D8B030D-6E8A-4147-A177-3AD203B41FA5}">
                      <a16:colId xmlns:a16="http://schemas.microsoft.com/office/drawing/2014/main" val="2979309580"/>
                    </a:ext>
                  </a:extLst>
                </a:gridCol>
                <a:gridCol w="1683007">
                  <a:extLst>
                    <a:ext uri="{9D8B030D-6E8A-4147-A177-3AD203B41FA5}">
                      <a16:colId xmlns:a16="http://schemas.microsoft.com/office/drawing/2014/main" val="4165419838"/>
                    </a:ext>
                  </a:extLst>
                </a:gridCol>
                <a:gridCol w="1683007">
                  <a:extLst>
                    <a:ext uri="{9D8B030D-6E8A-4147-A177-3AD203B41FA5}">
                      <a16:colId xmlns:a16="http://schemas.microsoft.com/office/drawing/2014/main" val="50465020"/>
                    </a:ext>
                  </a:extLst>
                </a:gridCol>
              </a:tblGrid>
              <a:tr h="80829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Chocolate state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e.g. solid/liquid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Melted?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756080"/>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07487"/>
                  </a:ext>
                </a:extLst>
              </a:tr>
              <a:tr h="87751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322836"/>
                  </a:ext>
                </a:extLst>
              </a:tr>
              <a:tr h="87751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80885"/>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509014"/>
                  </a:ext>
                </a:extLst>
              </a:tr>
            </a:tbl>
          </a:graphicData>
        </a:graphic>
      </p:graphicFrame>
    </p:spTree>
    <p:extLst>
      <p:ext uri="{BB962C8B-B14F-4D97-AF65-F5344CB8AC3E}">
        <p14:creationId xmlns:p14="http://schemas.microsoft.com/office/powerpoint/2010/main" val="261307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635324-F7D7-ACE8-C3B1-ED4DC8496F09}"/>
              </a:ext>
            </a:extLst>
          </p:cNvPr>
          <p:cNvGraphicFramePr>
            <a:graphicFrameLocks noGrp="1"/>
          </p:cNvGraphicFramePr>
          <p:nvPr>
            <p:extLst>
              <p:ext uri="{D42A27DB-BD31-4B8C-83A1-F6EECF244321}">
                <p14:modId xmlns:p14="http://schemas.microsoft.com/office/powerpoint/2010/main" val="1796905469"/>
              </p:ext>
            </p:extLst>
          </p:nvPr>
        </p:nvGraphicFramePr>
        <p:xfrm>
          <a:off x="223810" y="1282512"/>
          <a:ext cx="8761163" cy="4382792"/>
        </p:xfrm>
        <a:graphic>
          <a:graphicData uri="http://schemas.openxmlformats.org/drawingml/2006/table">
            <a:tbl>
              <a:tblPr firstRow="1" firstCol="1" bandRow="1"/>
              <a:tblGrid>
                <a:gridCol w="1853568">
                  <a:extLst>
                    <a:ext uri="{9D8B030D-6E8A-4147-A177-3AD203B41FA5}">
                      <a16:colId xmlns:a16="http://schemas.microsoft.com/office/drawing/2014/main" val="3083317116"/>
                    </a:ext>
                  </a:extLst>
                </a:gridCol>
                <a:gridCol w="1510648">
                  <a:extLst>
                    <a:ext uri="{9D8B030D-6E8A-4147-A177-3AD203B41FA5}">
                      <a16:colId xmlns:a16="http://schemas.microsoft.com/office/drawing/2014/main" val="2979309580"/>
                    </a:ext>
                  </a:extLst>
                </a:gridCol>
                <a:gridCol w="1302026">
                  <a:extLst>
                    <a:ext uri="{9D8B030D-6E8A-4147-A177-3AD203B41FA5}">
                      <a16:colId xmlns:a16="http://schemas.microsoft.com/office/drawing/2014/main" val="4165419838"/>
                    </a:ext>
                  </a:extLst>
                </a:gridCol>
                <a:gridCol w="1331844">
                  <a:extLst>
                    <a:ext uri="{9D8B030D-6E8A-4147-A177-3AD203B41FA5}">
                      <a16:colId xmlns:a16="http://schemas.microsoft.com/office/drawing/2014/main" val="50465020"/>
                    </a:ext>
                  </a:extLst>
                </a:gridCol>
                <a:gridCol w="1321904">
                  <a:extLst>
                    <a:ext uri="{9D8B030D-6E8A-4147-A177-3AD203B41FA5}">
                      <a16:colId xmlns:a16="http://schemas.microsoft.com/office/drawing/2014/main" val="4242845042"/>
                    </a:ext>
                  </a:extLst>
                </a:gridCol>
                <a:gridCol w="1441173">
                  <a:extLst>
                    <a:ext uri="{9D8B030D-6E8A-4147-A177-3AD203B41FA5}">
                      <a16:colId xmlns:a16="http://schemas.microsoft.com/office/drawing/2014/main" val="1786171972"/>
                    </a:ext>
                  </a:extLst>
                </a:gridCol>
              </a:tblGrid>
              <a:tr h="808299">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Shield</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e.g. cardboard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Chocolate state</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e.g. solid/liquid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Temperature 1</a:t>
                      </a: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Temperature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Temperature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756080"/>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07487"/>
                  </a:ext>
                </a:extLst>
              </a:tr>
              <a:tr h="87751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322836"/>
                  </a:ext>
                </a:extLst>
              </a:tr>
              <a:tr h="87751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80885"/>
                  </a:ext>
                </a:extLst>
              </a:tr>
              <a:tr h="8775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509014"/>
                  </a:ext>
                </a:extLst>
              </a:tr>
            </a:tbl>
          </a:graphicData>
        </a:graphic>
      </p:graphicFrame>
    </p:spTree>
    <p:extLst>
      <p:ext uri="{BB962C8B-B14F-4D97-AF65-F5344CB8AC3E}">
        <p14:creationId xmlns:p14="http://schemas.microsoft.com/office/powerpoint/2010/main" val="343875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FC974-8C34-4834-BB81-C127D2614497}"/>
              </a:ext>
            </a:extLst>
          </p:cNvPr>
          <p:cNvSpPr txBox="1"/>
          <p:nvPr/>
        </p:nvSpPr>
        <p:spPr>
          <a:xfrm>
            <a:off x="589496" y="1074509"/>
            <a:ext cx="796500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009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270386" y="1037104"/>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Situation</a:t>
            </a:r>
          </a:p>
        </p:txBody>
      </p:sp>
      <p:sp>
        <p:nvSpPr>
          <p:cNvPr id="6" name="TextBox 5">
            <a:extLst>
              <a:ext uri="{FF2B5EF4-FFF2-40B4-BE49-F238E27FC236}">
                <a16:creationId xmlns:a16="http://schemas.microsoft.com/office/drawing/2014/main" id="{912EAB13-41B3-6D37-41D1-64652FBE5C58}"/>
              </a:ext>
            </a:extLst>
          </p:cNvPr>
          <p:cNvSpPr txBox="1"/>
          <p:nvPr/>
        </p:nvSpPr>
        <p:spPr>
          <a:xfrm>
            <a:off x="270386" y="1673433"/>
            <a:ext cx="8403714" cy="1508105"/>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ffectLst/>
              </a:rPr>
              <a:t>The </a:t>
            </a:r>
            <a:r>
              <a:rPr lang="en-GB" sz="2400" dirty="0"/>
              <a:t>Solar Orbiter </a:t>
            </a:r>
            <a:r>
              <a:rPr lang="en-GB" sz="2400" dirty="0">
                <a:effectLst/>
              </a:rPr>
              <a:t>mission aims to measure the properties of the Sun. </a:t>
            </a:r>
            <a:r>
              <a:rPr lang="en-GB" sz="2400" dirty="0"/>
              <a:t>It will help us understand how the solar system works.</a:t>
            </a:r>
          </a:p>
          <a:p>
            <a:pPr fontAlgn="base"/>
            <a:endParaRPr lang="en-GB" sz="1000" dirty="0"/>
          </a:p>
          <a:p>
            <a:pPr algn="ctr" fontAlgn="base"/>
            <a:r>
              <a:rPr lang="en-GB" sz="2400" i="1" dirty="0">
                <a:solidFill>
                  <a:schemeClr val="accent2">
                    <a:lumMod val="75000"/>
                  </a:schemeClr>
                </a:solidFill>
                <a:effectLst/>
              </a:rPr>
              <a:t>“</a:t>
            </a:r>
            <a:r>
              <a:rPr lang="en-GB" sz="2400" i="1" dirty="0">
                <a:solidFill>
                  <a:schemeClr val="accent2">
                    <a:lumMod val="75000"/>
                  </a:schemeClr>
                </a:solidFill>
              </a:rPr>
              <a:t>The sun has a surface temperature of nearly 6000</a:t>
            </a:r>
            <a:r>
              <a:rPr lang="en-GB" sz="2400" i="1" baseline="30000" dirty="0">
                <a:solidFill>
                  <a:schemeClr val="accent2">
                    <a:lumMod val="75000"/>
                  </a:schemeClr>
                </a:solidFill>
                <a:effectLst/>
                <a:cs typeface="Arial" panose="020B0604020202020204" pitchFamily="34" charset="0"/>
              </a:rPr>
              <a:t>o</a:t>
            </a:r>
            <a:r>
              <a:rPr lang="en-GB" sz="2400" i="1" dirty="0">
                <a:solidFill>
                  <a:schemeClr val="accent2">
                    <a:lumMod val="75000"/>
                  </a:schemeClr>
                </a:solidFill>
                <a:effectLst/>
              </a:rPr>
              <a:t>C</a:t>
            </a:r>
            <a:r>
              <a:rPr lang="en-GB" sz="2400" i="1" dirty="0">
                <a:solidFill>
                  <a:schemeClr val="accent2">
                    <a:lumMod val="75000"/>
                  </a:schemeClr>
                </a:solidFill>
              </a:rPr>
              <a:t>”</a:t>
            </a:r>
          </a:p>
          <a:p>
            <a:pPr fontAlgn="base"/>
            <a:endParaRPr lang="en-GB" sz="1000" dirty="0"/>
          </a:p>
        </p:txBody>
      </p:sp>
      <p:pic>
        <p:nvPicPr>
          <p:cNvPr id="7" name="Picture 6">
            <a:extLst>
              <a:ext uri="{FF2B5EF4-FFF2-40B4-BE49-F238E27FC236}">
                <a16:creationId xmlns:a16="http://schemas.microsoft.com/office/drawing/2014/main" id="{03B9487F-43D3-4EEC-C4F9-946F08BE261B}"/>
              </a:ext>
            </a:extLst>
          </p:cNvPr>
          <p:cNvPicPr>
            <a:picLocks noChangeAspect="1"/>
          </p:cNvPicPr>
          <p:nvPr/>
        </p:nvPicPr>
        <p:blipFill>
          <a:blip r:embed="rId4"/>
          <a:stretch>
            <a:fillRect/>
          </a:stretch>
        </p:blipFill>
        <p:spPr>
          <a:xfrm>
            <a:off x="5124317" y="3429000"/>
            <a:ext cx="3749298" cy="2487816"/>
          </a:xfrm>
          <a:prstGeom prst="rect">
            <a:avLst/>
          </a:prstGeom>
        </p:spPr>
      </p:pic>
      <p:sp>
        <p:nvSpPr>
          <p:cNvPr id="8" name="TextBox 7">
            <a:extLst>
              <a:ext uri="{FF2B5EF4-FFF2-40B4-BE49-F238E27FC236}">
                <a16:creationId xmlns:a16="http://schemas.microsoft.com/office/drawing/2014/main" id="{A3A18DB8-24E0-D9E8-8F96-CEE09D2B583F}"/>
              </a:ext>
            </a:extLst>
          </p:cNvPr>
          <p:cNvSpPr txBox="1"/>
          <p:nvPr/>
        </p:nvSpPr>
        <p:spPr>
          <a:xfrm>
            <a:off x="270385" y="3524438"/>
            <a:ext cx="4572000" cy="1938992"/>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t>The Solar Orbiter has to get very close to the Sun’s surface. </a:t>
            </a:r>
          </a:p>
          <a:p>
            <a:pPr marL="342900" indent="-342900" fontAlgn="base">
              <a:buFont typeface="Arial" panose="020B0604020202020204" pitchFamily="34" charset="0"/>
              <a:buChar char="•"/>
            </a:pPr>
            <a:r>
              <a:rPr lang="en-GB" sz="2400" dirty="0"/>
              <a:t>It needs a heat shield so its systems do not get too hot, melt and stop working.</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28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370EF-A7A8-471D-B223-F917C0542876}"/>
              </a:ext>
            </a:extLst>
          </p:cNvPr>
          <p:cNvSpPr txBox="1"/>
          <p:nvPr/>
        </p:nvSpPr>
        <p:spPr>
          <a:xfrm>
            <a:off x="270385" y="1834987"/>
            <a:ext cx="7915671" cy="1569660"/>
          </a:xfrm>
          <a:prstGeom prst="rect">
            <a:avLst/>
          </a:prstGeom>
          <a:noFill/>
        </p:spPr>
        <p:txBody>
          <a:bodyPr wrap="square">
            <a:spAutoFit/>
          </a:bodyPr>
          <a:lstStyle/>
          <a:p>
            <a:pPr marL="342900" indent="-342900" algn="l">
              <a:buFont typeface="Arial" panose="020B0604020202020204" pitchFamily="34" charset="0"/>
              <a:buChar char="•"/>
            </a:pPr>
            <a:r>
              <a:rPr lang="en-GB" sz="2400" dirty="0">
                <a:effectLst/>
              </a:rPr>
              <a:t>Select the best material for a heat shield to protect a square of chocolate from a heat source.</a:t>
            </a:r>
          </a:p>
          <a:p>
            <a:pPr marL="342900" indent="-342900" algn="l">
              <a:buFont typeface="Arial" panose="020B0604020202020204" pitchFamily="34" charset="0"/>
              <a:buChar char="•"/>
            </a:pPr>
            <a:r>
              <a:rPr lang="en-GB" sz="2400" dirty="0">
                <a:latin typeface="GDS Transport"/>
              </a:rPr>
              <a:t>You must test different materials to see which would be the best to use.</a:t>
            </a:r>
            <a:endParaRPr lang="en-GB" sz="2400" dirty="0">
              <a:effectLst/>
              <a:latin typeface="GDS Transport"/>
            </a:endParaRPr>
          </a:p>
        </p:txBody>
      </p:sp>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pic>
        <p:nvPicPr>
          <p:cNvPr id="6" name="Picture 5" descr="Text&#10;&#10;Description automatically generated">
            <a:extLst>
              <a:ext uri="{FF2B5EF4-FFF2-40B4-BE49-F238E27FC236}">
                <a16:creationId xmlns:a16="http://schemas.microsoft.com/office/drawing/2014/main" id="{1E801C68-CE10-602D-EDB9-B7DF1AAC470A}"/>
              </a:ext>
            </a:extLst>
          </p:cNvPr>
          <p:cNvPicPr>
            <a:picLocks noChangeAspect="1"/>
          </p:cNvPicPr>
          <p:nvPr/>
        </p:nvPicPr>
        <p:blipFill>
          <a:blip r:embed="rId4"/>
          <a:stretch>
            <a:fillRect/>
          </a:stretch>
        </p:blipFill>
        <p:spPr>
          <a:xfrm>
            <a:off x="4358470" y="3778971"/>
            <a:ext cx="2737400" cy="1938992"/>
          </a:xfrm>
          <a:prstGeom prst="rect">
            <a:avLst/>
          </a:prstGeom>
        </p:spPr>
      </p:pic>
      <p:pic>
        <p:nvPicPr>
          <p:cNvPr id="1026" name="Picture 2" descr="Hand Dipping Chocolates, Fork, Dipping">
            <a:extLst>
              <a:ext uri="{FF2B5EF4-FFF2-40B4-BE49-F238E27FC236}">
                <a16:creationId xmlns:a16="http://schemas.microsoft.com/office/drawing/2014/main" id="{FBB2642E-1048-1A5F-A7D4-251E617C2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797" y="3778971"/>
            <a:ext cx="1938992"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5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5698712"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Resources and equipment</a:t>
            </a:r>
          </a:p>
        </p:txBody>
      </p:sp>
      <p:pic>
        <p:nvPicPr>
          <p:cNvPr id="8" name="Content Placeholder 5" descr="A picture containing indoor, chocolate&#10;&#10;Description automatically generated">
            <a:extLst>
              <a:ext uri="{FF2B5EF4-FFF2-40B4-BE49-F238E27FC236}">
                <a16:creationId xmlns:a16="http://schemas.microsoft.com/office/drawing/2014/main" id="{9AD3E88F-D1C5-3E51-1AE6-35B7D80ACCC1}"/>
              </a:ext>
            </a:extLst>
          </p:cNvPr>
          <p:cNvPicPr>
            <a:picLocks noGrp="1" noChangeAspect="1"/>
          </p:cNvPicPr>
          <p:nvPr>
            <p:ph idx="1"/>
          </p:nvPr>
        </p:nvPicPr>
        <p:blipFill rotWithShape="1">
          <a:blip r:embed="rId4" cstate="hqprint">
            <a:extLst>
              <a:ext uri="{28A0092B-C50C-407E-A947-70E740481C1C}">
                <a14:useLocalDpi xmlns:a14="http://schemas.microsoft.com/office/drawing/2010/main"/>
              </a:ext>
            </a:extLst>
          </a:blip>
          <a:srcRect/>
          <a:stretch/>
        </p:blipFill>
        <p:spPr>
          <a:xfrm>
            <a:off x="4264220" y="1961965"/>
            <a:ext cx="4382631" cy="3613351"/>
          </a:xfrm>
        </p:spPr>
      </p:pic>
      <p:sp>
        <p:nvSpPr>
          <p:cNvPr id="9" name="TextBox 8">
            <a:extLst>
              <a:ext uri="{FF2B5EF4-FFF2-40B4-BE49-F238E27FC236}">
                <a16:creationId xmlns:a16="http://schemas.microsoft.com/office/drawing/2014/main" id="{B50206F7-6483-586A-D8A9-ABB22127873E}"/>
              </a:ext>
            </a:extLst>
          </p:cNvPr>
          <p:cNvSpPr txBox="1"/>
          <p:nvPr/>
        </p:nvSpPr>
        <p:spPr>
          <a:xfrm>
            <a:off x="283029" y="2006175"/>
            <a:ext cx="3712028" cy="3785652"/>
          </a:xfrm>
          <a:prstGeom prst="rect">
            <a:avLst/>
          </a:prstGeom>
          <a:noFill/>
        </p:spPr>
        <p:txBody>
          <a:bodyPr wrap="square">
            <a:spAutoFit/>
          </a:bodyPr>
          <a:lstStyle/>
          <a:p>
            <a:pPr marL="342900" indent="-342900">
              <a:buFont typeface="Arial" panose="020B0604020202020204" pitchFamily="34" charset="0"/>
              <a:buChar char="•"/>
            </a:pPr>
            <a:r>
              <a:rPr lang="en-GB" sz="2400" dirty="0"/>
              <a:t>Polystyrene cups</a:t>
            </a:r>
          </a:p>
          <a:p>
            <a:pPr marL="342900" indent="-342900">
              <a:buFont typeface="Arial" panose="020B0604020202020204" pitchFamily="34" charset="0"/>
              <a:buChar char="•"/>
            </a:pPr>
            <a:r>
              <a:rPr lang="en-GB" sz="2400" dirty="0"/>
              <a:t>Scissors</a:t>
            </a:r>
          </a:p>
          <a:p>
            <a:pPr marL="342900" indent="-342900">
              <a:buFont typeface="Arial" panose="020B0604020202020204" pitchFamily="34" charset="0"/>
              <a:buChar char="•"/>
            </a:pPr>
            <a:r>
              <a:rPr lang="en-GB" sz="2400" dirty="0"/>
              <a:t>Materials for heat shields (e.g. milk bottle plastic, cardboard, metal foil, metal mesh)</a:t>
            </a:r>
          </a:p>
          <a:p>
            <a:pPr marL="342900" indent="-342900">
              <a:buFont typeface="Arial" panose="020B0604020202020204" pitchFamily="34" charset="0"/>
              <a:buChar char="•"/>
            </a:pPr>
            <a:r>
              <a:rPr lang="en-GB" sz="2400" dirty="0"/>
              <a:t>Chocolate pieces</a:t>
            </a:r>
          </a:p>
          <a:p>
            <a:pPr marL="342900" indent="-342900">
              <a:buFont typeface="Arial" panose="020B0604020202020204" pitchFamily="34" charset="0"/>
              <a:buChar char="•"/>
            </a:pPr>
            <a:r>
              <a:rPr lang="en-GB" sz="2400" dirty="0"/>
              <a:t>Hairdryer</a:t>
            </a:r>
          </a:p>
          <a:p>
            <a:pPr marL="342900" indent="-342900">
              <a:buFont typeface="Arial" panose="020B0604020202020204" pitchFamily="34" charset="0"/>
              <a:buChar char="•"/>
            </a:pPr>
            <a:r>
              <a:rPr lang="en-GB" sz="2400" dirty="0"/>
              <a:t>Heat mats</a:t>
            </a:r>
          </a:p>
          <a:p>
            <a:pPr marL="342900" indent="-342900">
              <a:buFont typeface="Arial" panose="020B0604020202020204" pitchFamily="34" charset="0"/>
              <a:buChar char="•"/>
            </a:pPr>
            <a:r>
              <a:rPr lang="en-GB" sz="2400" dirty="0"/>
              <a:t>Stopwatch or timer</a:t>
            </a:r>
          </a:p>
        </p:txBody>
      </p:sp>
    </p:spTree>
    <p:extLst>
      <p:ext uri="{BB962C8B-B14F-4D97-AF65-F5344CB8AC3E}">
        <p14:creationId xmlns:p14="http://schemas.microsoft.com/office/powerpoint/2010/main" val="360689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2954677"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1</a:t>
            </a:r>
          </a:p>
        </p:txBody>
      </p:sp>
      <p:pic>
        <p:nvPicPr>
          <p:cNvPr id="19" name="Picture 18" descr="A picture containing indoor&#10;&#10;Description automatically generated">
            <a:extLst>
              <a:ext uri="{FF2B5EF4-FFF2-40B4-BE49-F238E27FC236}">
                <a16:creationId xmlns:a16="http://schemas.microsoft.com/office/drawing/2014/main" id="{89E6FB42-B455-D2C4-CEEB-157B0E03DAC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16200000">
            <a:off x="4834706" y="877534"/>
            <a:ext cx="3529752" cy="4611757"/>
          </a:xfrm>
          <a:prstGeom prst="rect">
            <a:avLst/>
          </a:prstGeom>
        </p:spPr>
      </p:pic>
      <p:sp>
        <p:nvSpPr>
          <p:cNvPr id="20" name="TextBox 19">
            <a:extLst>
              <a:ext uri="{FF2B5EF4-FFF2-40B4-BE49-F238E27FC236}">
                <a16:creationId xmlns:a16="http://schemas.microsoft.com/office/drawing/2014/main" id="{53D0E4F6-BC4D-0105-C4FF-290B3A3BF71C}"/>
              </a:ext>
            </a:extLst>
          </p:cNvPr>
          <p:cNvSpPr txBox="1"/>
          <p:nvPr/>
        </p:nvSpPr>
        <p:spPr>
          <a:xfrm>
            <a:off x="5236325" y="5085099"/>
            <a:ext cx="3564897" cy="830997"/>
          </a:xfrm>
          <a:prstGeom prst="rect">
            <a:avLst/>
          </a:prstGeom>
          <a:noFill/>
        </p:spPr>
        <p:txBody>
          <a:bodyPr wrap="square" rtlCol="0">
            <a:spAutoFit/>
          </a:bodyPr>
          <a:lstStyle/>
          <a:p>
            <a:r>
              <a:rPr lang="en-GB" sz="2400" dirty="0"/>
              <a:t>Hairdryer to be held 30 cm from the chocolate</a:t>
            </a:r>
          </a:p>
        </p:txBody>
      </p:sp>
      <p:sp>
        <p:nvSpPr>
          <p:cNvPr id="21" name="TextBox 20">
            <a:extLst>
              <a:ext uri="{FF2B5EF4-FFF2-40B4-BE49-F238E27FC236}">
                <a16:creationId xmlns:a16="http://schemas.microsoft.com/office/drawing/2014/main" id="{F1C3F01B-E119-DEAB-8C80-DEB16BC6133D}"/>
              </a:ext>
            </a:extLst>
          </p:cNvPr>
          <p:cNvSpPr txBox="1"/>
          <p:nvPr/>
        </p:nvSpPr>
        <p:spPr>
          <a:xfrm>
            <a:off x="1138891" y="5023965"/>
            <a:ext cx="2273940" cy="830997"/>
          </a:xfrm>
          <a:prstGeom prst="rect">
            <a:avLst/>
          </a:prstGeom>
          <a:noFill/>
        </p:spPr>
        <p:txBody>
          <a:bodyPr wrap="square" rtlCol="0">
            <a:spAutoFit/>
          </a:bodyPr>
          <a:lstStyle/>
          <a:p>
            <a:r>
              <a:rPr lang="en-GB" sz="2400" dirty="0"/>
              <a:t>Polystyrene cup and heat shield</a:t>
            </a:r>
          </a:p>
        </p:txBody>
      </p:sp>
      <p:pic>
        <p:nvPicPr>
          <p:cNvPr id="22" name="Picture 21" descr="A picture containing indoor, coffee cup&#10;&#10;Description automatically generated">
            <a:extLst>
              <a:ext uri="{FF2B5EF4-FFF2-40B4-BE49-F238E27FC236}">
                <a16:creationId xmlns:a16="http://schemas.microsoft.com/office/drawing/2014/main" id="{69101BEB-1C78-908D-4907-603CC99DF7B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305664" y="3553494"/>
            <a:ext cx="1737986" cy="1517072"/>
          </a:xfrm>
          <a:prstGeom prst="rect">
            <a:avLst/>
          </a:prstGeom>
        </p:spPr>
      </p:pic>
      <p:sp>
        <p:nvSpPr>
          <p:cNvPr id="23" name="TextBox 22">
            <a:extLst>
              <a:ext uri="{FF2B5EF4-FFF2-40B4-BE49-F238E27FC236}">
                <a16:creationId xmlns:a16="http://schemas.microsoft.com/office/drawing/2014/main" id="{1E7C8D4A-2E4A-B366-FC07-C0B3A7055CDF}"/>
              </a:ext>
            </a:extLst>
          </p:cNvPr>
          <p:cNvSpPr txBox="1"/>
          <p:nvPr/>
        </p:nvSpPr>
        <p:spPr>
          <a:xfrm>
            <a:off x="3625333" y="5393856"/>
            <a:ext cx="1539524" cy="461665"/>
          </a:xfrm>
          <a:prstGeom prst="rect">
            <a:avLst/>
          </a:prstGeom>
          <a:noFill/>
        </p:spPr>
        <p:txBody>
          <a:bodyPr wrap="square" rtlCol="0">
            <a:spAutoFit/>
          </a:bodyPr>
          <a:lstStyle/>
          <a:p>
            <a:r>
              <a:rPr lang="en-GB" sz="2400" dirty="0"/>
              <a:t>Heat mat</a:t>
            </a:r>
          </a:p>
        </p:txBody>
      </p:sp>
      <p:cxnSp>
        <p:nvCxnSpPr>
          <p:cNvPr id="25" name="Straight Arrow Connector 24">
            <a:extLst>
              <a:ext uri="{FF2B5EF4-FFF2-40B4-BE49-F238E27FC236}">
                <a16:creationId xmlns:a16="http://schemas.microsoft.com/office/drawing/2014/main" id="{B0CAF946-2858-2559-A0CE-9E13D91845A3}"/>
              </a:ext>
            </a:extLst>
          </p:cNvPr>
          <p:cNvCxnSpPr>
            <a:cxnSpLocks/>
          </p:cNvCxnSpPr>
          <p:nvPr/>
        </p:nvCxnSpPr>
        <p:spPr>
          <a:xfrm flipV="1">
            <a:off x="3310540" y="4142136"/>
            <a:ext cx="1436467" cy="1247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9DF7AE0-2931-2206-9988-9EE04B594F29}"/>
              </a:ext>
            </a:extLst>
          </p:cNvPr>
          <p:cNvCxnSpPr>
            <a:cxnSpLocks/>
          </p:cNvCxnSpPr>
          <p:nvPr/>
        </p:nvCxnSpPr>
        <p:spPr>
          <a:xfrm flipV="1">
            <a:off x="4323931" y="4738137"/>
            <a:ext cx="281503" cy="701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A5129D4-5393-C598-8AE5-97CF6C5ADE95}"/>
              </a:ext>
            </a:extLst>
          </p:cNvPr>
          <p:cNvCxnSpPr>
            <a:cxnSpLocks/>
            <a:stCxn id="20" idx="0"/>
          </p:cNvCxnSpPr>
          <p:nvPr/>
        </p:nvCxnSpPr>
        <p:spPr>
          <a:xfrm flipV="1">
            <a:off x="7018774" y="3298371"/>
            <a:ext cx="383512" cy="17867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4C91339-ED90-2FD5-7451-0973B19C75BE}"/>
              </a:ext>
            </a:extLst>
          </p:cNvPr>
          <p:cNvSpPr txBox="1"/>
          <p:nvPr/>
        </p:nvSpPr>
        <p:spPr>
          <a:xfrm>
            <a:off x="238539" y="1614502"/>
            <a:ext cx="3854490" cy="1938992"/>
          </a:xfrm>
          <a:prstGeom prst="rect">
            <a:avLst/>
          </a:prstGeom>
          <a:noFill/>
        </p:spPr>
        <p:txBody>
          <a:bodyPr wrap="square">
            <a:spAutoFit/>
          </a:bodyPr>
          <a:lstStyle/>
          <a:p>
            <a:pPr marL="285750" indent="-285750">
              <a:buFont typeface="Arial" panose="020B0604020202020204" pitchFamily="34" charset="0"/>
              <a:buChar char="•"/>
            </a:pPr>
            <a:r>
              <a:rPr lang="en-GB" sz="2400" dirty="0"/>
              <a:t>Place a piece of chocolate in a cup</a:t>
            </a:r>
          </a:p>
          <a:p>
            <a:pPr marL="285750" indent="-285750">
              <a:buFont typeface="Arial" panose="020B0604020202020204" pitchFamily="34" charset="0"/>
              <a:buChar char="•"/>
            </a:pPr>
            <a:r>
              <a:rPr lang="en-GB" sz="2400" dirty="0"/>
              <a:t>Place the heat shield material over the top of the cup and secure</a:t>
            </a:r>
          </a:p>
        </p:txBody>
      </p:sp>
    </p:spTree>
    <p:extLst>
      <p:ext uri="{BB962C8B-B14F-4D97-AF65-F5344CB8AC3E}">
        <p14:creationId xmlns:p14="http://schemas.microsoft.com/office/powerpoint/2010/main" val="118050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8" y="1106243"/>
            <a:ext cx="2954677"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a:t>
            </a:r>
          </a:p>
        </p:txBody>
      </p:sp>
      <p:sp>
        <p:nvSpPr>
          <p:cNvPr id="28" name="TextBox 27">
            <a:extLst>
              <a:ext uri="{FF2B5EF4-FFF2-40B4-BE49-F238E27FC236}">
                <a16:creationId xmlns:a16="http://schemas.microsoft.com/office/drawing/2014/main" id="{14C91339-ED90-2FD5-7451-0973B19C75BE}"/>
              </a:ext>
            </a:extLst>
          </p:cNvPr>
          <p:cNvSpPr txBox="1"/>
          <p:nvPr/>
        </p:nvSpPr>
        <p:spPr>
          <a:xfrm>
            <a:off x="190458" y="1776453"/>
            <a:ext cx="4016183" cy="2308324"/>
          </a:xfrm>
          <a:prstGeom prst="rect">
            <a:avLst/>
          </a:prstGeom>
          <a:noFill/>
        </p:spPr>
        <p:txBody>
          <a:bodyPr wrap="square">
            <a:spAutoFit/>
          </a:bodyPr>
          <a:lstStyle/>
          <a:p>
            <a:pPr marL="285750" indent="-285750">
              <a:buFont typeface="Arial" panose="020B0604020202020204" pitchFamily="34" charset="0"/>
              <a:buChar char="•"/>
            </a:pPr>
            <a:r>
              <a:rPr lang="en-GB" sz="2400" dirty="0"/>
              <a:t>Heat the shielded chocolate for three minutes</a:t>
            </a:r>
          </a:p>
          <a:p>
            <a:pPr marL="285750" indent="-285750">
              <a:buFont typeface="Arial" panose="020B0604020202020204" pitchFamily="34" charset="0"/>
              <a:buChar char="•"/>
            </a:pPr>
            <a:r>
              <a:rPr lang="en-GB" sz="2400" dirty="0"/>
              <a:t>Remove the shield and see how melted the chocolate is</a:t>
            </a:r>
          </a:p>
          <a:p>
            <a:pPr marL="285750" indent="-285750">
              <a:buFont typeface="Arial" panose="020B0604020202020204" pitchFamily="34" charset="0"/>
              <a:buChar char="•"/>
            </a:pPr>
            <a:r>
              <a:rPr lang="en-GB" sz="2400" dirty="0"/>
              <a:t>Test three different heat shield materials</a:t>
            </a:r>
          </a:p>
        </p:txBody>
      </p:sp>
      <p:pic>
        <p:nvPicPr>
          <p:cNvPr id="12" name="Picture 11" descr="A picture containing indoor, appliance, dryer&#10;&#10;Description automatically generated">
            <a:extLst>
              <a:ext uri="{FF2B5EF4-FFF2-40B4-BE49-F238E27FC236}">
                <a16:creationId xmlns:a16="http://schemas.microsoft.com/office/drawing/2014/main" id="{157725D3-F9B2-2B95-EAC2-9FC649B512A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206642" y="1163915"/>
            <a:ext cx="4537307" cy="3533400"/>
          </a:xfrm>
          <a:prstGeom prst="rect">
            <a:avLst/>
          </a:prstGeom>
        </p:spPr>
      </p:pic>
      <p:pic>
        <p:nvPicPr>
          <p:cNvPr id="15" name="Picture 14" descr="A picture containing text, indoor&#10;&#10;Description automatically generated">
            <a:extLst>
              <a:ext uri="{FF2B5EF4-FFF2-40B4-BE49-F238E27FC236}">
                <a16:creationId xmlns:a16="http://schemas.microsoft.com/office/drawing/2014/main" id="{6DE6D5BA-5975-E893-3A1A-7E98BC403A0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384395" y="4440562"/>
            <a:ext cx="1897351" cy="1542796"/>
          </a:xfrm>
          <a:prstGeom prst="rect">
            <a:avLst/>
          </a:prstGeom>
        </p:spPr>
      </p:pic>
      <p:pic>
        <p:nvPicPr>
          <p:cNvPr id="16" name="Picture 15" descr="A picture containing indoor, wooden&#10;&#10;Description automatically generated">
            <a:extLst>
              <a:ext uri="{FF2B5EF4-FFF2-40B4-BE49-F238E27FC236}">
                <a16:creationId xmlns:a16="http://schemas.microsoft.com/office/drawing/2014/main" id="{626904B5-36E2-484F-BC10-8817EF94B8E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443152" y="4440561"/>
            <a:ext cx="2623609" cy="1542796"/>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0B83B002-FB5E-A8C7-8039-DE70CF501AB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6873" y="4440562"/>
            <a:ext cx="1709769" cy="1546993"/>
          </a:xfrm>
          <a:prstGeom prst="rect">
            <a:avLst/>
          </a:prstGeom>
        </p:spPr>
      </p:pic>
      <p:sp>
        <p:nvSpPr>
          <p:cNvPr id="29" name="TextBox 28">
            <a:extLst>
              <a:ext uri="{FF2B5EF4-FFF2-40B4-BE49-F238E27FC236}">
                <a16:creationId xmlns:a16="http://schemas.microsoft.com/office/drawing/2014/main" id="{7982B40B-68C4-823C-AD71-2C4062AB059E}"/>
              </a:ext>
            </a:extLst>
          </p:cNvPr>
          <p:cNvSpPr txBox="1"/>
          <p:nvPr/>
        </p:nvSpPr>
        <p:spPr>
          <a:xfrm>
            <a:off x="1583694" y="1159058"/>
            <a:ext cx="614855" cy="523220"/>
          </a:xfrm>
          <a:prstGeom prst="rect">
            <a:avLst/>
          </a:prstGeom>
          <a:noFill/>
        </p:spPr>
        <p:txBody>
          <a:bodyPr wrap="square">
            <a:spAutoFit/>
          </a:bodyPr>
          <a:lstStyle/>
          <a:p>
            <a:r>
              <a:rPr lang="en-GB" sz="2800" dirty="0">
                <a:effectLst/>
                <a:ea typeface="Times New Roman" panose="02020603050405020304" pitchFamily="18" charset="0"/>
                <a:cs typeface="Segoe UI Emoji" panose="020B0502040204020203" pitchFamily="34" charset="0"/>
              </a:rPr>
              <a:t>⚠</a:t>
            </a:r>
            <a:endParaRPr lang="en-GB" sz="2800" dirty="0"/>
          </a:p>
        </p:txBody>
      </p:sp>
    </p:spTree>
    <p:extLst>
      <p:ext uri="{BB962C8B-B14F-4D97-AF65-F5344CB8AC3E}">
        <p14:creationId xmlns:p14="http://schemas.microsoft.com/office/powerpoint/2010/main" val="112129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8" y="1106243"/>
            <a:ext cx="2954677"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a:t>
            </a:r>
          </a:p>
        </p:txBody>
      </p:sp>
      <p:sp>
        <p:nvSpPr>
          <p:cNvPr id="28" name="TextBox 27">
            <a:extLst>
              <a:ext uri="{FF2B5EF4-FFF2-40B4-BE49-F238E27FC236}">
                <a16:creationId xmlns:a16="http://schemas.microsoft.com/office/drawing/2014/main" id="{14C91339-ED90-2FD5-7451-0973B19C75BE}"/>
              </a:ext>
            </a:extLst>
          </p:cNvPr>
          <p:cNvSpPr txBox="1"/>
          <p:nvPr/>
        </p:nvSpPr>
        <p:spPr>
          <a:xfrm>
            <a:off x="190458" y="1740629"/>
            <a:ext cx="4016183" cy="461665"/>
          </a:xfrm>
          <a:prstGeom prst="rect">
            <a:avLst/>
          </a:prstGeom>
          <a:noFill/>
        </p:spPr>
        <p:txBody>
          <a:bodyPr wrap="square">
            <a:spAutoFit/>
          </a:bodyPr>
          <a:lstStyle/>
          <a:p>
            <a:pPr marL="285750" indent="-285750">
              <a:buFont typeface="Arial" panose="020B0604020202020204" pitchFamily="34" charset="0"/>
              <a:buChar char="•"/>
            </a:pPr>
            <a:r>
              <a:rPr lang="en-GB" sz="2400" dirty="0"/>
              <a:t>Record your results</a:t>
            </a:r>
          </a:p>
        </p:txBody>
      </p:sp>
      <p:graphicFrame>
        <p:nvGraphicFramePr>
          <p:cNvPr id="10" name="Table 9">
            <a:extLst>
              <a:ext uri="{FF2B5EF4-FFF2-40B4-BE49-F238E27FC236}">
                <a16:creationId xmlns:a16="http://schemas.microsoft.com/office/drawing/2014/main" id="{4649AC86-8176-68E2-A9A5-2AC33F9A4ABE}"/>
              </a:ext>
            </a:extLst>
          </p:cNvPr>
          <p:cNvGraphicFramePr>
            <a:graphicFrameLocks noGrp="1"/>
          </p:cNvGraphicFramePr>
          <p:nvPr>
            <p:extLst>
              <p:ext uri="{D42A27DB-BD31-4B8C-83A1-F6EECF244321}">
                <p14:modId xmlns:p14="http://schemas.microsoft.com/office/powerpoint/2010/main" val="2903441450"/>
              </p:ext>
            </p:extLst>
          </p:nvPr>
        </p:nvGraphicFramePr>
        <p:xfrm>
          <a:off x="1138703" y="2286369"/>
          <a:ext cx="6866593" cy="3593021"/>
        </p:xfrm>
        <a:graphic>
          <a:graphicData uri="http://schemas.openxmlformats.org/drawingml/2006/table">
            <a:tbl>
              <a:tblPr firstRow="1" firstCol="1" bandRow="1"/>
              <a:tblGrid>
                <a:gridCol w="1626758">
                  <a:extLst>
                    <a:ext uri="{9D8B030D-6E8A-4147-A177-3AD203B41FA5}">
                      <a16:colId xmlns:a16="http://schemas.microsoft.com/office/drawing/2014/main" val="3083317116"/>
                    </a:ext>
                  </a:extLst>
                </a:gridCol>
                <a:gridCol w="1626758">
                  <a:extLst>
                    <a:ext uri="{9D8B030D-6E8A-4147-A177-3AD203B41FA5}">
                      <a16:colId xmlns:a16="http://schemas.microsoft.com/office/drawing/2014/main" val="2979309580"/>
                    </a:ext>
                  </a:extLst>
                </a:gridCol>
                <a:gridCol w="1108899">
                  <a:extLst>
                    <a:ext uri="{9D8B030D-6E8A-4147-A177-3AD203B41FA5}">
                      <a16:colId xmlns:a16="http://schemas.microsoft.com/office/drawing/2014/main" val="4165419838"/>
                    </a:ext>
                  </a:extLst>
                </a:gridCol>
                <a:gridCol w="2504178">
                  <a:extLst>
                    <a:ext uri="{9D8B030D-6E8A-4147-A177-3AD203B41FA5}">
                      <a16:colId xmlns:a16="http://schemas.microsoft.com/office/drawing/2014/main" val="50465020"/>
                    </a:ext>
                  </a:extLst>
                </a:gridCol>
              </a:tblGrid>
              <a:tr h="552534">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Shield 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Chocolate state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e.g. solid/liquid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Melted?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756080"/>
                  </a:ext>
                </a:extLst>
              </a:tr>
              <a:tr h="717169">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07487"/>
                  </a:ext>
                </a:extLst>
              </a:tr>
              <a:tr h="599847">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322836"/>
                  </a:ext>
                </a:extLst>
              </a:tr>
              <a:tr h="599847">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280885"/>
                  </a:ext>
                </a:extLst>
              </a:tr>
              <a:tr h="599847">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509014"/>
                  </a:ext>
                </a:extLst>
              </a:tr>
            </a:tbl>
          </a:graphicData>
        </a:graphic>
      </p:graphicFrame>
    </p:spTree>
    <p:extLst>
      <p:ext uri="{BB962C8B-B14F-4D97-AF65-F5344CB8AC3E}">
        <p14:creationId xmlns:p14="http://schemas.microsoft.com/office/powerpoint/2010/main" val="267378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8" y="1106243"/>
            <a:ext cx="7501260"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Example results</a:t>
            </a:r>
          </a:p>
        </p:txBody>
      </p:sp>
      <p:pic>
        <p:nvPicPr>
          <p:cNvPr id="6" name="Picture 5" descr="A picture containing text, indoor&#10;&#10;Description automatically generated">
            <a:extLst>
              <a:ext uri="{FF2B5EF4-FFF2-40B4-BE49-F238E27FC236}">
                <a16:creationId xmlns:a16="http://schemas.microsoft.com/office/drawing/2014/main" id="{FC7AB218-8D0C-7EB3-446E-FE65A5CA213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50354" y="2120876"/>
            <a:ext cx="1828801" cy="1888436"/>
          </a:xfrm>
          <a:prstGeom prst="rect">
            <a:avLst/>
          </a:prstGeom>
        </p:spPr>
      </p:pic>
      <p:sp>
        <p:nvSpPr>
          <p:cNvPr id="7" name="TextBox 6">
            <a:extLst>
              <a:ext uri="{FF2B5EF4-FFF2-40B4-BE49-F238E27FC236}">
                <a16:creationId xmlns:a16="http://schemas.microsoft.com/office/drawing/2014/main" id="{0CC63C2F-CA60-B8D9-6A91-8D9326363DC0}"/>
              </a:ext>
            </a:extLst>
          </p:cNvPr>
          <p:cNvSpPr txBox="1"/>
          <p:nvPr/>
        </p:nvSpPr>
        <p:spPr>
          <a:xfrm>
            <a:off x="350354" y="4132661"/>
            <a:ext cx="1828801"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a:t>No shield</a:t>
            </a:r>
          </a:p>
          <a:p>
            <a:pPr marL="285750" indent="-285750">
              <a:buFont typeface="Arial" panose="020B0604020202020204" pitchFamily="34" charset="0"/>
              <a:buChar char="•"/>
            </a:pPr>
            <a:r>
              <a:rPr lang="en-GB" sz="2000" dirty="0"/>
              <a:t>Thick liquid</a:t>
            </a:r>
          </a:p>
        </p:txBody>
      </p:sp>
      <p:pic>
        <p:nvPicPr>
          <p:cNvPr id="8" name="Picture 7" descr="A picture containing doughnut, donut, cup, food&#10;&#10;Description automatically generated">
            <a:extLst>
              <a:ext uri="{FF2B5EF4-FFF2-40B4-BE49-F238E27FC236}">
                <a16:creationId xmlns:a16="http://schemas.microsoft.com/office/drawing/2014/main" id="{EAC54A30-3F0A-ED1D-3D39-C39225A5A74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436289" y="2130814"/>
            <a:ext cx="2019144" cy="1888436"/>
          </a:xfrm>
          <a:prstGeom prst="rect">
            <a:avLst/>
          </a:prstGeom>
        </p:spPr>
      </p:pic>
      <p:sp>
        <p:nvSpPr>
          <p:cNvPr id="9" name="TextBox 8">
            <a:extLst>
              <a:ext uri="{FF2B5EF4-FFF2-40B4-BE49-F238E27FC236}">
                <a16:creationId xmlns:a16="http://schemas.microsoft.com/office/drawing/2014/main" id="{B6809881-B0DB-3129-4BA6-91F0218DB610}"/>
              </a:ext>
            </a:extLst>
          </p:cNvPr>
          <p:cNvSpPr txBox="1"/>
          <p:nvPr/>
        </p:nvSpPr>
        <p:spPr>
          <a:xfrm>
            <a:off x="2589848" y="4132661"/>
            <a:ext cx="1828801"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Cardboard</a:t>
            </a:r>
          </a:p>
          <a:p>
            <a:pPr marL="285750" indent="-285750">
              <a:buFont typeface="Arial" panose="020B0604020202020204" pitchFamily="34" charset="0"/>
              <a:buChar char="•"/>
            </a:pPr>
            <a:r>
              <a:rPr lang="en-GB" sz="2000" dirty="0"/>
              <a:t>Solid, finger print on surface</a:t>
            </a:r>
          </a:p>
        </p:txBody>
      </p:sp>
      <p:pic>
        <p:nvPicPr>
          <p:cNvPr id="11" name="Picture 10" descr="A plate with food on it&#10;&#10;Description automatically generated with medium confidence">
            <a:extLst>
              <a:ext uri="{FF2B5EF4-FFF2-40B4-BE49-F238E27FC236}">
                <a16:creationId xmlns:a16="http://schemas.microsoft.com/office/drawing/2014/main" id="{08A379F5-C044-3E89-486F-B8F99DF1788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712567" y="2130814"/>
            <a:ext cx="2062354" cy="1878498"/>
          </a:xfrm>
          <a:prstGeom prst="rect">
            <a:avLst/>
          </a:prstGeom>
        </p:spPr>
      </p:pic>
      <p:sp>
        <p:nvSpPr>
          <p:cNvPr id="12" name="TextBox 11">
            <a:extLst>
              <a:ext uri="{FF2B5EF4-FFF2-40B4-BE49-F238E27FC236}">
                <a16:creationId xmlns:a16="http://schemas.microsoft.com/office/drawing/2014/main" id="{209E09C2-26E3-4410-783F-2EF5B4FA3DFB}"/>
              </a:ext>
            </a:extLst>
          </p:cNvPr>
          <p:cNvSpPr txBox="1"/>
          <p:nvPr/>
        </p:nvSpPr>
        <p:spPr>
          <a:xfrm>
            <a:off x="4829342" y="4132661"/>
            <a:ext cx="1828801"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Metal mesh</a:t>
            </a:r>
          </a:p>
          <a:p>
            <a:pPr marL="285750" indent="-285750">
              <a:buFont typeface="Arial" panose="020B0604020202020204" pitchFamily="34" charset="0"/>
              <a:buChar char="•"/>
            </a:pPr>
            <a:r>
              <a:rPr lang="en-GB" sz="2000" dirty="0"/>
              <a:t>Solid with liquid edges</a:t>
            </a:r>
          </a:p>
        </p:txBody>
      </p:sp>
      <p:pic>
        <p:nvPicPr>
          <p:cNvPr id="13" name="Picture 12" descr="A plate with food on it&#10;&#10;Description automatically generated with medium confidence">
            <a:extLst>
              <a:ext uri="{FF2B5EF4-FFF2-40B4-BE49-F238E27FC236}">
                <a16:creationId xmlns:a16="http://schemas.microsoft.com/office/drawing/2014/main" id="{544B67AA-584B-A8D0-2289-23101DEC771C}"/>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939999" y="2130814"/>
            <a:ext cx="1931840" cy="1878498"/>
          </a:xfrm>
          <a:prstGeom prst="rect">
            <a:avLst/>
          </a:prstGeom>
        </p:spPr>
      </p:pic>
      <p:sp>
        <p:nvSpPr>
          <p:cNvPr id="14" name="TextBox 13">
            <a:extLst>
              <a:ext uri="{FF2B5EF4-FFF2-40B4-BE49-F238E27FC236}">
                <a16:creationId xmlns:a16="http://schemas.microsoft.com/office/drawing/2014/main" id="{F313DAEB-E020-925E-BE27-C8ED44BE0A67}"/>
              </a:ext>
            </a:extLst>
          </p:cNvPr>
          <p:cNvSpPr txBox="1"/>
          <p:nvPr/>
        </p:nvSpPr>
        <p:spPr>
          <a:xfrm>
            <a:off x="6939998" y="4126540"/>
            <a:ext cx="1931841"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t>Milk bottle plastic</a:t>
            </a:r>
          </a:p>
          <a:p>
            <a:pPr marL="285750" indent="-285750">
              <a:buFont typeface="Arial" panose="020B0604020202020204" pitchFamily="34" charset="0"/>
              <a:buChar char="•"/>
            </a:pPr>
            <a:r>
              <a:rPr lang="en-GB" sz="2000" dirty="0"/>
              <a:t>Mainly solid, started to liquify on very top</a:t>
            </a:r>
          </a:p>
        </p:txBody>
      </p:sp>
    </p:spTree>
    <p:extLst>
      <p:ext uri="{BB962C8B-B14F-4D97-AF65-F5344CB8AC3E}">
        <p14:creationId xmlns:p14="http://schemas.microsoft.com/office/powerpoint/2010/main" val="2825462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1414</Words>
  <Application>Microsoft Office PowerPoint</Application>
  <PresentationFormat>On-screen Show (4:3)</PresentationFormat>
  <Paragraphs>232</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shield presentation</dc:title>
  <dc:creator>Attainment in Education</dc:creator>
  <cp:lastModifiedBy>Marie Neighbour</cp:lastModifiedBy>
  <cp:revision>63</cp:revision>
  <dcterms:created xsi:type="dcterms:W3CDTF">2017-06-28T15:11:57Z</dcterms:created>
  <dcterms:modified xsi:type="dcterms:W3CDTF">2022-10-11T07:12:45Z</dcterms:modified>
</cp:coreProperties>
</file>