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9" r:id="rId2"/>
    <p:sldId id="258" r:id="rId3"/>
    <p:sldId id="260" r:id="rId4"/>
    <p:sldId id="264" r:id="rId5"/>
    <p:sldId id="267" r:id="rId6"/>
    <p:sldId id="269" r:id="rId7"/>
    <p:sldId id="270" r:id="rId8"/>
    <p:sldId id="266" r:id="rId9"/>
    <p:sldId id="265" r:id="rId1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p:restoredTop sz="94674"/>
  </p:normalViewPr>
  <p:slideViewPr>
    <p:cSldViewPr snapToGrid="0" snapToObjects="1">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1T09:48:16.252"/>
    </inkml:context>
    <inkml:brush xml:id="br0">
      <inkml:brushProperty name="width" value="0.1" units="cm"/>
      <inkml:brushProperty name="height" value="0.1" units="cm"/>
      <inkml:brushProperty name="color" value="#00A0D7"/>
    </inkml:brush>
  </inkml:definitions>
  <inkml:trace contextRef="#ctx0" brushRef="#br0">1896 31 24575,'-67'0'0,"-122"-16"0,108 7 0,-1 4 0,-95 6 0,59 0 0,86 2 0,0 1 0,0 2 0,1 1 0,0 1 0,0 2 0,-33 15 0,-45 13 0,-43 6 0,-239 80 0,343-109 65,-50 10 0,-32 11-1560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1T09:48:18.399"/>
    </inkml:context>
    <inkml:brush xml:id="br0">
      <inkml:brushProperty name="width" value="0.1" units="cm"/>
      <inkml:brushProperty name="height" value="0.1" units="cm"/>
      <inkml:brushProperty name="color" value="#00A0D7"/>
    </inkml:brush>
  </inkml:definitions>
  <inkml:trace contextRef="#ctx0" brushRef="#br0">1 44 24575,'29'-2'0,"0"-1"0,53-12 0,-49 7 0,59-4 0,298 9 0,-204 4 0,-115 3 0,1 3 0,72 17 0,-51-8 0,11 6 0,159 55 0,-109-28 0,12 11-355,-133-47-655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987E8BC-5E36-462C-8A7E-C975013E29ED}" type="datetimeFigureOut">
              <a:rPr lang="en-GB" smtClean="0"/>
              <a:t>11/10/2022</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512BB6E-D0AB-418D-A01A-526E0EFDC2EF}" type="slidenum">
              <a:rPr lang="en-GB" smtClean="0"/>
              <a:t>‹#›</a:t>
            </a:fld>
            <a:endParaRPr lang="en-GB"/>
          </a:p>
        </p:txBody>
      </p:sp>
    </p:spTree>
    <p:extLst>
      <p:ext uri="{BB962C8B-B14F-4D97-AF65-F5344CB8AC3E}">
        <p14:creationId xmlns:p14="http://schemas.microsoft.com/office/powerpoint/2010/main" val="2321865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4.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66F015-9406-E30F-E47A-2D1626527F23}"/>
              </a:ext>
            </a:extLst>
          </p:cNvPr>
          <p:cNvSpPr/>
          <p:nvPr/>
        </p:nvSpPr>
        <p:spPr>
          <a:xfrm>
            <a:off x="4572000" y="4528489"/>
            <a:ext cx="185894" cy="58367"/>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D500DF9-E62C-411B-899A-EEFF4028D3F2}"/>
              </a:ext>
            </a:extLst>
          </p:cNvPr>
          <p:cNvSpPr txBox="1"/>
          <p:nvPr/>
        </p:nvSpPr>
        <p:spPr>
          <a:xfrm>
            <a:off x="800215" y="1141079"/>
            <a:ext cx="7128792" cy="830997"/>
          </a:xfrm>
          <a:prstGeom prst="rect">
            <a:avLst/>
          </a:prstGeom>
          <a:noFill/>
        </p:spPr>
        <p:txBody>
          <a:bodyPr wrap="square" rtlCol="0">
            <a:spAutoFit/>
          </a:bodyPr>
          <a:lstStyle/>
          <a:p>
            <a:pPr algn="ctr"/>
            <a:r>
              <a:rPr lang="en-GB" sz="4800" b="1" dirty="0">
                <a:solidFill>
                  <a:srgbClr val="EF7919"/>
                </a:solidFill>
                <a:latin typeface="Arial"/>
                <a:cs typeface="Arial"/>
              </a:rPr>
              <a:t>Hero Engine</a:t>
            </a:r>
          </a:p>
        </p:txBody>
      </p:sp>
      <p:sp>
        <p:nvSpPr>
          <p:cNvPr id="4" name="TextBox 3">
            <a:extLst>
              <a:ext uri="{FF2B5EF4-FFF2-40B4-BE49-F238E27FC236}">
                <a16:creationId xmlns:a16="http://schemas.microsoft.com/office/drawing/2014/main" id="{62940BBC-51B6-4685-919E-486552BD124D}"/>
              </a:ext>
            </a:extLst>
          </p:cNvPr>
          <p:cNvSpPr txBox="1"/>
          <p:nvPr/>
        </p:nvSpPr>
        <p:spPr>
          <a:xfrm>
            <a:off x="393852" y="5383333"/>
            <a:ext cx="8392886"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 project to make a water powered ‘hero’ rotary engine</a:t>
            </a:r>
          </a:p>
        </p:txBody>
      </p:sp>
      <p:cxnSp>
        <p:nvCxnSpPr>
          <p:cNvPr id="8" name="Straight Connector 7">
            <a:extLst>
              <a:ext uri="{FF2B5EF4-FFF2-40B4-BE49-F238E27FC236}">
                <a16:creationId xmlns:a16="http://schemas.microsoft.com/office/drawing/2014/main" id="{A4AA3D55-6376-03C7-8642-E1A45D198DEA}"/>
              </a:ext>
            </a:extLst>
          </p:cNvPr>
          <p:cNvCxnSpPr/>
          <p:nvPr/>
        </p:nvCxnSpPr>
        <p:spPr>
          <a:xfrm flipV="1">
            <a:off x="4288782" y="1972076"/>
            <a:ext cx="0" cy="940806"/>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Arrow: Curved Down 14">
            <a:extLst>
              <a:ext uri="{FF2B5EF4-FFF2-40B4-BE49-F238E27FC236}">
                <a16:creationId xmlns:a16="http://schemas.microsoft.com/office/drawing/2014/main" id="{D439FC22-6CF8-7BFD-C649-AD22CF25EE82}"/>
              </a:ext>
            </a:extLst>
          </p:cNvPr>
          <p:cNvSpPr/>
          <p:nvPr/>
        </p:nvSpPr>
        <p:spPr>
          <a:xfrm flipV="1">
            <a:off x="3521081" y="4868610"/>
            <a:ext cx="1705914" cy="514723"/>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10" name="Picture 9" descr="A picture containing indoor, beverage, milk, dark&#10;&#10;Description automatically generated">
            <a:extLst>
              <a:ext uri="{FF2B5EF4-FFF2-40B4-BE49-F238E27FC236}">
                <a16:creationId xmlns:a16="http://schemas.microsoft.com/office/drawing/2014/main" id="{B0DD12AC-AC5F-BF26-CCB5-FB1334431D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1978" y="2422312"/>
            <a:ext cx="1321567" cy="2643133"/>
          </a:xfrm>
          <a:prstGeom prst="rect">
            <a:avLst/>
          </a:prstGeom>
        </p:spPr>
      </p:pic>
      <p:sp>
        <p:nvSpPr>
          <p:cNvPr id="2" name="Rectangle 1">
            <a:extLst>
              <a:ext uri="{FF2B5EF4-FFF2-40B4-BE49-F238E27FC236}">
                <a16:creationId xmlns:a16="http://schemas.microsoft.com/office/drawing/2014/main" id="{6F87D16C-177E-1AE6-995D-089600959DD4}"/>
              </a:ext>
            </a:extLst>
          </p:cNvPr>
          <p:cNvSpPr/>
          <p:nvPr/>
        </p:nvSpPr>
        <p:spPr>
          <a:xfrm>
            <a:off x="3828422" y="4550957"/>
            <a:ext cx="185894" cy="58367"/>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61021038-776C-D95D-E2FD-86DF76DC51F1}"/>
                  </a:ext>
                </a:extLst>
              </p14:cNvPr>
              <p14:cNvContentPartPr/>
              <p14:nvPr/>
            </p14:nvContentPartPr>
            <p14:xfrm>
              <a:off x="3140790" y="4575861"/>
              <a:ext cx="682560" cy="125280"/>
            </p14:xfrm>
          </p:contentPart>
        </mc:Choice>
        <mc:Fallback xmlns="">
          <p:pic>
            <p:nvPicPr>
              <p:cNvPr id="14" name="Ink 13">
                <a:extLst>
                  <a:ext uri="{FF2B5EF4-FFF2-40B4-BE49-F238E27FC236}">
                    <a16:creationId xmlns:a16="http://schemas.microsoft.com/office/drawing/2014/main" id="{61021038-776C-D95D-E2FD-86DF76DC51F1}"/>
                  </a:ext>
                </a:extLst>
              </p:cNvPr>
              <p:cNvPicPr/>
              <p:nvPr/>
            </p:nvPicPr>
            <p:blipFill>
              <a:blip r:embed="rId5"/>
              <a:stretch>
                <a:fillRect/>
              </a:stretch>
            </p:blipFill>
            <p:spPr>
              <a:xfrm>
                <a:off x="3123150" y="4558221"/>
                <a:ext cx="71820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3AA7F5C3-8DE3-9453-0087-15919DE6DB16}"/>
                  </a:ext>
                </a:extLst>
              </p14:cNvPr>
              <p14:cNvContentPartPr/>
              <p14:nvPr/>
            </p14:nvContentPartPr>
            <p14:xfrm>
              <a:off x="4762590" y="4545981"/>
              <a:ext cx="699120" cy="99000"/>
            </p14:xfrm>
          </p:contentPart>
        </mc:Choice>
        <mc:Fallback xmlns="">
          <p:pic>
            <p:nvPicPr>
              <p:cNvPr id="17" name="Ink 16">
                <a:extLst>
                  <a:ext uri="{FF2B5EF4-FFF2-40B4-BE49-F238E27FC236}">
                    <a16:creationId xmlns:a16="http://schemas.microsoft.com/office/drawing/2014/main" id="{3AA7F5C3-8DE3-9453-0087-15919DE6DB16}"/>
                  </a:ext>
                </a:extLst>
              </p:cNvPr>
              <p:cNvPicPr/>
              <p:nvPr/>
            </p:nvPicPr>
            <p:blipFill>
              <a:blip r:embed="rId7"/>
              <a:stretch>
                <a:fillRect/>
              </a:stretch>
            </p:blipFill>
            <p:spPr>
              <a:xfrm>
                <a:off x="4744950" y="4528341"/>
                <a:ext cx="734760" cy="134640"/>
              </a:xfrm>
              <a:prstGeom prst="rect">
                <a:avLst/>
              </a:prstGeom>
            </p:spPr>
          </p:pic>
        </mc:Fallback>
      </mc:AlternateContent>
    </p:spTree>
    <p:extLst>
      <p:ext uri="{BB962C8B-B14F-4D97-AF65-F5344CB8AC3E}">
        <p14:creationId xmlns:p14="http://schemas.microsoft.com/office/powerpoint/2010/main" val="3900432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856288-C21C-4033-9D58-07D6D9B43F06}"/>
              </a:ext>
            </a:extLst>
          </p:cNvPr>
          <p:cNvSpPr txBox="1"/>
          <p:nvPr/>
        </p:nvSpPr>
        <p:spPr>
          <a:xfrm>
            <a:off x="602196" y="1167874"/>
            <a:ext cx="7939608" cy="4708981"/>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2000" dirty="0">
              <a:effectLst/>
              <a:latin typeface="Times New Roman" panose="02020603050405020304" pitchFamily="18" charset="0"/>
              <a:ea typeface="Times New Roman" panose="02020603050405020304" pitchFamily="18" charset="0"/>
            </a:endParaRPr>
          </a:p>
          <a:p>
            <a:pPr fontAlgn="base"/>
            <a:r>
              <a:rPr lang="en-US"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182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4E0CC43B-7E95-4B57-A4C5-5076091E0247}"/>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Resources and equipment</a:t>
            </a:r>
          </a:p>
          <a:p>
            <a:pPr algn="l"/>
            <a:endParaRPr lang="en-GB" sz="2800" dirty="0"/>
          </a:p>
          <a:p>
            <a:pPr algn="l"/>
            <a:endParaRPr lang="en-GB" sz="3200" dirty="0"/>
          </a:p>
          <a:p>
            <a:endParaRPr lang="en-GB" dirty="0"/>
          </a:p>
        </p:txBody>
      </p:sp>
      <p:sp>
        <p:nvSpPr>
          <p:cNvPr id="5" name="TextBox 4">
            <a:extLst>
              <a:ext uri="{FF2B5EF4-FFF2-40B4-BE49-F238E27FC236}">
                <a16:creationId xmlns:a16="http://schemas.microsoft.com/office/drawing/2014/main" id="{40565FF8-E527-420D-B56D-929648E9686F}"/>
              </a:ext>
            </a:extLst>
          </p:cNvPr>
          <p:cNvSpPr txBox="1"/>
          <p:nvPr/>
        </p:nvSpPr>
        <p:spPr>
          <a:xfrm>
            <a:off x="82812" y="5544224"/>
            <a:ext cx="542041" cy="461665"/>
          </a:xfrm>
          <a:prstGeom prst="rect">
            <a:avLst/>
          </a:prstGeom>
          <a:noFill/>
        </p:spPr>
        <p:txBody>
          <a:bodyPr wrap="square">
            <a:spAutoFit/>
          </a:bodyPr>
          <a:lstStyle/>
          <a:p>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p:txBody>
      </p:sp>
      <p:sp>
        <p:nvSpPr>
          <p:cNvPr id="7" name="TextBox 6">
            <a:extLst>
              <a:ext uri="{FF2B5EF4-FFF2-40B4-BE49-F238E27FC236}">
                <a16:creationId xmlns:a16="http://schemas.microsoft.com/office/drawing/2014/main" id="{EC0B9854-E41F-46A7-A70D-535D1254A1E5}"/>
              </a:ext>
            </a:extLst>
          </p:cNvPr>
          <p:cNvSpPr txBox="1"/>
          <p:nvPr/>
        </p:nvSpPr>
        <p:spPr>
          <a:xfrm>
            <a:off x="97868" y="1653676"/>
            <a:ext cx="4587254" cy="3847207"/>
          </a:xfrm>
          <a:prstGeom prst="rect">
            <a:avLst/>
          </a:prstGeom>
          <a:noFill/>
        </p:spPr>
        <p:txBody>
          <a:bodyPr wrap="square" rtlCol="0">
            <a:spAutoFit/>
          </a:bodyPr>
          <a:lstStyle/>
          <a:p>
            <a:pPr marL="457200" indent="-457200">
              <a:buFont typeface="Arial" panose="020B0604020202020204" pitchFamily="34" charset="0"/>
              <a:buChar char="•"/>
            </a:pPr>
            <a:r>
              <a:rPr lang="en-US" sz="2400" dirty="0"/>
              <a:t>Empty one litre plastic bottle</a:t>
            </a:r>
          </a:p>
          <a:p>
            <a:pPr marL="457200" indent="-457200">
              <a:buFont typeface="Arial" panose="020B0604020202020204" pitchFamily="34" charset="0"/>
              <a:buChar char="•"/>
            </a:pPr>
            <a:r>
              <a:rPr lang="en-US" sz="2400" dirty="0"/>
              <a:t>String or thread</a:t>
            </a:r>
          </a:p>
          <a:p>
            <a:pPr marL="457200" indent="-457200">
              <a:buFont typeface="Arial" panose="020B0604020202020204" pitchFamily="34" charset="0"/>
              <a:buChar char="•"/>
            </a:pPr>
            <a:r>
              <a:rPr lang="en-US" sz="2400" dirty="0"/>
              <a:t>Sticky tack</a:t>
            </a:r>
          </a:p>
          <a:p>
            <a:pPr marL="457200" indent="-457200">
              <a:buFont typeface="Arial" panose="020B0604020202020204" pitchFamily="34" charset="0"/>
              <a:buChar char="•"/>
            </a:pPr>
            <a:r>
              <a:rPr lang="en-US" sz="2400" dirty="0"/>
              <a:t>A stiff straw</a:t>
            </a:r>
          </a:p>
          <a:p>
            <a:pPr marL="457200" indent="-457200">
              <a:buFont typeface="Arial" panose="020B0604020202020204" pitchFamily="34" charset="0"/>
              <a:buChar char="•"/>
            </a:pPr>
            <a:r>
              <a:rPr lang="en-US" sz="2400" dirty="0"/>
              <a:t>Felt tipped pen</a:t>
            </a:r>
          </a:p>
          <a:p>
            <a:pPr marL="457200" indent="-457200">
              <a:buFont typeface="Arial" panose="020B0604020202020204" pitchFamily="34" charset="0"/>
              <a:buChar char="•"/>
            </a:pPr>
            <a:r>
              <a:rPr lang="en-US" sz="2400" dirty="0"/>
              <a:t>Sharp point</a:t>
            </a:r>
          </a:p>
          <a:p>
            <a:pPr marL="457200" indent="-457200">
              <a:buFont typeface="Arial" panose="020B0604020202020204" pitchFamily="34" charset="0"/>
              <a:buChar char="•"/>
            </a:pPr>
            <a:r>
              <a:rPr lang="en-US" sz="2400" dirty="0"/>
              <a:t>Ruler</a:t>
            </a:r>
          </a:p>
          <a:p>
            <a:pPr marL="457200" indent="-457200">
              <a:buFont typeface="Arial" panose="020B0604020202020204" pitchFamily="34" charset="0"/>
              <a:buChar char="•"/>
            </a:pPr>
            <a:r>
              <a:rPr lang="en-US" sz="2400" dirty="0"/>
              <a:t>Scissors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GB" sz="2800" dirty="0"/>
          </a:p>
        </p:txBody>
      </p:sp>
      <p:pic>
        <p:nvPicPr>
          <p:cNvPr id="6" name="Picture 5">
            <a:extLst>
              <a:ext uri="{FF2B5EF4-FFF2-40B4-BE49-F238E27FC236}">
                <a16:creationId xmlns:a16="http://schemas.microsoft.com/office/drawing/2014/main" id="{9C846212-A061-9712-EED0-0D03B5732E1E}"/>
              </a:ext>
            </a:extLst>
          </p:cNvPr>
          <p:cNvPicPr>
            <a:picLocks noChangeAspect="1"/>
          </p:cNvPicPr>
          <p:nvPr/>
        </p:nvPicPr>
        <p:blipFill>
          <a:blip r:embed="rId3"/>
          <a:srcRect/>
          <a:stretch/>
        </p:blipFill>
        <p:spPr>
          <a:xfrm>
            <a:off x="5064286" y="1653676"/>
            <a:ext cx="2482746" cy="2463864"/>
          </a:xfrm>
          <a:prstGeom prst="rect">
            <a:avLst/>
          </a:prstGeom>
        </p:spPr>
      </p:pic>
      <p:pic>
        <p:nvPicPr>
          <p:cNvPr id="9" name="Picture 8" descr="A picture containing indoor, beverage, milk, dark&#10;&#10;Description automatically generated">
            <a:extLst>
              <a:ext uri="{FF2B5EF4-FFF2-40B4-BE49-F238E27FC236}">
                <a16:creationId xmlns:a16="http://schemas.microsoft.com/office/drawing/2014/main" id="{524BE489-FB29-E4AE-33DD-1D9AAA76CA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3501" y="1362735"/>
            <a:ext cx="1729293" cy="3458586"/>
          </a:xfrm>
          <a:prstGeom prst="rect">
            <a:avLst/>
          </a:prstGeom>
        </p:spPr>
      </p:pic>
      <p:pic>
        <p:nvPicPr>
          <p:cNvPr id="11" name="Picture 10">
            <a:extLst>
              <a:ext uri="{FF2B5EF4-FFF2-40B4-BE49-F238E27FC236}">
                <a16:creationId xmlns:a16="http://schemas.microsoft.com/office/drawing/2014/main" id="{2153BAF7-E018-B2A4-6FE1-D8890098DE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8777" y="4827048"/>
            <a:ext cx="1481779" cy="1161231"/>
          </a:xfrm>
          <a:prstGeom prst="rect">
            <a:avLst/>
          </a:prstGeom>
        </p:spPr>
      </p:pic>
      <p:pic>
        <p:nvPicPr>
          <p:cNvPr id="13" name="Picture 12" descr="A picture containing knife&#10;&#10;Description automatically generated">
            <a:extLst>
              <a:ext uri="{FF2B5EF4-FFF2-40B4-BE49-F238E27FC236}">
                <a16:creationId xmlns:a16="http://schemas.microsoft.com/office/drawing/2014/main" id="{01A940F1-BC38-961B-01D4-164A3B71D2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62146" y="3738414"/>
            <a:ext cx="1137540" cy="1883637"/>
          </a:xfrm>
          <a:prstGeom prst="rect">
            <a:avLst/>
          </a:prstGeom>
        </p:spPr>
      </p:pic>
      <p:pic>
        <p:nvPicPr>
          <p:cNvPr id="15" name="Picture 14" descr="A pair of scissors&#10;&#10;Description automatically generated with medium confidence">
            <a:extLst>
              <a:ext uri="{FF2B5EF4-FFF2-40B4-BE49-F238E27FC236}">
                <a16:creationId xmlns:a16="http://schemas.microsoft.com/office/drawing/2014/main" id="{250E947E-AB1C-395F-AF25-21041542C5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17138" y="3644701"/>
            <a:ext cx="2162039" cy="2353240"/>
          </a:xfrm>
          <a:prstGeom prst="rect">
            <a:avLst/>
          </a:prstGeom>
        </p:spPr>
      </p:pic>
    </p:spTree>
    <p:extLst>
      <p:ext uri="{BB962C8B-B14F-4D97-AF65-F5344CB8AC3E}">
        <p14:creationId xmlns:p14="http://schemas.microsoft.com/office/powerpoint/2010/main" val="1177581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4E0CC43B-7E95-4B57-A4C5-5076091E0247}"/>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1 – Make two holes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p>
          <a:p>
            <a:pPr algn="l"/>
            <a:endParaRPr lang="en-GB" sz="2800" dirty="0"/>
          </a:p>
          <a:p>
            <a:pPr algn="l"/>
            <a:endParaRPr lang="en-GB" sz="3200" dirty="0"/>
          </a:p>
          <a:p>
            <a:endParaRPr lang="en-GB" dirty="0"/>
          </a:p>
        </p:txBody>
      </p:sp>
      <p:sp>
        <p:nvSpPr>
          <p:cNvPr id="5" name="TextBox 4">
            <a:extLst>
              <a:ext uri="{FF2B5EF4-FFF2-40B4-BE49-F238E27FC236}">
                <a16:creationId xmlns:a16="http://schemas.microsoft.com/office/drawing/2014/main" id="{40565FF8-E527-420D-B56D-929648E9686F}"/>
              </a:ext>
            </a:extLst>
          </p:cNvPr>
          <p:cNvSpPr txBox="1"/>
          <p:nvPr/>
        </p:nvSpPr>
        <p:spPr>
          <a:xfrm>
            <a:off x="4186551" y="3809399"/>
            <a:ext cx="542041" cy="461665"/>
          </a:xfrm>
          <a:prstGeom prst="rect">
            <a:avLst/>
          </a:prstGeom>
          <a:noFill/>
        </p:spPr>
        <p:txBody>
          <a:bodyPr wrap="square">
            <a:spAutoFit/>
          </a:bodyPr>
          <a:lstStyle/>
          <a:p>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p:txBody>
      </p:sp>
      <p:sp>
        <p:nvSpPr>
          <p:cNvPr id="7" name="TextBox 6">
            <a:extLst>
              <a:ext uri="{FF2B5EF4-FFF2-40B4-BE49-F238E27FC236}">
                <a16:creationId xmlns:a16="http://schemas.microsoft.com/office/drawing/2014/main" id="{EC0B9854-E41F-46A7-A70D-535D1254A1E5}"/>
              </a:ext>
            </a:extLst>
          </p:cNvPr>
          <p:cNvSpPr txBox="1"/>
          <p:nvPr/>
        </p:nvSpPr>
        <p:spPr>
          <a:xfrm>
            <a:off x="82812" y="1619950"/>
            <a:ext cx="4732256" cy="3046988"/>
          </a:xfrm>
          <a:prstGeom prst="rect">
            <a:avLst/>
          </a:prstGeom>
          <a:noFill/>
        </p:spPr>
        <p:txBody>
          <a:bodyPr wrap="square" rtlCol="0">
            <a:spAutoFit/>
          </a:bodyPr>
          <a:lstStyle/>
          <a:p>
            <a:pPr marL="457200" indent="-457200">
              <a:buFont typeface="Arial" panose="020B0604020202020204" pitchFamily="34" charset="0"/>
              <a:buChar char="•"/>
            </a:pPr>
            <a:r>
              <a:rPr lang="en-US" sz="2400" dirty="0"/>
              <a:t>At the bottom of the bottle mark two small circles on opposite sides with a felt tip</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Get an adult to help you carefully use a sharp point to pierce the two marked holes </a:t>
            </a:r>
          </a:p>
          <a:p>
            <a:pPr marL="457200" indent="-457200">
              <a:buFont typeface="Arial" panose="020B0604020202020204" pitchFamily="34" charset="0"/>
              <a:buChar char="•"/>
            </a:pPr>
            <a:endParaRPr lang="en-US" sz="2400" dirty="0"/>
          </a:p>
        </p:txBody>
      </p:sp>
      <p:pic>
        <p:nvPicPr>
          <p:cNvPr id="4" name="Picture 3" descr="A picture containing green, indoor&#10;&#10;Description automatically generated">
            <a:extLst>
              <a:ext uri="{FF2B5EF4-FFF2-40B4-BE49-F238E27FC236}">
                <a16:creationId xmlns:a16="http://schemas.microsoft.com/office/drawing/2014/main" id="{2D69BF31-1DAA-7E36-D6DC-316C4A8A9E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769"/>
          <a:stretch/>
        </p:blipFill>
        <p:spPr>
          <a:xfrm rot="5400000">
            <a:off x="5443334" y="1886744"/>
            <a:ext cx="2301501" cy="2567440"/>
          </a:xfrm>
          <a:prstGeom prst="rect">
            <a:avLst/>
          </a:prstGeom>
        </p:spPr>
      </p:pic>
      <p:pic>
        <p:nvPicPr>
          <p:cNvPr id="12" name="Picture 11" descr="A picture containing person, water sport&#10;&#10;Description automatically generated">
            <a:extLst>
              <a:ext uri="{FF2B5EF4-FFF2-40B4-BE49-F238E27FC236}">
                <a16:creationId xmlns:a16="http://schemas.microsoft.com/office/drawing/2014/main" id="{F1824897-A57D-0163-895D-8B3345A9E6BA}"/>
              </a:ext>
            </a:extLst>
          </p:cNvPr>
          <p:cNvPicPr>
            <a:picLocks noChangeAspect="1"/>
          </p:cNvPicPr>
          <p:nvPr/>
        </p:nvPicPr>
        <p:blipFill rotWithShape="1">
          <a:blip r:embed="rId4"/>
          <a:srcRect l="15882" t="2835" r="36255" b="11036"/>
          <a:stretch/>
        </p:blipFill>
        <p:spPr>
          <a:xfrm rot="5400000">
            <a:off x="6569068" y="3696612"/>
            <a:ext cx="1965657" cy="2652898"/>
          </a:xfrm>
          <a:prstGeom prst="rect">
            <a:avLst/>
          </a:prstGeom>
        </p:spPr>
      </p:pic>
    </p:spTree>
    <p:extLst>
      <p:ext uri="{BB962C8B-B14F-4D97-AF65-F5344CB8AC3E}">
        <p14:creationId xmlns:p14="http://schemas.microsoft.com/office/powerpoint/2010/main" val="2996473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DE64D64-12A3-4DEA-A34A-D65C54FE2ACE}"/>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2 – Attach the straws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6CB337CB-8254-411C-8B78-8B1032227565}"/>
              </a:ext>
            </a:extLst>
          </p:cNvPr>
          <p:cNvSpPr txBox="1"/>
          <p:nvPr/>
        </p:nvSpPr>
        <p:spPr>
          <a:xfrm>
            <a:off x="97869" y="1710153"/>
            <a:ext cx="4474131" cy="2677656"/>
          </a:xfrm>
          <a:prstGeom prst="rect">
            <a:avLst/>
          </a:prstGeom>
          <a:noFill/>
        </p:spPr>
        <p:txBody>
          <a:bodyPr wrap="square" rtlCol="0">
            <a:spAutoFit/>
          </a:bodyPr>
          <a:lstStyle/>
          <a:p>
            <a:pPr marL="457200" indent="-457200">
              <a:buFont typeface="Arial" panose="020B0604020202020204" pitchFamily="34" charset="0"/>
              <a:buChar char="•"/>
            </a:pPr>
            <a:r>
              <a:rPr lang="en-US" sz="2400" dirty="0"/>
              <a:t>Use scissors to carefully cut two 30 mm lengths of straw</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Cut one end at 45 degrees </a:t>
            </a:r>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endParaRPr lang="en-GB" sz="2400" dirty="0"/>
          </a:p>
        </p:txBody>
      </p:sp>
      <p:sp>
        <p:nvSpPr>
          <p:cNvPr id="13" name="TextBox 12">
            <a:extLst>
              <a:ext uri="{FF2B5EF4-FFF2-40B4-BE49-F238E27FC236}">
                <a16:creationId xmlns:a16="http://schemas.microsoft.com/office/drawing/2014/main" id="{DA0BA992-5325-442D-EF76-F45DF6B2F7B3}"/>
              </a:ext>
            </a:extLst>
          </p:cNvPr>
          <p:cNvSpPr txBox="1"/>
          <p:nvPr/>
        </p:nvSpPr>
        <p:spPr>
          <a:xfrm>
            <a:off x="82812" y="5544224"/>
            <a:ext cx="542041" cy="461665"/>
          </a:xfrm>
          <a:prstGeom prst="rect">
            <a:avLst/>
          </a:prstGeom>
          <a:noFill/>
        </p:spPr>
        <p:txBody>
          <a:bodyPr wrap="square">
            <a:spAutoFit/>
          </a:bodyPr>
          <a:lstStyle/>
          <a:p>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p:txBody>
      </p:sp>
      <p:pic>
        <p:nvPicPr>
          <p:cNvPr id="5" name="Picture 4">
            <a:extLst>
              <a:ext uri="{FF2B5EF4-FFF2-40B4-BE49-F238E27FC236}">
                <a16:creationId xmlns:a16="http://schemas.microsoft.com/office/drawing/2014/main" id="{60E6034A-FE2F-0422-4ADB-885378333E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989" t="28374" r="29072" b="18660"/>
          <a:stretch/>
        </p:blipFill>
        <p:spPr>
          <a:xfrm rot="12695585">
            <a:off x="4898792" y="1899053"/>
            <a:ext cx="3147520" cy="3295769"/>
          </a:xfrm>
          <a:prstGeom prst="rect">
            <a:avLst/>
          </a:prstGeom>
        </p:spPr>
      </p:pic>
    </p:spTree>
    <p:extLst>
      <p:ext uri="{BB962C8B-B14F-4D97-AF65-F5344CB8AC3E}">
        <p14:creationId xmlns:p14="http://schemas.microsoft.com/office/powerpoint/2010/main" val="322702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DE64D64-12A3-4DEA-A34A-D65C54FE2ACE}"/>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3 – Attach the straws</a:t>
            </a:r>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6CB337CB-8254-411C-8B78-8B1032227565}"/>
              </a:ext>
            </a:extLst>
          </p:cNvPr>
          <p:cNvSpPr txBox="1"/>
          <p:nvPr/>
        </p:nvSpPr>
        <p:spPr>
          <a:xfrm>
            <a:off x="97869" y="1710153"/>
            <a:ext cx="4474131" cy="4462760"/>
          </a:xfrm>
          <a:prstGeom prst="rect">
            <a:avLst/>
          </a:prstGeom>
          <a:noFill/>
        </p:spPr>
        <p:txBody>
          <a:bodyPr wrap="square" rtlCol="0">
            <a:spAutoFit/>
          </a:bodyPr>
          <a:lstStyle/>
          <a:p>
            <a:pPr marL="457200" indent="-457200">
              <a:buFont typeface="Arial" panose="020B0604020202020204" pitchFamily="34" charset="0"/>
              <a:buChar char="•"/>
            </a:pPr>
            <a:endParaRPr lang="en-US" sz="2400" dirty="0"/>
          </a:p>
          <a:p>
            <a:pPr marL="457200" indent="-457200">
              <a:spcAft>
                <a:spcPts val="1200"/>
              </a:spcAft>
              <a:buFont typeface="Arial" panose="020B0604020202020204" pitchFamily="34" charset="0"/>
              <a:buChar char="•"/>
            </a:pPr>
            <a:r>
              <a:rPr lang="en-US" sz="2400" dirty="0"/>
              <a:t>Poke the straws into both holes. The end with the angle should be outside the bottle.</a:t>
            </a:r>
          </a:p>
          <a:p>
            <a:pPr marL="457200" indent="-457200">
              <a:spcAft>
                <a:spcPts val="1200"/>
              </a:spcAft>
              <a:buFont typeface="Arial" panose="020B0604020202020204" pitchFamily="34" charset="0"/>
              <a:buChar char="•"/>
            </a:pPr>
            <a:r>
              <a:rPr lang="en-US" sz="2400" dirty="0"/>
              <a:t>The straws should point straight out of the bottle, but at 45 degrees to the hole.</a:t>
            </a:r>
          </a:p>
          <a:p>
            <a:pPr marL="457200" indent="-457200">
              <a:buFont typeface="Arial" panose="020B0604020202020204" pitchFamily="34" charset="0"/>
              <a:buChar char="•"/>
            </a:pPr>
            <a:r>
              <a:rPr lang="en-US" sz="2400" dirty="0"/>
              <a:t>Roll a small snake of sticky tack. Place this around the straw to stop leaks.</a:t>
            </a:r>
            <a:endParaRPr lang="en-GB" sz="2400" dirty="0"/>
          </a:p>
          <a:p>
            <a:pPr marL="457200" indent="-457200">
              <a:buFont typeface="Arial" panose="020B0604020202020204" pitchFamily="34" charset="0"/>
              <a:buChar char="•"/>
            </a:pPr>
            <a:endParaRPr lang="en-GB" sz="2400" dirty="0"/>
          </a:p>
        </p:txBody>
      </p:sp>
      <p:sp>
        <p:nvSpPr>
          <p:cNvPr id="13" name="TextBox 12">
            <a:extLst>
              <a:ext uri="{FF2B5EF4-FFF2-40B4-BE49-F238E27FC236}">
                <a16:creationId xmlns:a16="http://schemas.microsoft.com/office/drawing/2014/main" id="{DA0BA992-5325-442D-EF76-F45DF6B2F7B3}"/>
              </a:ext>
            </a:extLst>
          </p:cNvPr>
          <p:cNvSpPr txBox="1"/>
          <p:nvPr/>
        </p:nvSpPr>
        <p:spPr>
          <a:xfrm>
            <a:off x="82812" y="5544224"/>
            <a:ext cx="542041" cy="461665"/>
          </a:xfrm>
          <a:prstGeom prst="rect">
            <a:avLst/>
          </a:prstGeom>
          <a:noFill/>
        </p:spPr>
        <p:txBody>
          <a:bodyPr wrap="square">
            <a:spAutoFit/>
          </a:bodyPr>
          <a:lstStyle/>
          <a:p>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p:txBody>
      </p:sp>
      <p:pic>
        <p:nvPicPr>
          <p:cNvPr id="6" name="Picture 5" descr="A fish in a fish tank&#10;&#10;Description automatically generated with low confidence">
            <a:extLst>
              <a:ext uri="{FF2B5EF4-FFF2-40B4-BE49-F238E27FC236}">
                <a16:creationId xmlns:a16="http://schemas.microsoft.com/office/drawing/2014/main" id="{0D568367-DFA7-A5FB-8D7B-403CC0F02975}"/>
              </a:ext>
            </a:extLst>
          </p:cNvPr>
          <p:cNvPicPr>
            <a:picLocks noChangeAspect="1"/>
          </p:cNvPicPr>
          <p:nvPr/>
        </p:nvPicPr>
        <p:blipFill rotWithShape="1">
          <a:blip r:embed="rId3"/>
          <a:srcRect l="38626" t="15911" r="23299" b="14811"/>
          <a:stretch/>
        </p:blipFill>
        <p:spPr>
          <a:xfrm rot="5400000">
            <a:off x="5589584" y="1083583"/>
            <a:ext cx="2065490" cy="2818613"/>
          </a:xfrm>
          <a:prstGeom prst="rect">
            <a:avLst/>
          </a:prstGeom>
        </p:spPr>
      </p:pic>
      <p:pic>
        <p:nvPicPr>
          <p:cNvPr id="9" name="Picture 8" descr="A picture containing indoor, plastic&#10;&#10;Description automatically generated">
            <a:extLst>
              <a:ext uri="{FF2B5EF4-FFF2-40B4-BE49-F238E27FC236}">
                <a16:creationId xmlns:a16="http://schemas.microsoft.com/office/drawing/2014/main" id="{F3D9728F-F1D3-56D3-3A85-59EA7340402E}"/>
              </a:ext>
            </a:extLst>
          </p:cNvPr>
          <p:cNvPicPr>
            <a:picLocks noChangeAspect="1"/>
          </p:cNvPicPr>
          <p:nvPr/>
        </p:nvPicPr>
        <p:blipFill rotWithShape="1">
          <a:blip r:embed="rId4"/>
          <a:srcRect l="19490" t="11271" r="13943" b="28523"/>
          <a:stretch/>
        </p:blipFill>
        <p:spPr>
          <a:xfrm>
            <a:off x="5515763" y="3888528"/>
            <a:ext cx="2213132" cy="1923317"/>
          </a:xfrm>
          <a:prstGeom prst="rect">
            <a:avLst/>
          </a:prstGeom>
        </p:spPr>
      </p:pic>
    </p:spTree>
    <p:extLst>
      <p:ext uri="{BB962C8B-B14F-4D97-AF65-F5344CB8AC3E}">
        <p14:creationId xmlns:p14="http://schemas.microsoft.com/office/powerpoint/2010/main" val="3857321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DE64D64-12A3-4DEA-A34A-D65C54FE2ACE}"/>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4 – Angle the straws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6CB337CB-8254-411C-8B78-8B1032227565}"/>
              </a:ext>
            </a:extLst>
          </p:cNvPr>
          <p:cNvSpPr txBox="1"/>
          <p:nvPr/>
        </p:nvSpPr>
        <p:spPr>
          <a:xfrm>
            <a:off x="97869" y="1710152"/>
            <a:ext cx="4143931" cy="4524315"/>
          </a:xfrm>
          <a:prstGeom prst="rect">
            <a:avLst/>
          </a:prstGeom>
          <a:noFill/>
        </p:spPr>
        <p:txBody>
          <a:bodyPr wrap="square" rtlCol="0">
            <a:spAutoFit/>
          </a:bodyPr>
          <a:lstStyle/>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Make sure each straw is angled in the hole</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The two straws must point in opposite directions to each other </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Use the sticky tack to keep the straws in place</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GB" sz="2400" dirty="0"/>
          </a:p>
        </p:txBody>
      </p:sp>
      <p:grpSp>
        <p:nvGrpSpPr>
          <p:cNvPr id="9" name="Group 8">
            <a:extLst>
              <a:ext uri="{FF2B5EF4-FFF2-40B4-BE49-F238E27FC236}">
                <a16:creationId xmlns:a16="http://schemas.microsoft.com/office/drawing/2014/main" id="{B6282F5D-2741-AEE6-8913-AB336F00616E}"/>
              </a:ext>
            </a:extLst>
          </p:cNvPr>
          <p:cNvGrpSpPr/>
          <p:nvPr/>
        </p:nvGrpSpPr>
        <p:grpSpPr>
          <a:xfrm>
            <a:off x="4758742" y="2136734"/>
            <a:ext cx="4081356" cy="3638322"/>
            <a:chOff x="5191247" y="1782817"/>
            <a:chExt cx="3055709" cy="2670106"/>
          </a:xfrm>
        </p:grpSpPr>
        <p:pic>
          <p:nvPicPr>
            <p:cNvPr id="7" name="Picture 6">
              <a:extLst>
                <a:ext uri="{FF2B5EF4-FFF2-40B4-BE49-F238E27FC236}">
                  <a16:creationId xmlns:a16="http://schemas.microsoft.com/office/drawing/2014/main" id="{EDDC5F70-AD0D-57B4-7DEC-3EE909361B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866" t="20859" r="30621" b="20126"/>
            <a:stretch/>
          </p:blipFill>
          <p:spPr>
            <a:xfrm rot="5400000">
              <a:off x="5745918" y="1951886"/>
              <a:ext cx="2390451" cy="2611624"/>
            </a:xfrm>
            <a:prstGeom prst="rect">
              <a:avLst/>
            </a:prstGeom>
          </p:spPr>
        </p:pic>
        <p:cxnSp>
          <p:nvCxnSpPr>
            <p:cNvPr id="5" name="Straight Connector 4">
              <a:extLst>
                <a:ext uri="{FF2B5EF4-FFF2-40B4-BE49-F238E27FC236}">
                  <a16:creationId xmlns:a16="http://schemas.microsoft.com/office/drawing/2014/main" id="{15EC7C21-E785-3FA4-6F1A-7FEBD732F89A}"/>
                </a:ext>
              </a:extLst>
            </p:cNvPr>
            <p:cNvCxnSpPr>
              <a:cxnSpLocks/>
            </p:cNvCxnSpPr>
            <p:nvPr/>
          </p:nvCxnSpPr>
          <p:spPr>
            <a:xfrm>
              <a:off x="5191247" y="2704912"/>
              <a:ext cx="15253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42FB57-1738-C1E8-6670-AA5CBDA56FD2}"/>
                </a:ext>
              </a:extLst>
            </p:cNvPr>
            <p:cNvCxnSpPr>
              <a:cxnSpLocks/>
            </p:cNvCxnSpPr>
            <p:nvPr/>
          </p:nvCxnSpPr>
          <p:spPr>
            <a:xfrm rot="21063119">
              <a:off x="6267424" y="1782817"/>
              <a:ext cx="396042" cy="9640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2CE4BA96-8E01-7004-5298-0DF2BDB85AC1}"/>
              </a:ext>
            </a:extLst>
          </p:cNvPr>
          <p:cNvSpPr txBox="1"/>
          <p:nvPr/>
        </p:nvSpPr>
        <p:spPr>
          <a:xfrm>
            <a:off x="5351883" y="1641924"/>
            <a:ext cx="2265255" cy="461665"/>
          </a:xfrm>
          <a:prstGeom prst="rect">
            <a:avLst/>
          </a:prstGeom>
          <a:noFill/>
        </p:spPr>
        <p:txBody>
          <a:bodyPr wrap="square" rtlCol="0">
            <a:spAutoFit/>
          </a:bodyPr>
          <a:lstStyle/>
          <a:p>
            <a:r>
              <a:rPr lang="en-GB" sz="2400" b="1" dirty="0">
                <a:solidFill>
                  <a:srgbClr val="FF0000"/>
                </a:solidFill>
              </a:rPr>
              <a:t>Angle the straw</a:t>
            </a:r>
          </a:p>
        </p:txBody>
      </p:sp>
    </p:spTree>
    <p:extLst>
      <p:ext uri="{BB962C8B-B14F-4D97-AF65-F5344CB8AC3E}">
        <p14:creationId xmlns:p14="http://schemas.microsoft.com/office/powerpoint/2010/main" val="3529367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DE64D64-12A3-4DEA-A34A-D65C54FE2ACE}"/>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5 – Attach the thread</a:t>
            </a:r>
          </a:p>
          <a:p>
            <a:pPr algn="l"/>
            <a:endParaRPr lang="en-GB" sz="2800" dirty="0"/>
          </a:p>
          <a:p>
            <a:pPr algn="l"/>
            <a:endParaRPr lang="en-GB" sz="3200" dirty="0"/>
          </a:p>
          <a:p>
            <a:endParaRPr lang="en-GB" dirty="0"/>
          </a:p>
        </p:txBody>
      </p:sp>
      <p:sp>
        <p:nvSpPr>
          <p:cNvPr id="3" name="TextBox 2">
            <a:extLst>
              <a:ext uri="{FF2B5EF4-FFF2-40B4-BE49-F238E27FC236}">
                <a16:creationId xmlns:a16="http://schemas.microsoft.com/office/drawing/2014/main" id="{6CB337CB-8254-411C-8B78-8B1032227565}"/>
              </a:ext>
            </a:extLst>
          </p:cNvPr>
          <p:cNvSpPr txBox="1"/>
          <p:nvPr/>
        </p:nvSpPr>
        <p:spPr>
          <a:xfrm>
            <a:off x="97869" y="1847835"/>
            <a:ext cx="4474131" cy="3046988"/>
          </a:xfrm>
          <a:prstGeom prst="rect">
            <a:avLst/>
          </a:prstGeom>
          <a:noFill/>
        </p:spPr>
        <p:txBody>
          <a:bodyPr wrap="square" rtlCol="0">
            <a:spAutoFit/>
          </a:bodyPr>
          <a:lstStyle/>
          <a:p>
            <a:pPr marL="457200" indent="-457200">
              <a:buFont typeface="Arial" panose="020B0604020202020204" pitchFamily="34" charset="0"/>
              <a:buChar char="•"/>
            </a:pPr>
            <a:r>
              <a:rPr lang="en-US" sz="2400" dirty="0"/>
              <a:t>Get an adult to help you carefully use a sharp point to make two holes in the top of the bottle </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Attach string through the holes and tie in a knot to make a loop</a:t>
            </a:r>
            <a:endParaRPr lang="en-GB" sz="2400" dirty="0"/>
          </a:p>
        </p:txBody>
      </p:sp>
      <p:sp>
        <p:nvSpPr>
          <p:cNvPr id="13" name="TextBox 12">
            <a:extLst>
              <a:ext uri="{FF2B5EF4-FFF2-40B4-BE49-F238E27FC236}">
                <a16:creationId xmlns:a16="http://schemas.microsoft.com/office/drawing/2014/main" id="{DA0BA992-5325-442D-EF76-F45DF6B2F7B3}"/>
              </a:ext>
            </a:extLst>
          </p:cNvPr>
          <p:cNvSpPr txBox="1"/>
          <p:nvPr/>
        </p:nvSpPr>
        <p:spPr>
          <a:xfrm>
            <a:off x="82812" y="5544224"/>
            <a:ext cx="542041" cy="461665"/>
          </a:xfrm>
          <a:prstGeom prst="rect">
            <a:avLst/>
          </a:prstGeom>
          <a:noFill/>
        </p:spPr>
        <p:txBody>
          <a:bodyPr wrap="square">
            <a:spAutoFit/>
          </a:bodyPr>
          <a:lstStyle/>
          <a:p>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2400" dirty="0"/>
          </a:p>
        </p:txBody>
      </p:sp>
      <p:pic>
        <p:nvPicPr>
          <p:cNvPr id="6" name="Picture 5" descr="A close-up of a snail&#10;&#10;Description automatically generated with low confidence">
            <a:extLst>
              <a:ext uri="{FF2B5EF4-FFF2-40B4-BE49-F238E27FC236}">
                <a16:creationId xmlns:a16="http://schemas.microsoft.com/office/drawing/2014/main" id="{CB483676-0F28-287C-4031-129E574D0F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709" r="22409"/>
          <a:stretch/>
        </p:blipFill>
        <p:spPr>
          <a:xfrm rot="5400000">
            <a:off x="5500434" y="1302051"/>
            <a:ext cx="2281286" cy="2520492"/>
          </a:xfrm>
          <a:prstGeom prst="rect">
            <a:avLst/>
          </a:prstGeom>
        </p:spPr>
      </p:pic>
      <p:pic>
        <p:nvPicPr>
          <p:cNvPr id="8" name="Picture 7">
            <a:extLst>
              <a:ext uri="{FF2B5EF4-FFF2-40B4-BE49-F238E27FC236}">
                <a16:creationId xmlns:a16="http://schemas.microsoft.com/office/drawing/2014/main" id="{DAF2C32D-617C-E8FE-218B-E2375D3AEA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973" t="5088" r="24949" b="18118"/>
          <a:stretch/>
        </p:blipFill>
        <p:spPr>
          <a:xfrm rot="5400000">
            <a:off x="6109221" y="3473271"/>
            <a:ext cx="2857334" cy="1982157"/>
          </a:xfrm>
          <a:prstGeom prst="rect">
            <a:avLst/>
          </a:prstGeom>
        </p:spPr>
      </p:pic>
    </p:spTree>
    <p:extLst>
      <p:ext uri="{BB962C8B-B14F-4D97-AF65-F5344CB8AC3E}">
        <p14:creationId xmlns:p14="http://schemas.microsoft.com/office/powerpoint/2010/main" val="2185175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65EC24A2-E381-4819-B8A2-49C3717ADE79}"/>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6 – Fill with water and watch it spin</a:t>
            </a:r>
          </a:p>
          <a:p>
            <a:pPr algn="l"/>
            <a:endParaRPr lang="en-GB" sz="2800" dirty="0"/>
          </a:p>
          <a:p>
            <a:pPr algn="l"/>
            <a:endParaRPr lang="en-GB" sz="3200" dirty="0"/>
          </a:p>
          <a:p>
            <a:endParaRPr lang="en-GB" dirty="0"/>
          </a:p>
        </p:txBody>
      </p:sp>
      <p:sp>
        <p:nvSpPr>
          <p:cNvPr id="5" name="TextBox 4">
            <a:extLst>
              <a:ext uri="{FF2B5EF4-FFF2-40B4-BE49-F238E27FC236}">
                <a16:creationId xmlns:a16="http://schemas.microsoft.com/office/drawing/2014/main" id="{6394782B-8DC6-4B22-A872-7C2E7EC2A46C}"/>
              </a:ext>
            </a:extLst>
          </p:cNvPr>
          <p:cNvSpPr txBox="1"/>
          <p:nvPr/>
        </p:nvSpPr>
        <p:spPr>
          <a:xfrm>
            <a:off x="205361" y="1726451"/>
            <a:ext cx="3210939" cy="3785652"/>
          </a:xfrm>
          <a:prstGeom prst="rect">
            <a:avLst/>
          </a:prstGeom>
          <a:noFill/>
        </p:spPr>
        <p:txBody>
          <a:bodyPr wrap="square" rtlCol="0">
            <a:spAutoFit/>
          </a:bodyPr>
          <a:lstStyle/>
          <a:p>
            <a:pPr marL="457200" indent="-457200">
              <a:buFont typeface="Arial" panose="020B0604020202020204" pitchFamily="34" charset="0"/>
              <a:buChar char="•"/>
            </a:pPr>
            <a:r>
              <a:rPr lang="en-US" sz="2400" dirty="0"/>
              <a:t>Fill the bottle with water, then hold the bottle and lift with the string</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As the water ejects the bottle will spin</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p:txBody>
      </p:sp>
      <p:pic>
        <p:nvPicPr>
          <p:cNvPr id="8" name="Hero Engine Water Powered">
            <a:hlinkClick r:id="" action="ppaction://media"/>
            <a:extLst>
              <a:ext uri="{FF2B5EF4-FFF2-40B4-BE49-F238E27FC236}">
                <a16:creationId xmlns:a16="http://schemas.microsoft.com/office/drawing/2014/main" id="{249CE529-5382-9D0B-D78E-277D7555C2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1661" y="1726451"/>
            <a:ext cx="5271323" cy="2965119"/>
          </a:xfrm>
          <a:prstGeom prst="rect">
            <a:avLst/>
          </a:prstGeom>
        </p:spPr>
      </p:pic>
      <p:sp>
        <p:nvSpPr>
          <p:cNvPr id="9" name="TextBox 8">
            <a:extLst>
              <a:ext uri="{FF2B5EF4-FFF2-40B4-BE49-F238E27FC236}">
                <a16:creationId xmlns:a16="http://schemas.microsoft.com/office/drawing/2014/main" id="{3D5DCAA1-EFEE-6252-B273-62F37FC7E696}"/>
              </a:ext>
            </a:extLst>
          </p:cNvPr>
          <p:cNvSpPr txBox="1"/>
          <p:nvPr/>
        </p:nvSpPr>
        <p:spPr>
          <a:xfrm>
            <a:off x="4816259" y="4935986"/>
            <a:ext cx="2928553" cy="369332"/>
          </a:xfrm>
          <a:prstGeom prst="rect">
            <a:avLst/>
          </a:prstGeom>
          <a:noFill/>
        </p:spPr>
        <p:txBody>
          <a:bodyPr wrap="square" rtlCol="0">
            <a:spAutoFit/>
          </a:bodyPr>
          <a:lstStyle/>
          <a:p>
            <a:r>
              <a:rPr lang="en-GB" dirty="0"/>
              <a:t>Video: Hero engine in action</a:t>
            </a:r>
          </a:p>
        </p:txBody>
      </p:sp>
    </p:spTree>
    <p:extLst>
      <p:ext uri="{BB962C8B-B14F-4D97-AF65-F5344CB8AC3E}">
        <p14:creationId xmlns:p14="http://schemas.microsoft.com/office/powerpoint/2010/main" val="147486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fullScrn="1">
              <p:cMediaNode vol="80000">
                <p:cTn id="12" fill="hold" display="0">
                  <p:stCondLst>
                    <p:cond delay="indefinite"/>
                  </p:stCondLst>
                </p:cTn>
                <p:tgtEl>
                  <p:spTgt spid="8"/>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954</TotalTime>
  <Words>403</Words>
  <Application>Microsoft Office PowerPoint</Application>
  <PresentationFormat>On-screen Show (4:3)</PresentationFormat>
  <Paragraphs>63</Paragraphs>
  <Slides>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Segoe UI Emoji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Attainment in Education Ltd</dc:creator>
  <cp:lastModifiedBy>Marie Neighbour</cp:lastModifiedBy>
  <cp:revision>114</cp:revision>
  <cp:lastPrinted>2022-01-31T10:41:07Z</cp:lastPrinted>
  <dcterms:created xsi:type="dcterms:W3CDTF">2017-06-28T15:11:57Z</dcterms:created>
  <dcterms:modified xsi:type="dcterms:W3CDTF">2022-10-11T07:13:30Z</dcterms:modified>
</cp:coreProperties>
</file>