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9"/>
  </p:notesMasterIdLst>
  <p:sldIdLst>
    <p:sldId id="261" r:id="rId5"/>
    <p:sldId id="257" r:id="rId6"/>
    <p:sldId id="262" r:id="rId7"/>
    <p:sldId id="278" r:id="rId8"/>
    <p:sldId id="281" r:id="rId9"/>
    <p:sldId id="265" r:id="rId10"/>
    <p:sldId id="282" r:id="rId11"/>
    <p:sldId id="291" r:id="rId12"/>
    <p:sldId id="283" r:id="rId13"/>
    <p:sldId id="284" r:id="rId14"/>
    <p:sldId id="285" r:id="rId15"/>
    <p:sldId id="292" r:id="rId16"/>
    <p:sldId id="289" r:id="rId17"/>
    <p:sldId id="28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30"/>
    <p:restoredTop sz="94675"/>
  </p:normalViewPr>
  <p:slideViewPr>
    <p:cSldViewPr snapToGrid="0" snapToObjects="1">
      <p:cViewPr varScale="1">
        <p:scale>
          <a:sx n="81" d="100"/>
          <a:sy n="81" d="100"/>
        </p:scale>
        <p:origin x="109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8E5D5-6BAE-6148-9FFD-55B18E4AD7CF}" type="datetimeFigureOut">
              <a:rPr lang="en-US" smtClean="0"/>
              <a:t>10/11/2022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23EA8-51D2-C94B-90A8-077C8A3A8584}" type="slidenum">
              <a:rPr lang="en-US" smtClean="0"/>
              <a:t>‹#›</a:t>
            </a:fld>
            <a:endParaRPr lang="en-US"/>
          </a:p>
        </p:txBody>
      </p:sp>
    </p:spTree>
    <p:extLst>
      <p:ext uri="{BB962C8B-B14F-4D97-AF65-F5344CB8AC3E}">
        <p14:creationId xmlns:p14="http://schemas.microsoft.com/office/powerpoint/2010/main" val="1640673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923EA8-51D2-C94B-90A8-077C8A3A8584}" type="slidenum">
              <a:rPr lang="en-US" smtClean="0"/>
              <a:t>5</a:t>
            </a:fld>
            <a:endParaRPr lang="en-US"/>
          </a:p>
        </p:txBody>
      </p:sp>
    </p:spTree>
    <p:extLst>
      <p:ext uri="{BB962C8B-B14F-4D97-AF65-F5344CB8AC3E}">
        <p14:creationId xmlns:p14="http://schemas.microsoft.com/office/powerpoint/2010/main" val="74085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10/11/2022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2.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4.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E56EC9-F8AE-453A-98C2-5E74B8193F2C}"/>
              </a:ext>
            </a:extLst>
          </p:cNvPr>
          <p:cNvSpPr txBox="1"/>
          <p:nvPr/>
        </p:nvSpPr>
        <p:spPr>
          <a:xfrm>
            <a:off x="1007602" y="993382"/>
            <a:ext cx="7128792" cy="830997"/>
          </a:xfrm>
          <a:prstGeom prst="rect">
            <a:avLst/>
          </a:prstGeom>
          <a:noFill/>
        </p:spPr>
        <p:txBody>
          <a:bodyPr wrap="square" rtlCol="0">
            <a:spAutoFit/>
          </a:bodyPr>
          <a:lstStyle/>
          <a:p>
            <a:pPr algn="ctr"/>
            <a:r>
              <a:rPr lang="en-GB" sz="4800" b="1" dirty="0">
                <a:solidFill>
                  <a:srgbClr val="0093D3"/>
                </a:solidFill>
                <a:latin typeface="Arial"/>
                <a:cs typeface="Arial"/>
              </a:rPr>
              <a:t>The History Of Flight</a:t>
            </a:r>
          </a:p>
        </p:txBody>
      </p:sp>
      <p:sp>
        <p:nvSpPr>
          <p:cNvPr id="4" name="TextBox 3">
            <a:extLst>
              <a:ext uri="{FF2B5EF4-FFF2-40B4-BE49-F238E27FC236}">
                <a16:creationId xmlns:a16="http://schemas.microsoft.com/office/drawing/2014/main" id="{D7D83397-CCC0-4BFA-B43F-C32B14DC99B0}"/>
              </a:ext>
            </a:extLst>
          </p:cNvPr>
          <p:cNvSpPr txBox="1"/>
          <p:nvPr/>
        </p:nvSpPr>
        <p:spPr>
          <a:xfrm>
            <a:off x="247668" y="5445732"/>
            <a:ext cx="8648663"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Making a hanging-mobile timeline of the history of flight</a:t>
            </a:r>
          </a:p>
        </p:txBody>
      </p:sp>
      <p:pic>
        <p:nvPicPr>
          <p:cNvPr id="11" name="Picture 10">
            <a:extLst>
              <a:ext uri="{FF2B5EF4-FFF2-40B4-BE49-F238E27FC236}">
                <a16:creationId xmlns:a16="http://schemas.microsoft.com/office/drawing/2014/main" id="{515D80F6-66CA-EAA9-42C4-10DECFC4017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960949" y="1824379"/>
            <a:ext cx="3000014" cy="3614762"/>
          </a:xfrm>
          <a:prstGeom prst="rect">
            <a:avLst/>
          </a:prstGeom>
        </p:spPr>
      </p:pic>
    </p:spTree>
    <p:extLst>
      <p:ext uri="{BB962C8B-B14F-4D97-AF65-F5344CB8AC3E}">
        <p14:creationId xmlns:p14="http://schemas.microsoft.com/office/powerpoint/2010/main" val="3561145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32183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Making a history of flight mobile</a:t>
            </a:r>
          </a:p>
        </p:txBody>
      </p:sp>
      <p:sp>
        <p:nvSpPr>
          <p:cNvPr id="19" name="TextBox 18">
            <a:extLst>
              <a:ext uri="{FF2B5EF4-FFF2-40B4-BE49-F238E27FC236}">
                <a16:creationId xmlns:a16="http://schemas.microsoft.com/office/drawing/2014/main" id="{A84EDD02-8336-EF4D-9FC6-8010E13ED008}"/>
              </a:ext>
            </a:extLst>
          </p:cNvPr>
          <p:cNvSpPr txBox="1"/>
          <p:nvPr/>
        </p:nvSpPr>
        <p:spPr>
          <a:xfrm>
            <a:off x="-87326" y="1671199"/>
            <a:ext cx="3794235" cy="1200329"/>
          </a:xfrm>
          <a:prstGeom prst="rect">
            <a:avLst/>
          </a:prstGeom>
          <a:noFill/>
        </p:spPr>
        <p:txBody>
          <a:bodyPr wrap="square" rtlCol="0">
            <a:spAutoFit/>
          </a:bodyPr>
          <a:lstStyle/>
          <a:p>
            <a:endParaRPr lang="en-US" dirty="0"/>
          </a:p>
          <a:p>
            <a:pPr marL="285750" indent="-285750">
              <a:buFontTx/>
              <a:buChar char="-"/>
            </a:pPr>
            <a:endParaRPr lang="en-US" dirty="0"/>
          </a:p>
          <a:p>
            <a:endParaRPr lang="en-US" dirty="0"/>
          </a:p>
          <a:p>
            <a:endParaRPr lang="en-US" dirty="0"/>
          </a:p>
        </p:txBody>
      </p:sp>
      <p:sp>
        <p:nvSpPr>
          <p:cNvPr id="2" name="TextBox 1">
            <a:extLst>
              <a:ext uri="{FF2B5EF4-FFF2-40B4-BE49-F238E27FC236}">
                <a16:creationId xmlns:a16="http://schemas.microsoft.com/office/drawing/2014/main" id="{AF8F9CB7-43CD-C7AE-3234-31FBFFE4EE22}"/>
              </a:ext>
            </a:extLst>
          </p:cNvPr>
          <p:cNvSpPr txBox="1"/>
          <p:nvPr/>
        </p:nvSpPr>
        <p:spPr>
          <a:xfrm>
            <a:off x="321830" y="2005669"/>
            <a:ext cx="4422448" cy="3724096"/>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We are going to make a timeline of the history of flight</a:t>
            </a:r>
          </a:p>
          <a:p>
            <a:pPr marL="342900" indent="-342900">
              <a:spcAft>
                <a:spcPts val="1200"/>
              </a:spcAft>
              <a:buFont typeface="Arial" panose="020B0604020202020204" pitchFamily="34" charset="0"/>
              <a:buChar char="•"/>
            </a:pPr>
            <a:r>
              <a:rPr lang="en-US" sz="2400" dirty="0"/>
              <a:t>BUT – we are going to make this as a hanging-mobile</a:t>
            </a:r>
          </a:p>
          <a:p>
            <a:pPr marL="342900" indent="-342900">
              <a:buFont typeface="Arial" panose="020B0604020202020204" pitchFamily="34" charset="0"/>
              <a:buChar char="•"/>
            </a:pPr>
            <a:r>
              <a:rPr lang="en-US" sz="2400" dirty="0"/>
              <a:t>The oldest developments could be at the bottom, with the future at the top – or you could order them by how high they flew</a:t>
            </a:r>
          </a:p>
        </p:txBody>
      </p:sp>
      <p:pic>
        <p:nvPicPr>
          <p:cNvPr id="3" name="Picture 2">
            <a:extLst>
              <a:ext uri="{FF2B5EF4-FFF2-40B4-BE49-F238E27FC236}">
                <a16:creationId xmlns:a16="http://schemas.microsoft.com/office/drawing/2014/main" id="{5649EEF7-15C3-6BC8-D9FD-68326E2A0E6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115339" y="1636581"/>
            <a:ext cx="3438111" cy="3992559"/>
          </a:xfrm>
          <a:prstGeom prst="rect">
            <a:avLst/>
          </a:prstGeom>
        </p:spPr>
      </p:pic>
    </p:spTree>
    <p:extLst>
      <p:ext uri="{BB962C8B-B14F-4D97-AF65-F5344CB8AC3E}">
        <p14:creationId xmlns:p14="http://schemas.microsoft.com/office/powerpoint/2010/main" val="167998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FF2960-3E12-85B4-4484-F98E59A29E9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rot="5400000">
            <a:off x="6927958" y="3652609"/>
            <a:ext cx="1755096" cy="2676987"/>
          </a:xfrm>
          <a:prstGeom prst="rect">
            <a:avLst/>
          </a:prstGeom>
        </p:spPr>
      </p:pic>
      <p:pic>
        <p:nvPicPr>
          <p:cNvPr id="18" name="Picture 17">
            <a:extLst>
              <a:ext uri="{FF2B5EF4-FFF2-40B4-BE49-F238E27FC236}">
                <a16:creationId xmlns:a16="http://schemas.microsoft.com/office/drawing/2014/main" id="{6F556F76-302A-A1FC-3535-200C4B80413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rot="3563856">
            <a:off x="5070220" y="1870729"/>
            <a:ext cx="1931425" cy="1698859"/>
          </a:xfrm>
          <a:prstGeom prst="rect">
            <a:avLst/>
          </a:prstGeom>
        </p:spPr>
      </p:pic>
      <p:pic>
        <p:nvPicPr>
          <p:cNvPr id="9" name="Picture 8">
            <a:extLst>
              <a:ext uri="{FF2B5EF4-FFF2-40B4-BE49-F238E27FC236}">
                <a16:creationId xmlns:a16="http://schemas.microsoft.com/office/drawing/2014/main" id="{FF834D84-83AC-C8DE-F759-FBD2AEA02D0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p:blipFill>
        <p:spPr>
          <a:xfrm rot="5575117">
            <a:off x="4610403" y="3832412"/>
            <a:ext cx="2123280" cy="1749272"/>
          </a:xfrm>
          <a:prstGeom prst="rect">
            <a:avLst/>
          </a:prstGeom>
        </p:spPr>
      </p:pic>
      <p:sp>
        <p:nvSpPr>
          <p:cNvPr id="19" name="TextBox 18">
            <a:extLst>
              <a:ext uri="{FF2B5EF4-FFF2-40B4-BE49-F238E27FC236}">
                <a16:creationId xmlns:a16="http://schemas.microsoft.com/office/drawing/2014/main" id="{A84EDD02-8336-EF4D-9FC6-8010E13ED008}"/>
              </a:ext>
            </a:extLst>
          </p:cNvPr>
          <p:cNvSpPr txBox="1"/>
          <p:nvPr/>
        </p:nvSpPr>
        <p:spPr>
          <a:xfrm>
            <a:off x="-87326" y="1671199"/>
            <a:ext cx="3794235" cy="1200329"/>
          </a:xfrm>
          <a:prstGeom prst="rect">
            <a:avLst/>
          </a:prstGeom>
          <a:noFill/>
        </p:spPr>
        <p:txBody>
          <a:bodyPr wrap="square" rtlCol="0">
            <a:spAutoFit/>
          </a:bodyPr>
          <a:lstStyle/>
          <a:p>
            <a:endParaRPr lang="en-US" dirty="0"/>
          </a:p>
          <a:p>
            <a:pPr marL="285750" indent="-285750">
              <a:buFontTx/>
              <a:buChar char="-"/>
            </a:pPr>
            <a:endParaRPr lang="en-US" dirty="0"/>
          </a:p>
          <a:p>
            <a:endParaRPr lang="en-US" dirty="0"/>
          </a:p>
          <a:p>
            <a:endParaRPr lang="en-US" dirty="0"/>
          </a:p>
        </p:txBody>
      </p:sp>
      <p:sp>
        <p:nvSpPr>
          <p:cNvPr id="2" name="TextBox 1">
            <a:extLst>
              <a:ext uri="{FF2B5EF4-FFF2-40B4-BE49-F238E27FC236}">
                <a16:creationId xmlns:a16="http://schemas.microsoft.com/office/drawing/2014/main" id="{AF8F9CB7-43CD-C7AE-3234-31FBFFE4EE22}"/>
              </a:ext>
            </a:extLst>
          </p:cNvPr>
          <p:cNvSpPr txBox="1"/>
          <p:nvPr/>
        </p:nvSpPr>
        <p:spPr>
          <a:xfrm>
            <a:off x="293486" y="1671199"/>
            <a:ext cx="4767005" cy="4985980"/>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You could research which steps in the history of flight you want to use</a:t>
            </a:r>
          </a:p>
          <a:p>
            <a:pPr marL="342900" indent="-342900">
              <a:spcAft>
                <a:spcPts val="1200"/>
              </a:spcAft>
              <a:buFont typeface="Arial" panose="020B0604020202020204" pitchFamily="34" charset="0"/>
              <a:buChar char="•"/>
            </a:pPr>
            <a:r>
              <a:rPr lang="en-US" sz="2400" dirty="0"/>
              <a:t>Printout or copy the aircraft you want to show and cut them out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US" sz="2400" dirty="0"/>
          </a:p>
          <a:p>
            <a:pPr marL="342900" indent="-342900">
              <a:spcAft>
                <a:spcPts val="1200"/>
              </a:spcAft>
              <a:buFont typeface="Arial" panose="020B0604020202020204" pitchFamily="34" charset="0"/>
              <a:buChar char="•"/>
            </a:pPr>
            <a:r>
              <a:rPr lang="en-US" sz="2400" dirty="0"/>
              <a:t>You could also use the templates in the handout or draw your own designs for future aircraft</a:t>
            </a:r>
          </a:p>
          <a:p>
            <a:pPr marL="342900" indent="-342900">
              <a:buFont typeface="Arial" panose="020B0604020202020204" pitchFamily="34" charset="0"/>
              <a:buChar char="•"/>
            </a:pPr>
            <a:r>
              <a:rPr lang="en-US" sz="2400" dirty="0"/>
              <a:t>You could add colour to your images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12" name="Picture 11">
            <a:extLst>
              <a:ext uri="{FF2B5EF4-FFF2-40B4-BE49-F238E27FC236}">
                <a16:creationId xmlns:a16="http://schemas.microsoft.com/office/drawing/2014/main" id="{16C40DCE-5B5E-556A-C7ED-C44AD7035B2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rcRect l="9298"/>
          <a:stretch/>
        </p:blipFill>
        <p:spPr>
          <a:xfrm rot="4125756">
            <a:off x="6822331" y="1695291"/>
            <a:ext cx="2239427" cy="1999046"/>
          </a:xfrm>
          <a:prstGeom prst="rect">
            <a:avLst/>
          </a:prstGeom>
        </p:spPr>
      </p:pic>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32183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1 – Decide what should be shown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p:txBody>
      </p:sp>
    </p:spTree>
    <p:extLst>
      <p:ext uri="{BB962C8B-B14F-4D97-AF65-F5344CB8AC3E}">
        <p14:creationId xmlns:p14="http://schemas.microsoft.com/office/powerpoint/2010/main" val="1624798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17941F-AB92-A2BC-E057-4B81DC97A605}"/>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521230" y="3871555"/>
            <a:ext cx="2647330" cy="1985498"/>
          </a:xfrm>
          <a:prstGeom prst="rect">
            <a:avLst/>
          </a:prstGeom>
        </p:spPr>
      </p:pic>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32183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2 – Making the support structure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p>
        </p:txBody>
      </p:sp>
      <p:sp>
        <p:nvSpPr>
          <p:cNvPr id="19" name="TextBox 18">
            <a:extLst>
              <a:ext uri="{FF2B5EF4-FFF2-40B4-BE49-F238E27FC236}">
                <a16:creationId xmlns:a16="http://schemas.microsoft.com/office/drawing/2014/main" id="{A84EDD02-8336-EF4D-9FC6-8010E13ED008}"/>
              </a:ext>
            </a:extLst>
          </p:cNvPr>
          <p:cNvSpPr txBox="1"/>
          <p:nvPr/>
        </p:nvSpPr>
        <p:spPr>
          <a:xfrm>
            <a:off x="-87326" y="1671199"/>
            <a:ext cx="3794235" cy="1200329"/>
          </a:xfrm>
          <a:prstGeom prst="rect">
            <a:avLst/>
          </a:prstGeom>
          <a:noFill/>
        </p:spPr>
        <p:txBody>
          <a:bodyPr wrap="square" rtlCol="0">
            <a:spAutoFit/>
          </a:bodyPr>
          <a:lstStyle/>
          <a:p>
            <a:endParaRPr lang="en-US" dirty="0"/>
          </a:p>
          <a:p>
            <a:pPr marL="285750" indent="-285750">
              <a:buFontTx/>
              <a:buChar char="-"/>
            </a:pPr>
            <a:endParaRPr lang="en-US" dirty="0"/>
          </a:p>
          <a:p>
            <a:endParaRPr lang="en-US" dirty="0"/>
          </a:p>
          <a:p>
            <a:endParaRPr lang="en-US" dirty="0"/>
          </a:p>
        </p:txBody>
      </p:sp>
      <p:sp>
        <p:nvSpPr>
          <p:cNvPr id="2" name="TextBox 1">
            <a:extLst>
              <a:ext uri="{FF2B5EF4-FFF2-40B4-BE49-F238E27FC236}">
                <a16:creationId xmlns:a16="http://schemas.microsoft.com/office/drawing/2014/main" id="{AF8F9CB7-43CD-C7AE-3234-31FBFFE4EE22}"/>
              </a:ext>
            </a:extLst>
          </p:cNvPr>
          <p:cNvSpPr txBox="1"/>
          <p:nvPr/>
        </p:nvSpPr>
        <p:spPr>
          <a:xfrm>
            <a:off x="321830" y="1866899"/>
            <a:ext cx="3794235"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Draw large cloud shapes onto card</a:t>
            </a:r>
          </a:p>
          <a:p>
            <a:pPr marL="342900" indent="-342900">
              <a:buFont typeface="Arial" panose="020B0604020202020204" pitchFamily="34" charset="0"/>
              <a:buChar char="•"/>
            </a:pPr>
            <a:r>
              <a:rPr lang="en-US" sz="2400" dirty="0"/>
              <a:t>Cut out and if you want to add shading </a:t>
            </a:r>
            <a:r>
              <a:rPr lang="en-GB" sz="24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US" sz="2400" dirty="0"/>
          </a:p>
          <a:p>
            <a:pPr marL="342900" indent="-342900">
              <a:buFont typeface="Arial" panose="020B0604020202020204" pitchFamily="34" charset="0"/>
              <a:buChar char="•"/>
            </a:pPr>
            <a:r>
              <a:rPr lang="en-US" sz="2400" dirty="0"/>
              <a:t>Stick onto your coat hanger using tape</a:t>
            </a:r>
          </a:p>
          <a:p>
            <a:pPr marL="342900" indent="-342900">
              <a:buFont typeface="Arial" panose="020B0604020202020204" pitchFamily="34" charset="0"/>
              <a:buChar char="•"/>
            </a:pPr>
            <a:r>
              <a:rPr lang="en-US" sz="2400" dirty="0"/>
              <a:t>The hangar should be completely covered with clouds </a:t>
            </a:r>
          </a:p>
        </p:txBody>
      </p:sp>
      <p:pic>
        <p:nvPicPr>
          <p:cNvPr id="7" name="Picture 6">
            <a:extLst>
              <a:ext uri="{FF2B5EF4-FFF2-40B4-BE49-F238E27FC236}">
                <a16:creationId xmlns:a16="http://schemas.microsoft.com/office/drawing/2014/main" id="{8BB53F9C-C209-2026-DA1B-48A928BB125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5193655">
            <a:off x="4668239" y="1273876"/>
            <a:ext cx="1969317" cy="2862506"/>
          </a:xfrm>
          <a:prstGeom prst="rect">
            <a:avLst/>
          </a:prstGeom>
        </p:spPr>
      </p:pic>
      <p:pic>
        <p:nvPicPr>
          <p:cNvPr id="9" name="Picture 8">
            <a:extLst>
              <a:ext uri="{FF2B5EF4-FFF2-40B4-BE49-F238E27FC236}">
                <a16:creationId xmlns:a16="http://schemas.microsoft.com/office/drawing/2014/main" id="{A7875040-1E03-3DAD-6BFD-92E11BEF33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5218767">
            <a:off x="6444111" y="2544549"/>
            <a:ext cx="1987921" cy="2654013"/>
          </a:xfrm>
          <a:prstGeom prst="rect">
            <a:avLst/>
          </a:prstGeom>
        </p:spPr>
      </p:pic>
    </p:spTree>
    <p:extLst>
      <p:ext uri="{BB962C8B-B14F-4D97-AF65-F5344CB8AC3E}">
        <p14:creationId xmlns:p14="http://schemas.microsoft.com/office/powerpoint/2010/main" val="1241041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32183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Step 3 – Assemble your mobile</a:t>
            </a:r>
          </a:p>
        </p:txBody>
      </p:sp>
      <p:sp>
        <p:nvSpPr>
          <p:cNvPr id="19" name="TextBox 18">
            <a:extLst>
              <a:ext uri="{FF2B5EF4-FFF2-40B4-BE49-F238E27FC236}">
                <a16:creationId xmlns:a16="http://schemas.microsoft.com/office/drawing/2014/main" id="{A84EDD02-8336-EF4D-9FC6-8010E13ED008}"/>
              </a:ext>
            </a:extLst>
          </p:cNvPr>
          <p:cNvSpPr txBox="1"/>
          <p:nvPr/>
        </p:nvSpPr>
        <p:spPr>
          <a:xfrm>
            <a:off x="-87326" y="1671199"/>
            <a:ext cx="3794235" cy="1200329"/>
          </a:xfrm>
          <a:prstGeom prst="rect">
            <a:avLst/>
          </a:prstGeom>
          <a:noFill/>
        </p:spPr>
        <p:txBody>
          <a:bodyPr wrap="square" rtlCol="0">
            <a:spAutoFit/>
          </a:bodyPr>
          <a:lstStyle/>
          <a:p>
            <a:endParaRPr lang="en-US" dirty="0"/>
          </a:p>
          <a:p>
            <a:pPr marL="285750" indent="-285750">
              <a:buFontTx/>
              <a:buChar char="-"/>
            </a:pPr>
            <a:endParaRPr lang="en-US" dirty="0"/>
          </a:p>
          <a:p>
            <a:endParaRPr lang="en-US" dirty="0"/>
          </a:p>
          <a:p>
            <a:endParaRPr lang="en-US" dirty="0"/>
          </a:p>
        </p:txBody>
      </p:sp>
      <p:sp>
        <p:nvSpPr>
          <p:cNvPr id="2" name="TextBox 1">
            <a:extLst>
              <a:ext uri="{FF2B5EF4-FFF2-40B4-BE49-F238E27FC236}">
                <a16:creationId xmlns:a16="http://schemas.microsoft.com/office/drawing/2014/main" id="{AF8F9CB7-43CD-C7AE-3234-31FBFFE4EE22}"/>
              </a:ext>
            </a:extLst>
          </p:cNvPr>
          <p:cNvSpPr txBox="1"/>
          <p:nvPr/>
        </p:nvSpPr>
        <p:spPr>
          <a:xfrm>
            <a:off x="321829" y="1532519"/>
            <a:ext cx="5115263" cy="461664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400" dirty="0"/>
              <a:t>Tape cotton to the back of each image – then tape the other end of the cotton to the back of the cloud</a:t>
            </a:r>
          </a:p>
          <a:p>
            <a:pPr marL="342900" indent="-342900">
              <a:spcAft>
                <a:spcPts val="1200"/>
              </a:spcAft>
              <a:buFont typeface="Arial" panose="020B0604020202020204" pitchFamily="34" charset="0"/>
              <a:buChar char="•"/>
            </a:pPr>
            <a:r>
              <a:rPr lang="en-US" sz="2400" dirty="0"/>
              <a:t>Use different lengths of cotton to hang the aircraft at different heights representing how far back in the past it was or how high they flew</a:t>
            </a:r>
          </a:p>
          <a:p>
            <a:pPr marL="342900" indent="-342900">
              <a:spcAft>
                <a:spcPts val="1200"/>
              </a:spcAft>
              <a:buFont typeface="Arial" panose="020B0604020202020204" pitchFamily="34" charset="0"/>
              <a:buChar char="•"/>
            </a:pPr>
            <a:r>
              <a:rPr lang="en-US" sz="2400" dirty="0"/>
              <a:t>You could tape the most modern or the future to the clouds</a:t>
            </a:r>
          </a:p>
          <a:p>
            <a:pPr marL="342900" indent="-342900">
              <a:spcAft>
                <a:spcPts val="1200"/>
              </a:spcAft>
              <a:buFont typeface="Arial" panose="020B0604020202020204" pitchFamily="34" charset="0"/>
              <a:buChar char="•"/>
            </a:pPr>
            <a:r>
              <a:rPr lang="en-US" sz="2400" dirty="0"/>
              <a:t>Hang your finished mobile on the wall!</a:t>
            </a:r>
          </a:p>
        </p:txBody>
      </p:sp>
      <p:grpSp>
        <p:nvGrpSpPr>
          <p:cNvPr id="3" name="Group 2">
            <a:extLst>
              <a:ext uri="{FF2B5EF4-FFF2-40B4-BE49-F238E27FC236}">
                <a16:creationId xmlns:a16="http://schemas.microsoft.com/office/drawing/2014/main" id="{7A187B94-5A47-FED2-7F8C-2C808129F72D}"/>
              </a:ext>
            </a:extLst>
          </p:cNvPr>
          <p:cNvGrpSpPr/>
          <p:nvPr/>
        </p:nvGrpSpPr>
        <p:grpSpPr>
          <a:xfrm>
            <a:off x="5457850" y="1520854"/>
            <a:ext cx="3580851" cy="4261319"/>
            <a:chOff x="5128590" y="1406553"/>
            <a:chExt cx="3580851" cy="4261319"/>
          </a:xfrm>
        </p:grpSpPr>
        <p:pic>
          <p:nvPicPr>
            <p:cNvPr id="13" name="Picture 12">
              <a:extLst>
                <a:ext uri="{FF2B5EF4-FFF2-40B4-BE49-F238E27FC236}">
                  <a16:creationId xmlns:a16="http://schemas.microsoft.com/office/drawing/2014/main" id="{4573A35C-A30C-E18F-2D15-A3ADBC15324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5128590" y="1406553"/>
              <a:ext cx="3167583" cy="1572815"/>
            </a:xfrm>
            <a:prstGeom prst="rect">
              <a:avLst/>
            </a:prstGeom>
          </p:spPr>
        </p:pic>
        <p:pic>
          <p:nvPicPr>
            <p:cNvPr id="16" name="Picture 15">
              <a:extLst>
                <a:ext uri="{FF2B5EF4-FFF2-40B4-BE49-F238E27FC236}">
                  <a16:creationId xmlns:a16="http://schemas.microsoft.com/office/drawing/2014/main" id="{D5FE54FA-F492-63BE-5B47-487CFB748EA8}"/>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r="-3232"/>
            <a:stretch/>
          </p:blipFill>
          <p:spPr>
            <a:xfrm>
              <a:off x="5230519" y="2944230"/>
              <a:ext cx="3478922" cy="2723642"/>
            </a:xfrm>
            <a:prstGeom prst="rect">
              <a:avLst/>
            </a:prstGeom>
          </p:spPr>
        </p:pic>
      </p:grpSp>
    </p:spTree>
    <p:extLst>
      <p:ext uri="{BB962C8B-B14F-4D97-AF65-F5344CB8AC3E}">
        <p14:creationId xmlns:p14="http://schemas.microsoft.com/office/powerpoint/2010/main" val="206186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321830" y="1102651"/>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Extension</a:t>
            </a:r>
          </a:p>
        </p:txBody>
      </p:sp>
      <p:sp>
        <p:nvSpPr>
          <p:cNvPr id="2" name="TextBox 1">
            <a:extLst>
              <a:ext uri="{FF2B5EF4-FFF2-40B4-BE49-F238E27FC236}">
                <a16:creationId xmlns:a16="http://schemas.microsoft.com/office/drawing/2014/main" id="{AF8F9CB7-43CD-C7AE-3234-31FBFFE4EE22}"/>
              </a:ext>
            </a:extLst>
          </p:cNvPr>
          <p:cNvSpPr txBox="1"/>
          <p:nvPr/>
        </p:nvSpPr>
        <p:spPr>
          <a:xfrm>
            <a:off x="172280" y="1923396"/>
            <a:ext cx="4227438" cy="5355312"/>
          </a:xfrm>
          <a:prstGeom prst="rect">
            <a:avLst/>
          </a:prstGeom>
          <a:noFill/>
        </p:spPr>
        <p:txBody>
          <a:bodyPr wrap="square" rtlCol="0">
            <a:spAutoFit/>
          </a:bodyPr>
          <a:lstStyle/>
          <a:p>
            <a:pPr marL="285750" indent="-285750">
              <a:buFont typeface="Arial" panose="020B0604020202020204" pitchFamily="34" charset="0"/>
              <a:buChar char="•"/>
            </a:pPr>
            <a:r>
              <a:rPr lang="en-US" sz="2400" dirty="0"/>
              <a:t>Add dates to </a:t>
            </a:r>
          </a:p>
          <a:p>
            <a:pPr marL="265113">
              <a:spcAft>
                <a:spcPts val="1200"/>
              </a:spcAft>
            </a:pPr>
            <a:r>
              <a:rPr lang="en-US" sz="2400" dirty="0"/>
              <a:t>the images to show how  flight has changed over time</a:t>
            </a:r>
          </a:p>
          <a:p>
            <a:pPr marL="342900" indent="-342900">
              <a:spcAft>
                <a:spcPts val="1200"/>
              </a:spcAft>
              <a:buFont typeface="Arial" panose="020B0604020202020204" pitchFamily="34" charset="0"/>
              <a:buChar char="•"/>
            </a:pPr>
            <a:r>
              <a:rPr lang="en-US" sz="2400" dirty="0"/>
              <a:t>Use your imagination to design an aircraft of the future and add to your mobile</a:t>
            </a:r>
          </a:p>
          <a:p>
            <a:pPr marL="342900" indent="-342900">
              <a:spcAft>
                <a:spcPts val="1200"/>
              </a:spcAft>
              <a:buFont typeface="Arial" panose="020B0604020202020204" pitchFamily="34" charset="0"/>
              <a:buChar char="•"/>
            </a:pPr>
            <a:r>
              <a:rPr lang="en-US" sz="2400" dirty="0"/>
              <a:t>Cut out around the outline of the aircraft to add style to your mobile</a:t>
            </a:r>
          </a:p>
          <a:p>
            <a:endParaRPr lang="en-US" sz="2400" dirty="0"/>
          </a:p>
          <a:p>
            <a:pPr marL="285750" indent="-285750">
              <a:buFontTx/>
              <a:buChar char="-"/>
            </a:pPr>
            <a:endParaRPr lang="en-US" sz="2400" dirty="0"/>
          </a:p>
          <a:p>
            <a:endParaRPr lang="en-US" sz="2400" dirty="0"/>
          </a:p>
        </p:txBody>
      </p:sp>
      <p:pic>
        <p:nvPicPr>
          <p:cNvPr id="4" name="Picture 3">
            <a:extLst>
              <a:ext uri="{FF2B5EF4-FFF2-40B4-BE49-F238E27FC236}">
                <a16:creationId xmlns:a16="http://schemas.microsoft.com/office/drawing/2014/main" id="{BC5433E1-CFC6-338D-6658-E96AE31F8C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rot="5400000">
            <a:off x="5472150" y="1492944"/>
            <a:ext cx="3818619" cy="3180520"/>
          </a:xfrm>
          <a:prstGeom prst="rect">
            <a:avLst/>
          </a:prstGeom>
        </p:spPr>
      </p:pic>
      <p:pic>
        <p:nvPicPr>
          <p:cNvPr id="7" name="Picture 6">
            <a:extLst>
              <a:ext uri="{FF2B5EF4-FFF2-40B4-BE49-F238E27FC236}">
                <a16:creationId xmlns:a16="http://schemas.microsoft.com/office/drawing/2014/main" id="{8190BDD1-76CF-A27A-6D05-87292AEC8082}"/>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rot="5400000">
            <a:off x="2960020" y="905174"/>
            <a:ext cx="1200329" cy="1532049"/>
          </a:xfrm>
          <a:prstGeom prst="rect">
            <a:avLst/>
          </a:prstGeom>
        </p:spPr>
      </p:pic>
      <p:pic>
        <p:nvPicPr>
          <p:cNvPr id="3" name="Picture 2">
            <a:extLst>
              <a:ext uri="{FF2B5EF4-FFF2-40B4-BE49-F238E27FC236}">
                <a16:creationId xmlns:a16="http://schemas.microsoft.com/office/drawing/2014/main" id="{58480135-687B-A84C-A39E-83C41E86831C}"/>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5300"/>
                    </a14:imgEffect>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415398" y="3697044"/>
            <a:ext cx="1959120" cy="2275058"/>
          </a:xfrm>
          <a:prstGeom prst="rect">
            <a:avLst/>
          </a:prstGeom>
        </p:spPr>
      </p:pic>
    </p:spTree>
    <p:extLst>
      <p:ext uri="{BB962C8B-B14F-4D97-AF65-F5344CB8AC3E}">
        <p14:creationId xmlns:p14="http://schemas.microsoft.com/office/powerpoint/2010/main" val="284173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B76A60-2BD2-465A-8974-F4ADEDAF8DEF}"/>
              </a:ext>
            </a:extLst>
          </p:cNvPr>
          <p:cNvSpPr txBox="1"/>
          <p:nvPr/>
        </p:nvSpPr>
        <p:spPr>
          <a:xfrm>
            <a:off x="639366" y="1179335"/>
            <a:ext cx="7865267" cy="4401205"/>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2000" dirty="0">
              <a:effectLst/>
              <a:latin typeface="Times New Roman" panose="02020603050405020304" pitchFamily="18" charset="0"/>
              <a:ea typeface="Times New Roman" panose="02020603050405020304" pitchFamily="18" charset="0"/>
            </a:endParaRPr>
          </a:p>
          <a:p>
            <a:pPr fontAlgn="base"/>
            <a:r>
              <a:rPr lang="en-GB" sz="2000" dirty="0">
                <a:effectLst/>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p>
          <a:p>
            <a:pPr fontAlgn="base"/>
            <a:r>
              <a:rPr lang="en-GB" sz="2000" dirty="0">
                <a:effectLst/>
                <a:ea typeface="Times New Roman" panose="02020603050405020304" pitchFamily="18" charset="0"/>
              </a:rPr>
              <a:t> </a:t>
            </a:r>
          </a:p>
          <a:p>
            <a:pPr marL="342900" lvl="0" indent="-342900">
              <a:buFont typeface="Symbol" panose="05050102010706020507" pitchFamily="18" charset="2"/>
              <a:buChar char=""/>
            </a:pPr>
            <a:r>
              <a:rPr lang="en-GB" sz="2000" dirty="0">
                <a:effectLst/>
                <a:ea typeface="Times New Roman" panose="02020603050405020304" pitchFamily="18" charset="0"/>
              </a:rPr>
              <a:t>ensuring that any equipment used for this activity is in good working condition</a:t>
            </a:r>
          </a:p>
          <a:p>
            <a:pPr marL="342900" lvl="0" indent="-342900">
              <a:buFont typeface="Symbol" panose="05050102010706020507" pitchFamily="18" charset="2"/>
              <a:buChar char=""/>
            </a:pPr>
            <a:r>
              <a:rPr lang="en-GB" sz="2000" dirty="0">
                <a:effectLst/>
                <a:ea typeface="Times New Roman" panose="02020603050405020304" pitchFamily="18" charset="0"/>
              </a:rPr>
              <a:t>behaving sensibly and following any safety instructions so as not to hurt or injure yourself or others </a:t>
            </a:r>
          </a:p>
          <a:p>
            <a:pPr fontAlgn="base"/>
            <a:r>
              <a:rPr lang="en-US" sz="2000" dirty="0">
                <a:effectLst/>
                <a:ea typeface="Times New Roman" panose="02020603050405020304" pitchFamily="18" charset="0"/>
              </a:rPr>
              <a:t> </a:t>
            </a:r>
            <a:endParaRPr lang="en-GB" sz="2000" dirty="0">
              <a:effectLst/>
              <a:ea typeface="Times New Roman" panose="02020603050405020304" pitchFamily="18" charset="0"/>
            </a:endParaRPr>
          </a:p>
          <a:p>
            <a:pPr fontAlgn="base"/>
            <a:r>
              <a:rPr lang="en-GB" sz="2000" dirty="0">
                <a:effectLst/>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a:t>
            </a:r>
            <a:r>
              <a:rPr lang="en-GB" sz="2000" dirty="0">
                <a:effectLst/>
                <a:latin typeface="Arial" panose="020B0604020202020204" pitchFamily="34" charset="0"/>
                <a:ea typeface="Times New Roman" panose="02020603050405020304" pitchFamily="18" charset="0"/>
              </a:rPr>
              <a:t>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350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2D093-9A65-4FAD-9B3A-60C48B79F783}"/>
              </a:ext>
            </a:extLst>
          </p:cNvPr>
          <p:cNvSpPr/>
          <p:nvPr/>
        </p:nvSpPr>
        <p:spPr>
          <a:xfrm>
            <a:off x="254643" y="1645084"/>
            <a:ext cx="8015984" cy="2677656"/>
          </a:xfrm>
          <a:prstGeom prst="rect">
            <a:avLst/>
          </a:prstGeom>
        </p:spPr>
        <p:txBody>
          <a:bodyPr wrap="square">
            <a:spAutoFit/>
          </a:bodyPr>
          <a:lstStyle/>
          <a:p>
            <a:pPr marL="342900" indent="-342900">
              <a:buFont typeface="Arial" panose="020B0604020202020204" pitchFamily="34" charset="0"/>
              <a:buChar char="•"/>
            </a:pPr>
            <a:r>
              <a:rPr lang="en-US" sz="2400" dirty="0"/>
              <a:t>Card</a:t>
            </a:r>
          </a:p>
          <a:p>
            <a:pPr marL="342900" indent="-342900">
              <a:buFont typeface="Arial" panose="020B0604020202020204" pitchFamily="34" charset="0"/>
              <a:buChar char="•"/>
            </a:pPr>
            <a:r>
              <a:rPr lang="en-US" sz="2400" dirty="0"/>
              <a:t>Pencil &amp; pens</a:t>
            </a:r>
          </a:p>
          <a:p>
            <a:pPr marL="342900" indent="-342900">
              <a:buFont typeface="Arial" panose="020B0604020202020204" pitchFamily="34" charset="0"/>
              <a:buChar char="•"/>
            </a:pPr>
            <a:r>
              <a:rPr lang="en-US" sz="2400" dirty="0"/>
              <a:t>Scissors </a:t>
            </a:r>
          </a:p>
          <a:p>
            <a:pPr marL="342900" indent="-342900">
              <a:buFont typeface="Arial" panose="020B0604020202020204" pitchFamily="34" charset="0"/>
              <a:buChar char="•"/>
            </a:pPr>
            <a:r>
              <a:rPr lang="en-US" sz="2400" dirty="0"/>
              <a:t>Sticky tape </a:t>
            </a:r>
          </a:p>
          <a:p>
            <a:pPr marL="342900" indent="-342900">
              <a:buFont typeface="Arial" panose="020B0604020202020204" pitchFamily="34" charset="0"/>
              <a:buChar char="•"/>
            </a:pPr>
            <a:r>
              <a:rPr lang="en-US" sz="2400" dirty="0"/>
              <a:t>Cotton or string</a:t>
            </a:r>
          </a:p>
          <a:p>
            <a:pPr marL="342900" indent="-342900">
              <a:buFont typeface="Arial" panose="020B0604020202020204" pitchFamily="34" charset="0"/>
              <a:buChar char="•"/>
            </a:pPr>
            <a:r>
              <a:rPr lang="en-US" sz="2400" dirty="0"/>
              <a:t>Coat hanger</a:t>
            </a:r>
          </a:p>
          <a:p>
            <a:endParaRPr lang="en-US" sz="2400" dirty="0"/>
          </a:p>
        </p:txBody>
      </p:sp>
      <p:sp>
        <p:nvSpPr>
          <p:cNvPr id="6" name="Content Placeholder 4">
            <a:extLst>
              <a:ext uri="{FF2B5EF4-FFF2-40B4-BE49-F238E27FC236}">
                <a16:creationId xmlns:a16="http://schemas.microsoft.com/office/drawing/2014/main" id="{FFAA5B85-090C-4FCC-B92E-80304382BEA7}"/>
              </a:ext>
            </a:extLst>
          </p:cNvPr>
          <p:cNvSpPr txBox="1">
            <a:spLocks/>
          </p:cNvSpPr>
          <p:nvPr/>
        </p:nvSpPr>
        <p:spPr>
          <a:xfrm>
            <a:off x="254643" y="1032058"/>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Equipment and resources</a:t>
            </a:r>
            <a:endParaRPr lang="en-GB" sz="3200" dirty="0"/>
          </a:p>
          <a:p>
            <a:endParaRPr lang="en-GB" dirty="0"/>
          </a:p>
        </p:txBody>
      </p:sp>
      <p:pic>
        <p:nvPicPr>
          <p:cNvPr id="2" name="Picture 1">
            <a:extLst>
              <a:ext uri="{FF2B5EF4-FFF2-40B4-BE49-F238E27FC236}">
                <a16:creationId xmlns:a16="http://schemas.microsoft.com/office/drawing/2014/main" id="{A7707284-F4CD-4F14-8969-674F63B61D00}"/>
              </a:ext>
            </a:extLst>
          </p:cNvPr>
          <p:cNvPicPr>
            <a:picLocks noChangeAspect="1"/>
          </p:cNvPicPr>
          <p:nvPr/>
        </p:nvPicPr>
        <p:blipFill>
          <a:blip r:embed="rId3"/>
          <a:stretch>
            <a:fillRect/>
          </a:stretch>
        </p:blipFill>
        <p:spPr>
          <a:xfrm>
            <a:off x="6694724" y="2777571"/>
            <a:ext cx="2233388" cy="1123205"/>
          </a:xfrm>
          <a:prstGeom prst="rect">
            <a:avLst/>
          </a:prstGeom>
        </p:spPr>
      </p:pic>
      <p:pic>
        <p:nvPicPr>
          <p:cNvPr id="4" name="Picture 3" descr="A pair of scissors&#10;&#10;Description automatically generated with medium confidence">
            <a:extLst>
              <a:ext uri="{FF2B5EF4-FFF2-40B4-BE49-F238E27FC236}">
                <a16:creationId xmlns:a16="http://schemas.microsoft.com/office/drawing/2014/main" id="{BFE0B5A1-06B2-DA33-FFB4-484B89D3903D}"/>
              </a:ext>
            </a:extLst>
          </p:cNvPr>
          <p:cNvPicPr>
            <a:picLocks noChangeAspect="1"/>
          </p:cNvPicPr>
          <p:nvPr/>
        </p:nvPicPr>
        <p:blipFill>
          <a:blip r:embed="rId4"/>
          <a:stretch>
            <a:fillRect/>
          </a:stretch>
        </p:blipFill>
        <p:spPr>
          <a:xfrm>
            <a:off x="4033659" y="1852803"/>
            <a:ext cx="1327498" cy="1444896"/>
          </a:xfrm>
          <a:prstGeom prst="rect">
            <a:avLst/>
          </a:prstGeom>
        </p:spPr>
      </p:pic>
      <p:pic>
        <p:nvPicPr>
          <p:cNvPr id="7" name="Picture 6">
            <a:extLst>
              <a:ext uri="{FF2B5EF4-FFF2-40B4-BE49-F238E27FC236}">
                <a16:creationId xmlns:a16="http://schemas.microsoft.com/office/drawing/2014/main" id="{11E9CB8B-DC28-F4DF-ED63-D5C0EBC948A6}"/>
              </a:ext>
            </a:extLst>
          </p:cNvPr>
          <p:cNvPicPr>
            <a:picLocks noChangeAspect="1"/>
          </p:cNvPicPr>
          <p:nvPr/>
        </p:nvPicPr>
        <p:blipFill>
          <a:blip r:embed="rId5"/>
          <a:srcRect/>
          <a:stretch/>
        </p:blipFill>
        <p:spPr>
          <a:xfrm rot="20409720">
            <a:off x="4894593" y="3138735"/>
            <a:ext cx="1719033" cy="2052578"/>
          </a:xfrm>
          <a:prstGeom prst="rect">
            <a:avLst/>
          </a:prstGeom>
        </p:spPr>
      </p:pic>
      <p:pic>
        <p:nvPicPr>
          <p:cNvPr id="9" name="Picture 8" descr="Logo&#10;&#10;Description automatically generated">
            <a:extLst>
              <a:ext uri="{FF2B5EF4-FFF2-40B4-BE49-F238E27FC236}">
                <a16:creationId xmlns:a16="http://schemas.microsoft.com/office/drawing/2014/main" id="{5C1896C9-665F-3BDE-F195-55DB62E28F20}"/>
              </a:ext>
            </a:extLst>
          </p:cNvPr>
          <p:cNvPicPr>
            <a:picLocks noChangeAspect="1"/>
          </p:cNvPicPr>
          <p:nvPr/>
        </p:nvPicPr>
        <p:blipFill>
          <a:blip r:embed="rId6"/>
          <a:stretch>
            <a:fillRect/>
          </a:stretch>
        </p:blipFill>
        <p:spPr>
          <a:xfrm>
            <a:off x="6694724" y="4031157"/>
            <a:ext cx="1952805" cy="1281528"/>
          </a:xfrm>
          <a:prstGeom prst="rect">
            <a:avLst/>
          </a:prstGeom>
        </p:spPr>
      </p:pic>
      <p:pic>
        <p:nvPicPr>
          <p:cNvPr id="11" name="Picture 10" descr="A picture containing night sky&#10;&#10;Description automatically generated">
            <a:extLst>
              <a:ext uri="{FF2B5EF4-FFF2-40B4-BE49-F238E27FC236}">
                <a16:creationId xmlns:a16="http://schemas.microsoft.com/office/drawing/2014/main" id="{A309C1F1-5DB6-6380-855C-4C24FD63A95F}"/>
              </a:ext>
            </a:extLst>
          </p:cNvPr>
          <p:cNvPicPr>
            <a:picLocks noChangeAspect="1"/>
          </p:cNvPicPr>
          <p:nvPr/>
        </p:nvPicPr>
        <p:blipFill>
          <a:blip r:embed="rId7"/>
          <a:stretch>
            <a:fillRect/>
          </a:stretch>
        </p:blipFill>
        <p:spPr>
          <a:xfrm>
            <a:off x="5627440" y="1435904"/>
            <a:ext cx="2643187" cy="1331919"/>
          </a:xfrm>
          <a:prstGeom prst="rect">
            <a:avLst/>
          </a:prstGeom>
        </p:spPr>
      </p:pic>
    </p:spTree>
    <p:extLst>
      <p:ext uri="{BB962C8B-B14F-4D97-AF65-F5344CB8AC3E}">
        <p14:creationId xmlns:p14="http://schemas.microsoft.com/office/powerpoint/2010/main" val="2736410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04690C-2BE1-CE4E-5CFB-DB7BE35CB28D}"/>
              </a:ext>
            </a:extLst>
          </p:cNvPr>
          <p:cNvPicPr>
            <a:picLocks noChangeAspect="1"/>
          </p:cNvPicPr>
          <p:nvPr/>
        </p:nvPicPr>
        <p:blipFill>
          <a:blip r:embed="rId3"/>
          <a:stretch>
            <a:fillRect/>
          </a:stretch>
        </p:blipFill>
        <p:spPr>
          <a:xfrm rot="16621500">
            <a:off x="-27799" y="1979647"/>
            <a:ext cx="1975638" cy="1478015"/>
          </a:xfrm>
          <a:prstGeom prst="rect">
            <a:avLst/>
          </a:prstGeom>
        </p:spPr>
      </p:pic>
      <p:sp>
        <p:nvSpPr>
          <p:cNvPr id="3" name="TextBox 2">
            <a:extLst>
              <a:ext uri="{FF2B5EF4-FFF2-40B4-BE49-F238E27FC236}">
                <a16:creationId xmlns:a16="http://schemas.microsoft.com/office/drawing/2014/main" id="{B63DAE10-3BB7-C1A1-1E59-817BEF8BA7D1}"/>
              </a:ext>
            </a:extLst>
          </p:cNvPr>
          <p:cNvSpPr txBox="1"/>
          <p:nvPr/>
        </p:nvSpPr>
        <p:spPr>
          <a:xfrm>
            <a:off x="1335976" y="1804977"/>
            <a:ext cx="4597323" cy="461665"/>
          </a:xfrm>
          <a:prstGeom prst="rect">
            <a:avLst/>
          </a:prstGeom>
          <a:noFill/>
        </p:spPr>
        <p:txBody>
          <a:bodyPr wrap="square" rtlCol="0">
            <a:spAutoFit/>
          </a:bodyPr>
          <a:lstStyle/>
          <a:p>
            <a:r>
              <a:rPr lang="en-US" sz="2400" dirty="0"/>
              <a:t>450-200 BC: kites invented in China </a:t>
            </a:r>
          </a:p>
        </p:txBody>
      </p:sp>
      <p:pic>
        <p:nvPicPr>
          <p:cNvPr id="8" name="Picture 7">
            <a:extLst>
              <a:ext uri="{FF2B5EF4-FFF2-40B4-BE49-F238E27FC236}">
                <a16:creationId xmlns:a16="http://schemas.microsoft.com/office/drawing/2014/main" id="{0A3654E6-4BE1-4A53-B3F0-3023669F77D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858583">
            <a:off x="5914820" y="1917241"/>
            <a:ext cx="3360982" cy="2553746"/>
          </a:xfrm>
          <a:prstGeom prst="rect">
            <a:avLst/>
          </a:prstGeom>
        </p:spPr>
      </p:pic>
      <p:sp>
        <p:nvSpPr>
          <p:cNvPr id="5" name="TextBox 4">
            <a:extLst>
              <a:ext uri="{FF2B5EF4-FFF2-40B4-BE49-F238E27FC236}">
                <a16:creationId xmlns:a16="http://schemas.microsoft.com/office/drawing/2014/main" id="{E61592CC-8CAF-B10B-664A-EEAB46A37CC0}"/>
              </a:ext>
            </a:extLst>
          </p:cNvPr>
          <p:cNvSpPr txBox="1"/>
          <p:nvPr/>
        </p:nvSpPr>
        <p:spPr>
          <a:xfrm>
            <a:off x="2335963" y="3072034"/>
            <a:ext cx="4801837" cy="830997"/>
          </a:xfrm>
          <a:prstGeom prst="rect">
            <a:avLst/>
          </a:prstGeom>
          <a:noFill/>
        </p:spPr>
        <p:txBody>
          <a:bodyPr wrap="square" rtlCol="0">
            <a:spAutoFit/>
          </a:bodyPr>
          <a:lstStyle/>
          <a:p>
            <a:r>
              <a:rPr lang="en-US" sz="2400" dirty="0"/>
              <a:t>1763: the French Montgolfier brothers invented balloon flights</a:t>
            </a:r>
          </a:p>
        </p:txBody>
      </p:sp>
      <p:pic>
        <p:nvPicPr>
          <p:cNvPr id="2" name="Picture 1">
            <a:extLst>
              <a:ext uri="{FF2B5EF4-FFF2-40B4-BE49-F238E27FC236}">
                <a16:creationId xmlns:a16="http://schemas.microsoft.com/office/drawing/2014/main" id="{64747176-7835-0A7A-C277-FADE12D620F0}"/>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rot="16200000">
            <a:off x="785438" y="3523703"/>
            <a:ext cx="1965491" cy="2919853"/>
          </a:xfrm>
          <a:prstGeom prst="rect">
            <a:avLst/>
          </a:prstGeom>
        </p:spPr>
      </p:pic>
      <p:sp>
        <p:nvSpPr>
          <p:cNvPr id="7" name="Rectangle 6">
            <a:extLst>
              <a:ext uri="{FF2B5EF4-FFF2-40B4-BE49-F238E27FC236}">
                <a16:creationId xmlns:a16="http://schemas.microsoft.com/office/drawing/2014/main" id="{CCB67235-FDE0-C074-AEB1-66D0B32B6E9B}"/>
              </a:ext>
            </a:extLst>
          </p:cNvPr>
          <p:cNvSpPr/>
          <p:nvPr/>
        </p:nvSpPr>
        <p:spPr>
          <a:xfrm>
            <a:off x="2859535" y="5217295"/>
            <a:ext cx="4824404" cy="461665"/>
          </a:xfrm>
          <a:prstGeom prst="rect">
            <a:avLst/>
          </a:prstGeom>
        </p:spPr>
        <p:txBody>
          <a:bodyPr wrap="square">
            <a:spAutoFit/>
          </a:bodyPr>
          <a:lstStyle/>
          <a:p>
            <a:r>
              <a:rPr lang="en-GB" sz="2400" dirty="0"/>
              <a:t>1852: The first hydrogen airship flew </a:t>
            </a:r>
          </a:p>
        </p:txBody>
      </p:sp>
      <p:sp>
        <p:nvSpPr>
          <p:cNvPr id="4" name="Content Placeholder 4">
            <a:extLst>
              <a:ext uri="{FF2B5EF4-FFF2-40B4-BE49-F238E27FC236}">
                <a16:creationId xmlns:a16="http://schemas.microsoft.com/office/drawing/2014/main" id="{E689D79B-591F-4819-BFF9-606C7694B706}"/>
              </a:ext>
            </a:extLst>
          </p:cNvPr>
          <p:cNvSpPr txBox="1">
            <a:spLocks/>
          </p:cNvSpPr>
          <p:nvPr/>
        </p:nvSpPr>
        <p:spPr>
          <a:xfrm>
            <a:off x="97869" y="1056339"/>
            <a:ext cx="9046131" cy="64449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Selected highlights from history of crewed flight </a:t>
            </a:r>
            <a:endParaRPr lang="en-GB" sz="3200" dirty="0"/>
          </a:p>
          <a:p>
            <a:endParaRPr lang="en-GB" dirty="0"/>
          </a:p>
        </p:txBody>
      </p:sp>
    </p:spTree>
    <p:extLst>
      <p:ext uri="{BB962C8B-B14F-4D97-AF65-F5344CB8AC3E}">
        <p14:creationId xmlns:p14="http://schemas.microsoft.com/office/powerpoint/2010/main" val="44999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3730B-E521-3693-77B6-B875C1CDF365}"/>
              </a:ext>
            </a:extLst>
          </p:cNvPr>
          <p:cNvPicPr>
            <a:picLocks noChangeAspect="1"/>
          </p:cNvPicPr>
          <p:nvPr/>
        </p:nvPicPr>
        <p:blipFill rotWithShape="1">
          <a:blip r:embed="rId4"/>
          <a:srcRect l="10666" r="5722"/>
          <a:stretch/>
        </p:blipFill>
        <p:spPr>
          <a:xfrm rot="16555779">
            <a:off x="1785400" y="3204238"/>
            <a:ext cx="1597010" cy="3429000"/>
          </a:xfrm>
          <a:prstGeom prst="rect">
            <a:avLst/>
          </a:prstGeom>
        </p:spPr>
      </p:pic>
      <p:sp>
        <p:nvSpPr>
          <p:cNvPr id="6" name="Content Placeholder 4">
            <a:extLst>
              <a:ext uri="{FF2B5EF4-FFF2-40B4-BE49-F238E27FC236}">
                <a16:creationId xmlns:a16="http://schemas.microsoft.com/office/drawing/2014/main" id="{FFAA5B85-090C-4FCC-B92E-80304382BEA7}"/>
              </a:ext>
            </a:extLst>
          </p:cNvPr>
          <p:cNvSpPr txBox="1">
            <a:spLocks/>
          </p:cNvSpPr>
          <p:nvPr/>
        </p:nvSpPr>
        <p:spPr>
          <a:xfrm>
            <a:off x="0" y="1043633"/>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3200" dirty="0"/>
          </a:p>
        </p:txBody>
      </p:sp>
      <p:pic>
        <p:nvPicPr>
          <p:cNvPr id="9" name="Picture 8">
            <a:extLst>
              <a:ext uri="{FF2B5EF4-FFF2-40B4-BE49-F238E27FC236}">
                <a16:creationId xmlns:a16="http://schemas.microsoft.com/office/drawing/2014/main" id="{92E7091D-89D7-6864-4977-CA546EEA1D4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5451349">
            <a:off x="6280185" y="1637687"/>
            <a:ext cx="1345490" cy="3400835"/>
          </a:xfrm>
          <a:prstGeom prst="rect">
            <a:avLst/>
          </a:prstGeom>
        </p:spPr>
      </p:pic>
      <p:pic>
        <p:nvPicPr>
          <p:cNvPr id="10" name="Picture 9">
            <a:extLst>
              <a:ext uri="{FF2B5EF4-FFF2-40B4-BE49-F238E27FC236}">
                <a16:creationId xmlns:a16="http://schemas.microsoft.com/office/drawing/2014/main" id="{BCACB5B6-ADD1-A3D5-58A1-95FCDE720D23}"/>
              </a:ext>
            </a:extLst>
          </p:cNvPr>
          <p:cNvPicPr>
            <a:picLocks noChangeAspect="1"/>
          </p:cNvPicPr>
          <p:nvPr/>
        </p:nvPicPr>
        <p:blipFill rotWithShape="1">
          <a:blip r:embed="rId6"/>
          <a:srcRect l="9140" r="12667"/>
          <a:stretch/>
        </p:blipFill>
        <p:spPr>
          <a:xfrm rot="15698150">
            <a:off x="806550" y="740809"/>
            <a:ext cx="1530540" cy="2480770"/>
          </a:xfrm>
          <a:prstGeom prst="rect">
            <a:avLst/>
          </a:prstGeom>
        </p:spPr>
      </p:pic>
      <p:sp>
        <p:nvSpPr>
          <p:cNvPr id="11" name="TextBox 10">
            <a:extLst>
              <a:ext uri="{FF2B5EF4-FFF2-40B4-BE49-F238E27FC236}">
                <a16:creationId xmlns:a16="http://schemas.microsoft.com/office/drawing/2014/main" id="{E595D65F-9813-7072-144A-AD8CD4EE9233}"/>
              </a:ext>
            </a:extLst>
          </p:cNvPr>
          <p:cNvSpPr txBox="1"/>
          <p:nvPr/>
        </p:nvSpPr>
        <p:spPr>
          <a:xfrm>
            <a:off x="2903326" y="1170707"/>
            <a:ext cx="6360674" cy="461665"/>
          </a:xfrm>
          <a:prstGeom prst="rect">
            <a:avLst/>
          </a:prstGeom>
          <a:noFill/>
        </p:spPr>
        <p:txBody>
          <a:bodyPr wrap="square" rtlCol="0">
            <a:spAutoFit/>
          </a:bodyPr>
          <a:lstStyle/>
          <a:p>
            <a:r>
              <a:rPr lang="en-US" sz="2400" dirty="0"/>
              <a:t>1891: Otto </a:t>
            </a:r>
            <a:r>
              <a:rPr lang="en-US" sz="2400" dirty="0" err="1"/>
              <a:t>Lithenthal</a:t>
            </a:r>
            <a:r>
              <a:rPr lang="en-US" sz="2400" dirty="0"/>
              <a:t> flew the first glider</a:t>
            </a:r>
          </a:p>
        </p:txBody>
      </p:sp>
      <p:sp>
        <p:nvSpPr>
          <p:cNvPr id="8" name="Rectangle 7">
            <a:extLst>
              <a:ext uri="{FF2B5EF4-FFF2-40B4-BE49-F238E27FC236}">
                <a16:creationId xmlns:a16="http://schemas.microsoft.com/office/drawing/2014/main" id="{C4F2D093-9A65-4FAD-9B3A-60C48B79F783}"/>
              </a:ext>
            </a:extLst>
          </p:cNvPr>
          <p:cNvSpPr/>
          <p:nvPr/>
        </p:nvSpPr>
        <p:spPr>
          <a:xfrm>
            <a:off x="233308" y="3110821"/>
            <a:ext cx="5560612" cy="1569660"/>
          </a:xfrm>
          <a:prstGeom prst="rect">
            <a:avLst/>
          </a:prstGeom>
        </p:spPr>
        <p:txBody>
          <a:bodyPr wrap="square">
            <a:spAutoFit/>
          </a:bodyPr>
          <a:lstStyle/>
          <a:p>
            <a:r>
              <a:rPr lang="en-GB" sz="2400" dirty="0"/>
              <a:t>1903: the Wright brothers famously achieved the first motor-powered flight</a:t>
            </a:r>
          </a:p>
          <a:p>
            <a:endParaRPr lang="en-GB" sz="2400" dirty="0"/>
          </a:p>
          <a:p>
            <a:endParaRPr lang="en-GB" sz="2400" dirty="0"/>
          </a:p>
        </p:txBody>
      </p:sp>
      <p:sp>
        <p:nvSpPr>
          <p:cNvPr id="12" name="Rectangle 11">
            <a:extLst>
              <a:ext uri="{FF2B5EF4-FFF2-40B4-BE49-F238E27FC236}">
                <a16:creationId xmlns:a16="http://schemas.microsoft.com/office/drawing/2014/main" id="{A6FB639A-EB39-D5F2-5BB2-BEF0CEBA26A2}"/>
              </a:ext>
            </a:extLst>
          </p:cNvPr>
          <p:cNvSpPr/>
          <p:nvPr/>
        </p:nvSpPr>
        <p:spPr>
          <a:xfrm>
            <a:off x="4200939" y="4918738"/>
            <a:ext cx="4309093" cy="461665"/>
          </a:xfrm>
          <a:prstGeom prst="rect">
            <a:avLst/>
          </a:prstGeom>
        </p:spPr>
        <p:txBody>
          <a:bodyPr wrap="square">
            <a:spAutoFit/>
          </a:bodyPr>
          <a:lstStyle/>
          <a:p>
            <a:r>
              <a:rPr lang="en-GB" sz="2400" dirty="0"/>
              <a:t>1924: first round the world flight</a:t>
            </a:r>
          </a:p>
        </p:txBody>
      </p:sp>
    </p:spTree>
    <p:extLst>
      <p:ext uri="{BB962C8B-B14F-4D97-AF65-F5344CB8AC3E}">
        <p14:creationId xmlns:p14="http://schemas.microsoft.com/office/powerpoint/2010/main" val="2145687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E90CE-18FF-9E0F-AC63-23F5406C8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2972"/>
          <a:stretch/>
        </p:blipFill>
        <p:spPr>
          <a:xfrm rot="15140178">
            <a:off x="1641454" y="2768733"/>
            <a:ext cx="1952084" cy="3703072"/>
          </a:xfrm>
          <a:prstGeom prst="rect">
            <a:avLst/>
          </a:prstGeom>
        </p:spPr>
      </p:pic>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0"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p>
        </p:txBody>
      </p:sp>
      <p:sp>
        <p:nvSpPr>
          <p:cNvPr id="19" name="TextBox 18">
            <a:extLst>
              <a:ext uri="{FF2B5EF4-FFF2-40B4-BE49-F238E27FC236}">
                <a16:creationId xmlns:a16="http://schemas.microsoft.com/office/drawing/2014/main" id="{A84EDD02-8336-EF4D-9FC6-8010E13ED008}"/>
              </a:ext>
            </a:extLst>
          </p:cNvPr>
          <p:cNvSpPr txBox="1"/>
          <p:nvPr/>
        </p:nvSpPr>
        <p:spPr>
          <a:xfrm>
            <a:off x="286649" y="1207142"/>
            <a:ext cx="4030708" cy="1569660"/>
          </a:xfrm>
          <a:prstGeom prst="rect">
            <a:avLst/>
          </a:prstGeom>
          <a:noFill/>
        </p:spPr>
        <p:txBody>
          <a:bodyPr wrap="square" rtlCol="0">
            <a:spAutoFit/>
          </a:bodyPr>
          <a:lstStyle/>
          <a:p>
            <a:r>
              <a:rPr lang="en-US" sz="2400" dirty="0"/>
              <a:t>1930: the jet engine was designed by British engineer Frank Whittle, followed by the first jet powered plane in 1939 </a:t>
            </a:r>
          </a:p>
        </p:txBody>
      </p:sp>
      <p:sp>
        <p:nvSpPr>
          <p:cNvPr id="4" name="Rectangle 3">
            <a:extLst>
              <a:ext uri="{FF2B5EF4-FFF2-40B4-BE49-F238E27FC236}">
                <a16:creationId xmlns:a16="http://schemas.microsoft.com/office/drawing/2014/main" id="{C9E1C595-83B4-E71D-F90D-0374769730B0}"/>
              </a:ext>
            </a:extLst>
          </p:cNvPr>
          <p:cNvSpPr/>
          <p:nvPr/>
        </p:nvSpPr>
        <p:spPr>
          <a:xfrm>
            <a:off x="4572000" y="4094210"/>
            <a:ext cx="4593617" cy="1200329"/>
          </a:xfrm>
          <a:prstGeom prst="rect">
            <a:avLst/>
          </a:prstGeom>
        </p:spPr>
        <p:txBody>
          <a:bodyPr wrap="square">
            <a:spAutoFit/>
          </a:bodyPr>
          <a:lstStyle/>
          <a:p>
            <a:r>
              <a:rPr lang="en-US" sz="2400" dirty="0"/>
              <a:t>1939-45: During the battle of Britain in the II world war the Spitfire became a national icon  </a:t>
            </a:r>
          </a:p>
        </p:txBody>
      </p:sp>
      <p:pic>
        <p:nvPicPr>
          <p:cNvPr id="9" name="Picture 8">
            <a:extLst>
              <a:ext uri="{FF2B5EF4-FFF2-40B4-BE49-F238E27FC236}">
                <a16:creationId xmlns:a16="http://schemas.microsoft.com/office/drawing/2014/main" id="{B758D18C-0307-7528-4356-883F2853237A}"/>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l="7889" r="7781"/>
          <a:stretch/>
        </p:blipFill>
        <p:spPr>
          <a:xfrm rot="16200000">
            <a:off x="5446307" y="200588"/>
            <a:ext cx="1892290" cy="4150189"/>
          </a:xfrm>
          <a:prstGeom prst="rect">
            <a:avLst/>
          </a:prstGeom>
        </p:spPr>
      </p:pic>
    </p:spTree>
    <p:extLst>
      <p:ext uri="{BB962C8B-B14F-4D97-AF65-F5344CB8AC3E}">
        <p14:creationId xmlns:p14="http://schemas.microsoft.com/office/powerpoint/2010/main" val="298885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E9DB7B4-9BE2-4CD5-AC36-D8271175CEF8}"/>
              </a:ext>
            </a:extLst>
          </p:cNvPr>
          <p:cNvPicPr>
            <a:picLocks noChangeAspect="1"/>
          </p:cNvPicPr>
          <p:nvPr/>
        </p:nvPicPr>
        <p:blipFill>
          <a:blip r:embed="rId3"/>
          <a:stretch>
            <a:fillRect/>
          </a:stretch>
        </p:blipFill>
        <p:spPr>
          <a:xfrm rot="16497766">
            <a:off x="1259616" y="1752727"/>
            <a:ext cx="2495631" cy="5230910"/>
          </a:xfrm>
          <a:prstGeom prst="rect">
            <a:avLst/>
          </a:prstGeom>
        </p:spPr>
      </p:pic>
      <p:pic>
        <p:nvPicPr>
          <p:cNvPr id="14" name="Picture 13">
            <a:extLst>
              <a:ext uri="{FF2B5EF4-FFF2-40B4-BE49-F238E27FC236}">
                <a16:creationId xmlns:a16="http://schemas.microsoft.com/office/drawing/2014/main" id="{90734C55-F57D-BC13-BA31-B7F28395466F}"/>
              </a:ext>
            </a:extLst>
          </p:cNvPr>
          <p:cNvPicPr>
            <a:picLocks noChangeAspect="1"/>
          </p:cNvPicPr>
          <p:nvPr/>
        </p:nvPicPr>
        <p:blipFill rotWithShape="1">
          <a:blip r:embed="rId4"/>
          <a:srcRect l="8544" r="6909" b="4263"/>
          <a:stretch/>
        </p:blipFill>
        <p:spPr>
          <a:xfrm rot="15707601">
            <a:off x="5158484" y="-346779"/>
            <a:ext cx="2154819" cy="5669894"/>
          </a:xfrm>
          <a:prstGeom prst="rect">
            <a:avLst/>
          </a:prstGeom>
        </p:spPr>
      </p:pic>
      <p:sp>
        <p:nvSpPr>
          <p:cNvPr id="19" name="TextBox 18">
            <a:extLst>
              <a:ext uri="{FF2B5EF4-FFF2-40B4-BE49-F238E27FC236}">
                <a16:creationId xmlns:a16="http://schemas.microsoft.com/office/drawing/2014/main" id="{A84EDD02-8336-EF4D-9FC6-8010E13ED008}"/>
              </a:ext>
            </a:extLst>
          </p:cNvPr>
          <p:cNvSpPr txBox="1"/>
          <p:nvPr/>
        </p:nvSpPr>
        <p:spPr>
          <a:xfrm>
            <a:off x="1010296" y="1698456"/>
            <a:ext cx="3800244" cy="1200329"/>
          </a:xfrm>
          <a:prstGeom prst="rect">
            <a:avLst/>
          </a:prstGeom>
          <a:noFill/>
        </p:spPr>
        <p:txBody>
          <a:bodyPr wrap="square" rtlCol="0">
            <a:spAutoFit/>
          </a:bodyPr>
          <a:lstStyle/>
          <a:p>
            <a:r>
              <a:rPr lang="en-US" sz="2400" dirty="0"/>
              <a:t>1949: the first commercial jet passenger flights</a:t>
            </a:r>
          </a:p>
          <a:p>
            <a:endParaRPr lang="en-US" sz="2400" dirty="0"/>
          </a:p>
        </p:txBody>
      </p:sp>
      <p:sp>
        <p:nvSpPr>
          <p:cNvPr id="2" name="TextBox 1">
            <a:extLst>
              <a:ext uri="{FF2B5EF4-FFF2-40B4-BE49-F238E27FC236}">
                <a16:creationId xmlns:a16="http://schemas.microsoft.com/office/drawing/2014/main" id="{13BBB5D4-50E1-E447-F475-9E7038BD94F3}"/>
              </a:ext>
            </a:extLst>
          </p:cNvPr>
          <p:cNvSpPr txBox="1"/>
          <p:nvPr/>
        </p:nvSpPr>
        <p:spPr>
          <a:xfrm>
            <a:off x="4929989" y="4851752"/>
            <a:ext cx="4443161" cy="1200329"/>
          </a:xfrm>
          <a:prstGeom prst="rect">
            <a:avLst/>
          </a:prstGeom>
          <a:noFill/>
        </p:spPr>
        <p:txBody>
          <a:bodyPr wrap="square" rtlCol="0">
            <a:spAutoFit/>
          </a:bodyPr>
          <a:lstStyle/>
          <a:p>
            <a:r>
              <a:rPr lang="en-US" sz="2400" dirty="0"/>
              <a:t>1969: the first supersonic Concorde flight</a:t>
            </a:r>
          </a:p>
          <a:p>
            <a:endParaRPr lang="en-US" sz="2400" dirty="0"/>
          </a:p>
        </p:txBody>
      </p:sp>
    </p:spTree>
    <p:extLst>
      <p:ext uri="{BB962C8B-B14F-4D97-AF65-F5344CB8AC3E}">
        <p14:creationId xmlns:p14="http://schemas.microsoft.com/office/powerpoint/2010/main" val="86503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495DE8-852A-3CA4-5412-E508C525098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5031" r="18901" b="5146"/>
          <a:stretch/>
        </p:blipFill>
        <p:spPr>
          <a:xfrm rot="15932264">
            <a:off x="5570566" y="-198641"/>
            <a:ext cx="1498655" cy="4624411"/>
          </a:xfrm>
          <a:prstGeom prst="rect">
            <a:avLst/>
          </a:prstGeom>
        </p:spPr>
      </p:pic>
      <p:sp>
        <p:nvSpPr>
          <p:cNvPr id="19" name="TextBox 18">
            <a:extLst>
              <a:ext uri="{FF2B5EF4-FFF2-40B4-BE49-F238E27FC236}">
                <a16:creationId xmlns:a16="http://schemas.microsoft.com/office/drawing/2014/main" id="{A84EDD02-8336-EF4D-9FC6-8010E13ED008}"/>
              </a:ext>
            </a:extLst>
          </p:cNvPr>
          <p:cNvSpPr txBox="1"/>
          <p:nvPr/>
        </p:nvSpPr>
        <p:spPr>
          <a:xfrm>
            <a:off x="307929" y="1371455"/>
            <a:ext cx="4356836" cy="1200329"/>
          </a:xfrm>
          <a:prstGeom prst="rect">
            <a:avLst/>
          </a:prstGeom>
          <a:noFill/>
        </p:spPr>
        <p:txBody>
          <a:bodyPr wrap="square" rtlCol="0">
            <a:spAutoFit/>
          </a:bodyPr>
          <a:lstStyle/>
          <a:p>
            <a:r>
              <a:rPr lang="en-US" sz="2400" dirty="0"/>
              <a:t>1981: The shuttle makes the trip to space and back</a:t>
            </a:r>
          </a:p>
          <a:p>
            <a:endParaRPr lang="en-US" sz="2400" dirty="0"/>
          </a:p>
        </p:txBody>
      </p:sp>
      <p:pic>
        <p:nvPicPr>
          <p:cNvPr id="4" name="Picture 3">
            <a:extLst>
              <a:ext uri="{FF2B5EF4-FFF2-40B4-BE49-F238E27FC236}">
                <a16:creationId xmlns:a16="http://schemas.microsoft.com/office/drawing/2014/main" id="{E4485F6A-99BC-F80C-14BC-2926A1FC12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5326502">
            <a:off x="1662591" y="2071028"/>
            <a:ext cx="1647511" cy="4479993"/>
          </a:xfrm>
          <a:prstGeom prst="rect">
            <a:avLst/>
          </a:prstGeom>
        </p:spPr>
      </p:pic>
      <p:sp>
        <p:nvSpPr>
          <p:cNvPr id="2" name="TextBox 1">
            <a:extLst>
              <a:ext uri="{FF2B5EF4-FFF2-40B4-BE49-F238E27FC236}">
                <a16:creationId xmlns:a16="http://schemas.microsoft.com/office/drawing/2014/main" id="{0D6EF504-BFFE-DF7D-1BD7-9630A2DFD2DB}"/>
              </a:ext>
            </a:extLst>
          </p:cNvPr>
          <p:cNvSpPr txBox="1"/>
          <p:nvPr/>
        </p:nvSpPr>
        <p:spPr>
          <a:xfrm>
            <a:off x="2486347" y="4773183"/>
            <a:ext cx="6056871" cy="830997"/>
          </a:xfrm>
          <a:prstGeom prst="rect">
            <a:avLst/>
          </a:prstGeom>
          <a:noFill/>
        </p:spPr>
        <p:txBody>
          <a:bodyPr wrap="square" rtlCol="0">
            <a:spAutoFit/>
          </a:bodyPr>
          <a:lstStyle/>
          <a:p>
            <a:r>
              <a:rPr lang="en-US" sz="2400" dirty="0"/>
              <a:t>2016: First solar plane flies around the world</a:t>
            </a:r>
          </a:p>
          <a:p>
            <a:endParaRPr lang="en-US" sz="2400" dirty="0"/>
          </a:p>
        </p:txBody>
      </p:sp>
    </p:spTree>
    <p:extLst>
      <p:ext uri="{BB962C8B-B14F-4D97-AF65-F5344CB8AC3E}">
        <p14:creationId xmlns:p14="http://schemas.microsoft.com/office/powerpoint/2010/main" val="3656009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C3F58-0768-C80A-E4C5-86BA90018E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4767" t="22107"/>
          <a:stretch/>
        </p:blipFill>
        <p:spPr>
          <a:xfrm rot="15445812" flipV="1">
            <a:off x="5531900" y="733198"/>
            <a:ext cx="2645861" cy="4100814"/>
          </a:xfrm>
          <a:prstGeom prst="rect">
            <a:avLst/>
          </a:prstGeom>
        </p:spPr>
      </p:pic>
      <p:pic>
        <p:nvPicPr>
          <p:cNvPr id="8" name="Picture 7">
            <a:extLst>
              <a:ext uri="{FF2B5EF4-FFF2-40B4-BE49-F238E27FC236}">
                <a16:creationId xmlns:a16="http://schemas.microsoft.com/office/drawing/2014/main" id="{BFD05408-A7E9-27AD-5C1D-FF988038B8F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290" t="20424" r="11498"/>
          <a:stretch/>
        </p:blipFill>
        <p:spPr>
          <a:xfrm rot="5791436">
            <a:off x="4172525" y="2828375"/>
            <a:ext cx="1956037" cy="3877268"/>
          </a:xfrm>
          <a:prstGeom prst="rect">
            <a:avLst/>
          </a:prstGeom>
        </p:spPr>
      </p:pic>
      <p:sp>
        <p:nvSpPr>
          <p:cNvPr id="5" name="Content Placeholder 4">
            <a:extLst>
              <a:ext uri="{FF2B5EF4-FFF2-40B4-BE49-F238E27FC236}">
                <a16:creationId xmlns:a16="http://schemas.microsoft.com/office/drawing/2014/main" id="{32986FFA-A172-4FC5-BA3B-83DC40E3C53A}"/>
              </a:ext>
            </a:extLst>
          </p:cNvPr>
          <p:cNvSpPr txBox="1">
            <a:spLocks/>
          </p:cNvSpPr>
          <p:nvPr/>
        </p:nvSpPr>
        <p:spPr>
          <a:xfrm>
            <a:off x="221322" y="1046154"/>
            <a:ext cx="9046131" cy="8207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600" b="1" dirty="0"/>
              <a:t>Future flights – what next?</a:t>
            </a:r>
          </a:p>
        </p:txBody>
      </p:sp>
      <p:sp>
        <p:nvSpPr>
          <p:cNvPr id="19" name="TextBox 18">
            <a:extLst>
              <a:ext uri="{FF2B5EF4-FFF2-40B4-BE49-F238E27FC236}">
                <a16:creationId xmlns:a16="http://schemas.microsoft.com/office/drawing/2014/main" id="{A84EDD02-8336-EF4D-9FC6-8010E13ED008}"/>
              </a:ext>
            </a:extLst>
          </p:cNvPr>
          <p:cNvSpPr txBox="1"/>
          <p:nvPr/>
        </p:nvSpPr>
        <p:spPr>
          <a:xfrm>
            <a:off x="293696" y="1866899"/>
            <a:ext cx="4450691" cy="3416320"/>
          </a:xfrm>
          <a:prstGeom prst="rect">
            <a:avLst/>
          </a:prstGeom>
          <a:noFill/>
        </p:spPr>
        <p:txBody>
          <a:bodyPr wrap="square" rtlCol="0">
            <a:spAutoFit/>
          </a:bodyPr>
          <a:lstStyle/>
          <a:p>
            <a:r>
              <a:rPr lang="en-US" sz="2400" dirty="0"/>
              <a:t>Some ideas could include:</a:t>
            </a:r>
          </a:p>
          <a:p>
            <a:endParaRPr lang="en-US" sz="2400" dirty="0"/>
          </a:p>
          <a:p>
            <a:pPr marL="342900" indent="-342900">
              <a:buFont typeface="Arial" panose="020B0604020202020204" pitchFamily="34" charset="0"/>
              <a:buChar char="•"/>
            </a:pPr>
            <a:r>
              <a:rPr lang="en-US" sz="2400" dirty="0"/>
              <a:t>Pilotless passenger planes?</a:t>
            </a:r>
          </a:p>
          <a:p>
            <a:pPr marL="342900" indent="-342900">
              <a:buFont typeface="Arial" panose="020B0604020202020204" pitchFamily="34" charset="0"/>
              <a:buChar char="•"/>
            </a:pPr>
            <a:r>
              <a:rPr lang="en-US" sz="2400" dirty="0"/>
              <a:t>A return to luxury airships?</a:t>
            </a:r>
          </a:p>
          <a:p>
            <a:pPr marL="342900" indent="-342900">
              <a:buFont typeface="Arial" panose="020B0604020202020204" pitchFamily="34" charset="0"/>
              <a:buChar char="•"/>
            </a:pPr>
            <a:r>
              <a:rPr lang="en-US" sz="2400" dirty="0"/>
              <a:t>Commercial flights to the Moon or Mars?</a:t>
            </a:r>
          </a:p>
          <a:p>
            <a:pPr marL="342900" indent="-342900">
              <a:buFont typeface="Arial" panose="020B0604020202020204" pitchFamily="34" charset="0"/>
              <a:buChar char="•"/>
            </a:pPr>
            <a:r>
              <a:rPr lang="en-US" sz="2400" dirty="0"/>
              <a:t>Electric helicopters?</a:t>
            </a:r>
          </a:p>
          <a:p>
            <a:endParaRPr lang="en-US" sz="2400" dirty="0"/>
          </a:p>
          <a:p>
            <a:r>
              <a:rPr lang="en-US" sz="2400" dirty="0"/>
              <a:t>What do you think?</a:t>
            </a:r>
          </a:p>
        </p:txBody>
      </p:sp>
    </p:spTree>
    <p:extLst>
      <p:ext uri="{BB962C8B-B14F-4D97-AF65-F5344CB8AC3E}">
        <p14:creationId xmlns:p14="http://schemas.microsoft.com/office/powerpoint/2010/main" val="7493039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498559F77D6649971E4AAB1E284C23" ma:contentTypeVersion="15" ma:contentTypeDescription="Create a new document." ma:contentTypeScope="" ma:versionID="aa8a9e935025f43c1f9c41065c9bbed2">
  <xsd:schema xmlns:xsd="http://www.w3.org/2001/XMLSchema" xmlns:xs="http://www.w3.org/2001/XMLSchema" xmlns:p="http://schemas.microsoft.com/office/2006/metadata/properties" xmlns:ns1="http://schemas.microsoft.com/sharepoint/v3" xmlns:ns3="accd350c-b984-42cf-bbe1-f539aeb1d405" xmlns:ns4="7ef59ffa-03b4-4cf8-9ac4-3e911814cc06" targetNamespace="http://schemas.microsoft.com/office/2006/metadata/properties" ma:root="true" ma:fieldsID="cdefe1194683fedc009d948913198f6f" ns1:_="" ns3:_="" ns4:_="">
    <xsd:import namespace="http://schemas.microsoft.com/sharepoint/v3"/>
    <xsd:import namespace="accd350c-b984-42cf-bbe1-f539aeb1d405"/>
    <xsd:import namespace="7ef59ffa-03b4-4cf8-9ac4-3e911814cc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cd350c-b984-42cf-bbe1-f539aeb1d40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f59ffa-03b4-4cf8-9ac4-3e911814cc0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0B3CC5-1708-47C6-B324-63788AA6AA4A}">
  <ds:schemaRefs>
    <ds:schemaRef ds:uri="http://schemas.microsoft.com/sharepoint/v3"/>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purl.org/dc/elements/1.1/"/>
    <ds:schemaRef ds:uri="http://www.w3.org/XML/1998/namespace"/>
    <ds:schemaRef ds:uri="http://schemas.openxmlformats.org/package/2006/metadata/core-properties"/>
    <ds:schemaRef ds:uri="7ef59ffa-03b4-4cf8-9ac4-3e911814cc06"/>
    <ds:schemaRef ds:uri="accd350c-b984-42cf-bbe1-f539aeb1d405"/>
  </ds:schemaRefs>
</ds:datastoreItem>
</file>

<file path=customXml/itemProps2.xml><?xml version="1.0" encoding="utf-8"?>
<ds:datastoreItem xmlns:ds="http://schemas.openxmlformats.org/officeDocument/2006/customXml" ds:itemID="{981072FA-5E2F-4055-9682-027D25FC8486}">
  <ds:schemaRefs>
    <ds:schemaRef ds:uri="http://schemas.microsoft.com/sharepoint/v3/contenttype/forms"/>
  </ds:schemaRefs>
</ds:datastoreItem>
</file>

<file path=customXml/itemProps3.xml><?xml version="1.0" encoding="utf-8"?>
<ds:datastoreItem xmlns:ds="http://schemas.openxmlformats.org/officeDocument/2006/customXml" ds:itemID="{632FF26B-C69A-45F1-88CE-B122BF184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cd350c-b984-42cf-bbe1-f539aeb1d405"/>
    <ds:schemaRef ds:uri="7ef59ffa-03b4-4cf8-9ac4-3e911814cc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3203</TotalTime>
  <Words>586</Words>
  <Application>Microsoft Office PowerPoint</Application>
  <PresentationFormat>On-screen Show (4:3)</PresentationFormat>
  <Paragraphs>73</Paragraphs>
  <Slides>14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Segoe UI Emoji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Attainment in Education Ltd</dc:creator>
  <cp:keywords/>
  <dc:description/>
  <cp:lastModifiedBy>Marie Neighbour</cp:lastModifiedBy>
  <cp:revision>51</cp:revision>
  <dcterms:created xsi:type="dcterms:W3CDTF">2017-06-28T15:11:57Z</dcterms:created>
  <dcterms:modified xsi:type="dcterms:W3CDTF">2022-10-11T07:14:27Z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0x01010076498559F77D6649971E4AAB1E284C23</vt:lpwstr>
  </property>
</Properties>
</file>