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 id="2147483684" r:id="rId5"/>
    <p:sldMasterId id="2147483708" r:id="rId6"/>
    <p:sldMasterId id="2147483720" r:id="rId7"/>
  </p:sldMasterIdLst>
  <p:notesMasterIdLst>
    <p:notesMasterId r:id="rId15"/>
  </p:notesMasterIdLst>
  <p:handoutMasterIdLst>
    <p:handoutMasterId r:id="rId16"/>
  </p:handoutMasterIdLst>
  <p:sldIdLst>
    <p:sldId id="270" r:id="rId8"/>
    <p:sldId id="257" r:id="rId9"/>
    <p:sldId id="276" r:id="rId10"/>
    <p:sldId id="271" r:id="rId11"/>
    <p:sldId id="273" r:id="rId12"/>
    <p:sldId id="262"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6D4AA4-764A-822C-5E12-64A461E97E4A}" name="David Hills-Taylor" initials="DHT" userId="78abecb0f368a2b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p:restoredTop sz="90950" autoAdjust="0"/>
  </p:normalViewPr>
  <p:slideViewPr>
    <p:cSldViewPr snapToGrid="0" snapToObjects="1">
      <p:cViewPr varScale="1">
        <p:scale>
          <a:sx n="61" d="100"/>
          <a:sy n="61" d="100"/>
        </p:scale>
        <p:origin x="1436"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23" d="100"/>
          <a:sy n="123" d="100"/>
        </p:scale>
        <p:origin x="244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C82A6D-5B87-78DF-5401-214D5C5032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7E8D2A-F88C-89E0-3FE0-79B91E9D78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D76EED-233C-454C-A142-7452DC8FE68E}" type="datetimeFigureOut">
              <a:rPr lang="en-GB" smtClean="0"/>
              <a:t>29/11/2022</a:t>
            </a:fld>
            <a:endParaRPr lang="en-GB"/>
          </a:p>
        </p:txBody>
      </p:sp>
      <p:sp>
        <p:nvSpPr>
          <p:cNvPr id="4" name="Footer Placeholder 3">
            <a:extLst>
              <a:ext uri="{FF2B5EF4-FFF2-40B4-BE49-F238E27FC236}">
                <a16:creationId xmlns:a16="http://schemas.microsoft.com/office/drawing/2014/main" id="{8AC2F6D9-6396-8BDC-3680-15C05D1BC5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786078-9277-4D88-27A3-82186532AF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DDF4DE-1335-443F-9BA8-2A04B9526899}" type="slidenum">
              <a:rPr lang="en-GB" smtClean="0"/>
              <a:t>‹#›</a:t>
            </a:fld>
            <a:endParaRPr lang="en-GB"/>
          </a:p>
        </p:txBody>
      </p:sp>
    </p:spTree>
    <p:extLst>
      <p:ext uri="{BB962C8B-B14F-4D97-AF65-F5344CB8AC3E}">
        <p14:creationId xmlns:p14="http://schemas.microsoft.com/office/powerpoint/2010/main" val="4037086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29/11/2022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dirty="0"/>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000000"/>
                </a:solidFill>
                <a:latin typeface="+mn-lt"/>
                <a:cs typeface="Arial" panose="020B0604020202020204" pitchFamily="34" charset="0"/>
              </a:rPr>
              <a:t>Explain that dragons play an important role in Chinese culture, such as the zodiac, dragon dances, art, the dragon boat festival etc.</a:t>
            </a:r>
          </a:p>
        </p:txBody>
      </p:sp>
      <p:sp>
        <p:nvSpPr>
          <p:cNvPr id="4" name="Slide Number Placeholder 3"/>
          <p:cNvSpPr>
            <a:spLocks noGrp="1"/>
          </p:cNvSpPr>
          <p:nvPr>
            <p:ph type="sldNum" sz="quarter" idx="5"/>
          </p:nvPr>
        </p:nvSpPr>
        <p:spPr/>
        <p:txBody>
          <a:bodyPr/>
          <a:lstStyle/>
          <a:p>
            <a:fld id="{37A6C618-01BC-4F34-BEEA-3EF1E0D0278F}" type="slidenum">
              <a:rPr lang="en-GB" smtClean="0"/>
              <a:t>3</a:t>
            </a:fld>
            <a:endParaRPr lang="en-GB"/>
          </a:p>
        </p:txBody>
      </p:sp>
    </p:spTree>
    <p:extLst>
      <p:ext uri="{BB962C8B-B14F-4D97-AF65-F5344CB8AC3E}">
        <p14:creationId xmlns:p14="http://schemas.microsoft.com/office/powerpoint/2010/main" val="218678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000000"/>
                </a:solidFill>
                <a:latin typeface="+mn-lt"/>
                <a:cs typeface="Arial" panose="020B0604020202020204" pitchFamily="34" charset="0"/>
              </a:rPr>
              <a:t>Explain that dragons play an important role in Chinese culture, such as the zodiac, dragon dances, art, the dragon boat festival etc.</a:t>
            </a:r>
          </a:p>
        </p:txBody>
      </p:sp>
      <p:sp>
        <p:nvSpPr>
          <p:cNvPr id="4" name="Slide Number Placeholder 3"/>
          <p:cNvSpPr>
            <a:spLocks noGrp="1"/>
          </p:cNvSpPr>
          <p:nvPr>
            <p:ph type="sldNum" sz="quarter" idx="5"/>
          </p:nvPr>
        </p:nvSpPr>
        <p:spPr/>
        <p:txBody>
          <a:bodyPr/>
          <a:lstStyle/>
          <a:p>
            <a:fld id="{37A6C618-01BC-4F34-BEEA-3EF1E0D0278F}" type="slidenum">
              <a:rPr lang="en-GB" smtClean="0"/>
              <a:t>4</a:t>
            </a:fld>
            <a:endParaRPr lang="en-GB"/>
          </a:p>
        </p:txBody>
      </p:sp>
    </p:spTree>
    <p:extLst>
      <p:ext uri="{BB962C8B-B14F-4D97-AF65-F5344CB8AC3E}">
        <p14:creationId xmlns:p14="http://schemas.microsoft.com/office/powerpoint/2010/main" val="398410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could ask learners to use the internet to find out more about </a:t>
            </a:r>
            <a:r>
              <a:rPr lang="en-GB" dirty="0" err="1"/>
              <a:t>Shennong</a:t>
            </a:r>
            <a:r>
              <a:rPr lang="en-GB" dirty="0"/>
              <a:t>, and why he is important to Chinese culture. </a:t>
            </a:r>
          </a:p>
          <a:p>
            <a:r>
              <a:rPr lang="en-GB" dirty="0"/>
              <a:t>Could also explain that the dragon is one of 12 Chinese zodiac signs – what are the others?</a:t>
            </a:r>
          </a:p>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5</a:t>
            </a:fld>
            <a:endParaRPr lang="en-GB"/>
          </a:p>
        </p:txBody>
      </p:sp>
    </p:spTree>
    <p:extLst>
      <p:ext uri="{BB962C8B-B14F-4D97-AF65-F5344CB8AC3E}">
        <p14:creationId xmlns:p14="http://schemas.microsoft.com/office/powerpoint/2010/main" val="271791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care when using scissors or any other sharp objects for cutting out.</a:t>
            </a:r>
          </a:p>
        </p:txBody>
      </p:sp>
      <p:sp>
        <p:nvSpPr>
          <p:cNvPr id="4" name="Slide Number Placeholder 3"/>
          <p:cNvSpPr>
            <a:spLocks noGrp="1"/>
          </p:cNvSpPr>
          <p:nvPr>
            <p:ph type="sldNum" sz="quarter" idx="5"/>
          </p:nvPr>
        </p:nvSpPr>
        <p:spPr/>
        <p:txBody>
          <a:bodyPr/>
          <a:lstStyle/>
          <a:p>
            <a:fld id="{37A6C618-01BC-4F34-BEEA-3EF1E0D0278F}" type="slidenum">
              <a:rPr lang="en-GB" smtClean="0"/>
              <a:t>6</a:t>
            </a:fld>
            <a:endParaRPr lang="en-GB"/>
          </a:p>
        </p:txBody>
      </p:sp>
    </p:spTree>
    <p:extLst>
      <p:ext uri="{BB962C8B-B14F-4D97-AF65-F5344CB8AC3E}">
        <p14:creationId xmlns:p14="http://schemas.microsoft.com/office/powerpoint/2010/main" val="206930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8148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27089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010933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3367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156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6408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620131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510170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031439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6300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389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2924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26961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10411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91094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32438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64753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80146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5038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26454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85488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47348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31486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05905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22808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66182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12571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550497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4143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732683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5298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173294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973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74426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779540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348616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967720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154396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87824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9065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7680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4256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77563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85448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4935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22937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7491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29/11/2022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31784353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3.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56EC9-F8AE-453A-98C2-5E74B8193F2C}"/>
              </a:ext>
            </a:extLst>
          </p:cNvPr>
          <p:cNvSpPr txBox="1"/>
          <p:nvPr/>
        </p:nvSpPr>
        <p:spPr>
          <a:xfrm>
            <a:off x="0" y="1062355"/>
            <a:ext cx="9144000" cy="646331"/>
          </a:xfrm>
          <a:prstGeom prst="rect">
            <a:avLst/>
          </a:prstGeom>
          <a:noFill/>
        </p:spPr>
        <p:txBody>
          <a:bodyPr wrap="square" rtlCol="0">
            <a:spAutoFit/>
          </a:bodyPr>
          <a:lstStyle/>
          <a:p>
            <a:pPr algn="ctr"/>
            <a:r>
              <a:rPr lang="en-GB" sz="3600" b="1" dirty="0">
                <a:latin typeface="Arial"/>
                <a:cs typeface="Arial"/>
              </a:rPr>
              <a:t>Chinese Dragon </a:t>
            </a:r>
          </a:p>
        </p:txBody>
      </p:sp>
      <p:sp>
        <p:nvSpPr>
          <p:cNvPr id="4" name="TextBox 3">
            <a:extLst>
              <a:ext uri="{FF2B5EF4-FFF2-40B4-BE49-F238E27FC236}">
                <a16:creationId xmlns:a16="http://schemas.microsoft.com/office/drawing/2014/main" id="{D7D83397-CCC0-4BFA-B43F-C32B14DC99B0}"/>
              </a:ext>
            </a:extLst>
          </p:cNvPr>
          <p:cNvSpPr txBox="1"/>
          <p:nvPr/>
        </p:nvSpPr>
        <p:spPr>
          <a:xfrm>
            <a:off x="1298447" y="5491825"/>
            <a:ext cx="6547104"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Designing and making dragon masks</a:t>
            </a:r>
          </a:p>
        </p:txBody>
      </p:sp>
      <p:pic>
        <p:nvPicPr>
          <p:cNvPr id="2" name="Picture 2" descr="Chinese New Year, Festival, Traditional, Red, Dragon">
            <a:extLst>
              <a:ext uri="{FF2B5EF4-FFF2-40B4-BE49-F238E27FC236}">
                <a16:creationId xmlns:a16="http://schemas.microsoft.com/office/drawing/2014/main" id="{A3304BD2-DA23-E7E5-CAE1-34A58675D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496" y="1822416"/>
            <a:ext cx="4740904" cy="355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14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436AB0-1A9C-9F13-BD42-2597D840F89B}"/>
              </a:ext>
            </a:extLst>
          </p:cNvPr>
          <p:cNvSpPr txBox="1"/>
          <p:nvPr/>
        </p:nvSpPr>
        <p:spPr>
          <a:xfrm>
            <a:off x="554299" y="1102271"/>
            <a:ext cx="8035401"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cs typeface="Arial" panose="020B0604020202020204" pitchFamily="34" charset="0"/>
              </a:rPr>
              <a:t>Stay safe</a:t>
            </a:r>
            <a:r>
              <a:rPr lang="en-GB" sz="2000" b="1" dirty="0">
                <a:effectLst/>
                <a:latin typeface="Arial" panose="020B0604020202020204" pitchFamily="34" charset="0"/>
                <a:ea typeface="Times New Roman" panose="02020603050405020304" pitchFamily="18" charset="0"/>
                <a:cs typeface="Arial" panose="020B0604020202020204" pitchFamily="34" charset="0"/>
              </a:rPr>
              <a:t>  </a:t>
            </a:r>
          </a:p>
          <a:p>
            <a:pPr fontAlgn="base"/>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ensuring that any equipment used for this activity is in good working condition</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behaving sensibly and following any safety instructions so as not to hurt or injure yourself or others </a:t>
            </a:r>
          </a:p>
          <a:p>
            <a:pPr fontAlgn="base"/>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Please note that in the absence of any negligence or other breach of duty by us, this activity is carried out at your own risk. It is important to take extra care at the stages marked with this symbol: ⚠ </a:t>
            </a:r>
          </a:p>
        </p:txBody>
      </p:sp>
    </p:spTree>
    <p:extLst>
      <p:ext uri="{BB962C8B-B14F-4D97-AF65-F5344CB8AC3E}">
        <p14:creationId xmlns:p14="http://schemas.microsoft.com/office/powerpoint/2010/main" val="573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colorful, store, colors, several&#10;&#10;Description automatically generated">
            <a:extLst>
              <a:ext uri="{FF2B5EF4-FFF2-40B4-BE49-F238E27FC236}">
                <a16:creationId xmlns:a16="http://schemas.microsoft.com/office/drawing/2014/main" id="{129D2A58-740D-64AD-930C-A8FDCF16337D}"/>
              </a:ext>
            </a:extLst>
          </p:cNvPr>
          <p:cNvPicPr>
            <a:picLocks noChangeAspect="1"/>
          </p:cNvPicPr>
          <p:nvPr/>
        </p:nvPicPr>
        <p:blipFill>
          <a:blip r:embed="rId3"/>
          <a:stretch>
            <a:fillRect/>
          </a:stretch>
        </p:blipFill>
        <p:spPr>
          <a:xfrm>
            <a:off x="6751121" y="4359726"/>
            <a:ext cx="2220686" cy="1665515"/>
          </a:xfrm>
          <a:prstGeom prst="rect">
            <a:avLst/>
          </a:prstGeom>
        </p:spPr>
      </p:pic>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293346" y="1074686"/>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Meaning of Colours</a:t>
            </a:r>
          </a:p>
        </p:txBody>
      </p:sp>
      <p:sp>
        <p:nvSpPr>
          <p:cNvPr id="3" name="Rectangle 2">
            <a:extLst>
              <a:ext uri="{FF2B5EF4-FFF2-40B4-BE49-F238E27FC236}">
                <a16:creationId xmlns:a16="http://schemas.microsoft.com/office/drawing/2014/main" id="{BF92D612-2C50-4E25-B0FD-015CD97862CE}"/>
              </a:ext>
            </a:extLst>
          </p:cNvPr>
          <p:cNvSpPr/>
          <p:nvPr/>
        </p:nvSpPr>
        <p:spPr>
          <a:xfrm>
            <a:off x="293346" y="1774916"/>
            <a:ext cx="5751194" cy="3600986"/>
          </a:xfrm>
          <a:prstGeom prst="rect">
            <a:avLst/>
          </a:prstGeom>
        </p:spPr>
        <p:txBody>
          <a:bodyPr wrap="square">
            <a:spAutoFit/>
          </a:bodyPr>
          <a:lstStyle/>
          <a:p>
            <a:pPr>
              <a:spcAft>
                <a:spcPts val="1200"/>
              </a:spcAft>
            </a:pPr>
            <a:r>
              <a:rPr lang="en-US" sz="2400" dirty="0">
                <a:latin typeface="Arial" panose="020B0604020202020204" pitchFamily="34" charset="0"/>
                <a:cs typeface="Arial" panose="020B0604020202020204" pitchFamily="34" charset="0"/>
              </a:rPr>
              <a:t>Colours have certain meanings in China:</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Red – love, joy, wealth and happiness</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Yellow – pleasant, happy</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Green – life, vitality, dependability</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Purple – love, nobility</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Black – darkness, glory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White – death, bad luck</a:t>
            </a:r>
          </a:p>
        </p:txBody>
      </p:sp>
      <p:pic>
        <p:nvPicPr>
          <p:cNvPr id="8" name="Picture 7" descr="A group of red and white lanterns&#10;&#10;Description automatically generated with medium confidence">
            <a:extLst>
              <a:ext uri="{FF2B5EF4-FFF2-40B4-BE49-F238E27FC236}">
                <a16:creationId xmlns:a16="http://schemas.microsoft.com/office/drawing/2014/main" id="{8112973C-C35F-954C-9484-8A77080E08ED}"/>
              </a:ext>
            </a:extLst>
          </p:cNvPr>
          <p:cNvPicPr>
            <a:picLocks noChangeAspect="1"/>
          </p:cNvPicPr>
          <p:nvPr/>
        </p:nvPicPr>
        <p:blipFill>
          <a:blip r:embed="rId4"/>
          <a:stretch>
            <a:fillRect/>
          </a:stretch>
        </p:blipFill>
        <p:spPr>
          <a:xfrm>
            <a:off x="6134398" y="1235033"/>
            <a:ext cx="2821874" cy="1881249"/>
          </a:xfrm>
          <a:prstGeom prst="rect">
            <a:avLst/>
          </a:prstGeom>
        </p:spPr>
      </p:pic>
      <p:pic>
        <p:nvPicPr>
          <p:cNvPr id="10" name="Picture 9" descr="A picture containing sky, outdoor, plant, colorful&#10;&#10;Description automatically generated">
            <a:extLst>
              <a:ext uri="{FF2B5EF4-FFF2-40B4-BE49-F238E27FC236}">
                <a16:creationId xmlns:a16="http://schemas.microsoft.com/office/drawing/2014/main" id="{AD7B1D32-F368-A96E-D0C0-662E618255A1}"/>
              </a:ext>
            </a:extLst>
          </p:cNvPr>
          <p:cNvPicPr>
            <a:picLocks noChangeAspect="1"/>
          </p:cNvPicPr>
          <p:nvPr/>
        </p:nvPicPr>
        <p:blipFill rotWithShape="1">
          <a:blip r:embed="rId5"/>
          <a:srcRect l="29740" t="17127"/>
          <a:stretch/>
        </p:blipFill>
        <p:spPr>
          <a:xfrm>
            <a:off x="5450774" y="2948560"/>
            <a:ext cx="2600695" cy="2045063"/>
          </a:xfrm>
          <a:prstGeom prst="rect">
            <a:avLst/>
          </a:prstGeom>
        </p:spPr>
      </p:pic>
    </p:spTree>
    <p:extLst>
      <p:ext uri="{BB962C8B-B14F-4D97-AF65-F5344CB8AC3E}">
        <p14:creationId xmlns:p14="http://schemas.microsoft.com/office/powerpoint/2010/main" val="204250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293346" y="1074686"/>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Chinese Dragons</a:t>
            </a:r>
          </a:p>
        </p:txBody>
      </p:sp>
      <p:sp>
        <p:nvSpPr>
          <p:cNvPr id="3" name="Rectangle 2">
            <a:extLst>
              <a:ext uri="{FF2B5EF4-FFF2-40B4-BE49-F238E27FC236}">
                <a16:creationId xmlns:a16="http://schemas.microsoft.com/office/drawing/2014/main" id="{BF92D612-2C50-4E25-B0FD-015CD97862CE}"/>
              </a:ext>
            </a:extLst>
          </p:cNvPr>
          <p:cNvSpPr/>
          <p:nvPr/>
        </p:nvSpPr>
        <p:spPr>
          <a:xfrm>
            <a:off x="293346" y="1721017"/>
            <a:ext cx="4857246" cy="4154984"/>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Chinese dragons are mythological creatures in Chinese culture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They have very long snake-like bodies and small legs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They are often drawn without wings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popular tradition is the dragon dance, where people dance a large dragon puppet through crowds</a:t>
            </a:r>
          </a:p>
        </p:txBody>
      </p:sp>
      <p:pic>
        <p:nvPicPr>
          <p:cNvPr id="7" name="Picture 2" descr="Dragon, Chinese, Festival, Costume, Traditional">
            <a:extLst>
              <a:ext uri="{FF2B5EF4-FFF2-40B4-BE49-F238E27FC236}">
                <a16:creationId xmlns:a16="http://schemas.microsoft.com/office/drawing/2014/main" id="{1F8D3AEB-26AB-7D29-7BCF-7615509CB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945" y="1273052"/>
            <a:ext cx="3218833" cy="21559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inese New Year, Festival, Traditional, Red, Dragon">
            <a:extLst>
              <a:ext uri="{FF2B5EF4-FFF2-40B4-BE49-F238E27FC236}">
                <a16:creationId xmlns:a16="http://schemas.microsoft.com/office/drawing/2014/main" id="{2C157D45-7814-BC09-4E15-3C41917C7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8946" y="3560711"/>
            <a:ext cx="3218833" cy="241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5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290448" y="1113240"/>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Good Fortune</a:t>
            </a:r>
          </a:p>
        </p:txBody>
      </p:sp>
      <p:sp>
        <p:nvSpPr>
          <p:cNvPr id="3" name="Rectangle 2">
            <a:extLst>
              <a:ext uri="{FF2B5EF4-FFF2-40B4-BE49-F238E27FC236}">
                <a16:creationId xmlns:a16="http://schemas.microsoft.com/office/drawing/2014/main" id="{5FBF4512-23E7-4ACF-9984-1442E43EE392}"/>
              </a:ext>
            </a:extLst>
          </p:cNvPr>
          <p:cNvSpPr/>
          <p:nvPr/>
        </p:nvSpPr>
        <p:spPr>
          <a:xfrm>
            <a:off x="290448" y="1905418"/>
            <a:ext cx="4055918" cy="3785652"/>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The dragon is considered to bring good fortune, harvest, and prosperity</a:t>
            </a:r>
          </a:p>
          <a:p>
            <a:pPr marL="342900" indent="-342900">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Red is the colour of good fortune and wealth</a:t>
            </a:r>
          </a:p>
          <a:p>
            <a:pPr marL="342900" indent="-342900">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Chinese dragons are symbolic of being lucky, powerful and noble</a:t>
            </a:r>
            <a:endParaRPr lang="en-US" sz="2400" b="0" i="0" dirty="0">
              <a:solidFill>
                <a:srgbClr val="000000"/>
              </a:solidFill>
              <a:effectLst/>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606EDB90-B1DC-CB7A-AA5D-AF3218E7CEBE}"/>
              </a:ext>
            </a:extLst>
          </p:cNvPr>
          <p:cNvGrpSpPr/>
          <p:nvPr/>
        </p:nvGrpSpPr>
        <p:grpSpPr>
          <a:xfrm>
            <a:off x="4711960" y="1194900"/>
            <a:ext cx="3101883" cy="2526387"/>
            <a:chOff x="5477509" y="1119266"/>
            <a:chExt cx="3101883" cy="2526387"/>
          </a:xfrm>
        </p:grpSpPr>
        <p:pic>
          <p:nvPicPr>
            <p:cNvPr id="8" name="Picture 7">
              <a:extLst>
                <a:ext uri="{FF2B5EF4-FFF2-40B4-BE49-F238E27FC236}">
                  <a16:creationId xmlns:a16="http://schemas.microsoft.com/office/drawing/2014/main" id="{4BB6108F-610F-4AD9-BA7B-53416F8360A9}"/>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rot="21428812">
              <a:off x="5477509" y="1119266"/>
              <a:ext cx="3101883" cy="2526387"/>
            </a:xfrm>
            <a:prstGeom prst="rect">
              <a:avLst/>
            </a:prstGeom>
            <a:noFill/>
            <a:ln>
              <a:noFill/>
            </a:ln>
          </p:spPr>
        </p:pic>
        <p:sp>
          <p:nvSpPr>
            <p:cNvPr id="10" name="TextBox 9">
              <a:extLst>
                <a:ext uri="{FF2B5EF4-FFF2-40B4-BE49-F238E27FC236}">
                  <a16:creationId xmlns:a16="http://schemas.microsoft.com/office/drawing/2014/main" id="{1ACE2A05-650E-486D-AE42-B3EE477AA99A}"/>
                </a:ext>
              </a:extLst>
            </p:cNvPr>
            <p:cNvSpPr txBox="1"/>
            <p:nvPr/>
          </p:nvSpPr>
          <p:spPr>
            <a:xfrm rot="21183566">
              <a:off x="5821208" y="1494131"/>
              <a:ext cx="2473045" cy="1938992"/>
            </a:xfrm>
            <a:prstGeom prst="rect">
              <a:avLst/>
            </a:prstGeom>
            <a:noFill/>
          </p:spPr>
          <p:txBody>
            <a:bodyPr wrap="square" rtlCol="0">
              <a:spAutoFit/>
            </a:bodyPr>
            <a:lstStyle/>
            <a:p>
              <a:r>
                <a:rPr lang="en-US" sz="2000" dirty="0">
                  <a:solidFill>
                    <a:srgbClr val="000000"/>
                  </a:solidFill>
                  <a:latin typeface="Calibri" panose="020F0502020204030204" pitchFamily="34" charset="0"/>
                </a:rPr>
                <a:t>In ancient China’s legends, “</a:t>
              </a:r>
              <a:r>
                <a:rPr lang="en-US" sz="2000" dirty="0" err="1">
                  <a:solidFill>
                    <a:srgbClr val="000000"/>
                  </a:solidFill>
                  <a:latin typeface="Calibri" panose="020F0502020204030204" pitchFamily="34" charset="0"/>
                </a:rPr>
                <a:t>Shennong</a:t>
              </a:r>
              <a:r>
                <a:rPr lang="en-US" sz="2000" dirty="0">
                  <a:solidFill>
                    <a:srgbClr val="000000"/>
                  </a:solidFill>
                  <a:latin typeface="Calibri" panose="020F0502020204030204" pitchFamily="34" charset="0"/>
                </a:rPr>
                <a:t>” the ‘Divine Farmer’ was the son of a dragon and a beautiful princess</a:t>
              </a:r>
              <a:endParaRPr lang="en-GB" sz="2000" dirty="0"/>
            </a:p>
          </p:txBody>
        </p:sp>
      </p:grpSp>
      <p:pic>
        <p:nvPicPr>
          <p:cNvPr id="2050" name="Picture 2" descr="Dragon, China, Color, Sculpture, Fantasy">
            <a:extLst>
              <a:ext uri="{FF2B5EF4-FFF2-40B4-BE49-F238E27FC236}">
                <a16:creationId xmlns:a16="http://schemas.microsoft.com/office/drawing/2014/main" id="{4A8E591D-F1FA-AB81-414C-D10F95348C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366" y="4293275"/>
            <a:ext cx="2281638" cy="15210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inese New Year, Festival, Traditional, Red, Dragon">
            <a:extLst>
              <a:ext uri="{FF2B5EF4-FFF2-40B4-BE49-F238E27FC236}">
                <a16:creationId xmlns:a16="http://schemas.microsoft.com/office/drawing/2014/main" id="{C9CC3C31-6D9D-5E85-C999-4367FEAC7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3235" y="3823208"/>
            <a:ext cx="2143125" cy="16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9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222089" y="1091101"/>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Design Activity </a:t>
            </a:r>
            <a:r>
              <a:rPr lang="en-GB"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AD8CC57-9E1C-4829-B1D7-BA2E35B25A3C}"/>
              </a:ext>
            </a:extLst>
          </p:cNvPr>
          <p:cNvSpPr txBox="1"/>
          <p:nvPr/>
        </p:nvSpPr>
        <p:spPr>
          <a:xfrm>
            <a:off x="222090" y="1731004"/>
            <a:ext cx="3368836" cy="4154984"/>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Cut out the coloured shapes on the worksheet</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Stick together in any layout you want</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Create your Chinese dragon with the shapes</a:t>
            </a:r>
          </a:p>
          <a:p>
            <a:pPr marL="457200" indent="-457200">
              <a:buFont typeface="Arial" panose="020B0604020202020204" pitchFamily="34" charset="0"/>
              <a:buChar char="•"/>
            </a:pPr>
            <a:r>
              <a:rPr lang="en-GB" sz="2400" u="sng" dirty="0">
                <a:latin typeface="Arial" panose="020B0604020202020204" pitchFamily="34" charset="0"/>
                <a:cs typeface="Arial" panose="020B0604020202020204" pitchFamily="34" charset="0"/>
              </a:rPr>
              <a:t>Remember</a:t>
            </a:r>
            <a:r>
              <a:rPr lang="en-GB" sz="2400" dirty="0">
                <a:latin typeface="Arial" panose="020B0604020202020204" pitchFamily="34" charset="0"/>
                <a:cs typeface="Arial" panose="020B0604020202020204" pitchFamily="34" charset="0"/>
              </a:rPr>
              <a:t> – they are not meant to be scary!</a:t>
            </a:r>
          </a:p>
        </p:txBody>
      </p:sp>
      <p:pic>
        <p:nvPicPr>
          <p:cNvPr id="8" name="Picture 7">
            <a:extLst>
              <a:ext uri="{FF2B5EF4-FFF2-40B4-BE49-F238E27FC236}">
                <a16:creationId xmlns:a16="http://schemas.microsoft.com/office/drawing/2014/main" id="{912C8D7A-3F16-48A7-AA32-3D093FBE009B}"/>
              </a:ext>
            </a:extLst>
          </p:cNvPr>
          <p:cNvPicPr>
            <a:picLocks noChangeAspect="1"/>
          </p:cNvPicPr>
          <p:nvPr/>
        </p:nvPicPr>
        <p:blipFill rotWithShape="1">
          <a:blip r:embed="rId3"/>
          <a:srcRect l="29444" t="22728" r="45278" b="14674"/>
          <a:stretch/>
        </p:blipFill>
        <p:spPr>
          <a:xfrm>
            <a:off x="6414900" y="1103172"/>
            <a:ext cx="2729100" cy="3799747"/>
          </a:xfrm>
          <a:prstGeom prst="rect">
            <a:avLst/>
          </a:prstGeom>
        </p:spPr>
      </p:pic>
      <p:pic>
        <p:nvPicPr>
          <p:cNvPr id="9" name="Picture 8">
            <a:extLst>
              <a:ext uri="{FF2B5EF4-FFF2-40B4-BE49-F238E27FC236}">
                <a16:creationId xmlns:a16="http://schemas.microsoft.com/office/drawing/2014/main" id="{DA4002D1-4072-40BA-A3F7-565F834627DA}"/>
              </a:ext>
            </a:extLst>
          </p:cNvPr>
          <p:cNvPicPr>
            <a:picLocks noChangeAspect="1"/>
          </p:cNvPicPr>
          <p:nvPr/>
        </p:nvPicPr>
        <p:blipFill>
          <a:blip r:embed="rId4"/>
          <a:stretch>
            <a:fillRect/>
          </a:stretch>
        </p:blipFill>
        <p:spPr>
          <a:xfrm>
            <a:off x="3869815" y="2465306"/>
            <a:ext cx="2545085" cy="3349061"/>
          </a:xfrm>
          <a:prstGeom prst="rect">
            <a:avLst/>
          </a:prstGeom>
        </p:spPr>
      </p:pic>
      <p:sp>
        <p:nvSpPr>
          <p:cNvPr id="12" name="Arrow: Down 11">
            <a:extLst>
              <a:ext uri="{FF2B5EF4-FFF2-40B4-BE49-F238E27FC236}">
                <a16:creationId xmlns:a16="http://schemas.microsoft.com/office/drawing/2014/main" id="{E38AD562-C938-4822-ADC8-0D55E1E02EED}"/>
              </a:ext>
            </a:extLst>
          </p:cNvPr>
          <p:cNvSpPr/>
          <p:nvPr/>
        </p:nvSpPr>
        <p:spPr>
          <a:xfrm rot="3602689">
            <a:off x="6459403" y="4586575"/>
            <a:ext cx="431800" cy="10914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641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70B3CA-A172-4D77-BF47-99900406910E}"/>
              </a:ext>
            </a:extLst>
          </p:cNvPr>
          <p:cNvSpPr txBox="1"/>
          <p:nvPr/>
        </p:nvSpPr>
        <p:spPr>
          <a:xfrm>
            <a:off x="266700" y="1084673"/>
            <a:ext cx="4178461"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Mask Design </a:t>
            </a:r>
            <a:r>
              <a:rPr lang="en-GB"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94E3E3D-39CB-4B6E-BDD1-89B833C82856}"/>
              </a:ext>
            </a:extLst>
          </p:cNvPr>
          <p:cNvSpPr txBox="1"/>
          <p:nvPr/>
        </p:nvSpPr>
        <p:spPr>
          <a:xfrm>
            <a:off x="266700" y="2119571"/>
            <a:ext cx="4305300"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Create your own wearable dragon mask</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Use colours associated with China and the Chinese new year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Use the templates to help you design it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Be creative!</a:t>
            </a:r>
          </a:p>
        </p:txBody>
      </p:sp>
      <p:pic>
        <p:nvPicPr>
          <p:cNvPr id="5" name="Picture 4">
            <a:extLst>
              <a:ext uri="{FF2B5EF4-FFF2-40B4-BE49-F238E27FC236}">
                <a16:creationId xmlns:a16="http://schemas.microsoft.com/office/drawing/2014/main" id="{3D22921A-AA85-5624-C80B-FEAE64558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044" y="1084673"/>
            <a:ext cx="3215353" cy="4823385"/>
          </a:xfrm>
          <a:prstGeom prst="rect">
            <a:avLst/>
          </a:prstGeom>
        </p:spPr>
      </p:pic>
    </p:spTree>
    <p:extLst>
      <p:ext uri="{BB962C8B-B14F-4D97-AF65-F5344CB8AC3E}">
        <p14:creationId xmlns:p14="http://schemas.microsoft.com/office/powerpoint/2010/main" val="702757426"/>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498559F77D6649971E4AAB1E284C23" ma:contentTypeVersion="16" ma:contentTypeDescription="Create a new document." ma:contentTypeScope="" ma:versionID="3dfbc8b06f6a1a9029618fe4915b0834">
  <xsd:schema xmlns:xsd="http://www.w3.org/2001/XMLSchema" xmlns:xs="http://www.w3.org/2001/XMLSchema" xmlns:p="http://schemas.microsoft.com/office/2006/metadata/properties" xmlns:ns1="http://schemas.microsoft.com/sharepoint/v3" xmlns:ns3="accd350c-b984-42cf-bbe1-f539aeb1d405" xmlns:ns4="7ef59ffa-03b4-4cf8-9ac4-3e911814cc06" targetNamespace="http://schemas.microsoft.com/office/2006/metadata/properties" ma:root="true" ma:fieldsID="d0c64a093d86720f0b4b3fcd84466264" ns1:_="" ns3:_="" ns4:_="">
    <xsd:import namespace="http://schemas.microsoft.com/sharepoint/v3"/>
    <xsd:import namespace="accd350c-b984-42cf-bbe1-f539aeb1d405"/>
    <xsd:import namespace="7ef59ffa-03b4-4cf8-9ac4-3e911814cc0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cd350c-b984-42cf-bbe1-f539aeb1d4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f59ffa-03b4-4cf8-9ac4-3e911814cc0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04C795E-7D10-4AA7-A2C8-0DB6BC2B2526}">
  <ds:schemaRefs>
    <ds:schemaRef ds:uri="http://schemas.microsoft.com/sharepoint/v3/contenttype/forms"/>
  </ds:schemaRefs>
</ds:datastoreItem>
</file>

<file path=customXml/itemProps2.xml><?xml version="1.0" encoding="utf-8"?>
<ds:datastoreItem xmlns:ds="http://schemas.openxmlformats.org/officeDocument/2006/customXml" ds:itemID="{13AC07C0-8C34-4BC8-9BE6-2E980862D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cd350c-b984-42cf-bbe1-f539aeb1d405"/>
    <ds:schemaRef ds:uri="7ef59ffa-03b4-4cf8-9ac4-3e911814cc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68A197-294F-4DB2-8A71-3D03BFC50835}">
  <ds:schemaRef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terms/"/>
    <ds:schemaRef ds:uri="7ef59ffa-03b4-4cf8-9ac4-3e911814cc06"/>
    <ds:schemaRef ds:uri="accd350c-b984-42cf-bbe1-f539aeb1d405"/>
    <ds:schemaRef ds:uri="http://purl.org/dc/dcmitype/"/>
    <ds:schemaRef ds:uri="http://schemas.microsoft.com/sharepoint/v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450</Words>
  <Application>Microsoft Office PowerPoint</Application>
  <PresentationFormat>On-screen Show (4:3)</PresentationFormat>
  <Paragraphs>49</Paragraphs>
  <Slides>7</Slides>
  <Notes>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7</vt:i4>
      </vt:variant>
    </vt:vector>
  </HeadingPairs>
  <TitlesOfParts>
    <vt:vector size="14" baseType="lpstr">
      <vt:lpstr>Arial</vt:lpstr>
      <vt:lpstr>Calibri</vt:lpstr>
      <vt:lpstr>Symbol</vt:lpstr>
      <vt:lpstr>3_Office Theme</vt:lpstr>
      <vt:lpstr>2_Office Theme</vt:lpstr>
      <vt:lpstr>4_Office Theme</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dragon presentation</dc:title>
  <dc:subject>Design and make a chinese dragon mask</dc:subject>
  <dc:creator>Attainment in Education</dc:creator>
  <cp:keywords>celebrations, Chinese culture, colour, design, festival, mask, mythological, tradition</cp:keywords>
  <dc:description/>
  <cp:lastModifiedBy>Holly Margerison-Smith</cp:lastModifiedBy>
  <cp:revision>159</cp:revision>
  <dcterms:created xsi:type="dcterms:W3CDTF">2017-06-28T15:11:57Z</dcterms:created>
  <dcterms:modified xsi:type="dcterms:W3CDTF">2022-11-29T13:00:35Z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0x01010076498559F77D6649971E4AAB1E284C23</vt:lpwstr>
  </property>
</Properties>
</file>