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63" r:id="rId2"/>
    <p:sldId id="274" r:id="rId3"/>
    <p:sldId id="279" r:id="rId4"/>
    <p:sldId id="278" r:id="rId5"/>
    <p:sldId id="277" r:id="rId6"/>
    <p:sldId id="276" r:id="rId7"/>
    <p:sldId id="27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6996" autoAdjust="0"/>
  </p:normalViewPr>
  <p:slideViewPr>
    <p:cSldViewPr snapToGrid="0" snapToObjects="1">
      <p:cViewPr varScale="1">
        <p:scale>
          <a:sx n="58" d="100"/>
          <a:sy n="58" d="100"/>
        </p:scale>
        <p:origin x="1516"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5A6A2-D1CF-4E22-B6F9-C48F0F16B29A}" type="datetimeFigureOut">
              <a:rPr lang="en-GB" smtClean="0"/>
              <a:t>29/11/2022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7E84F-45E6-4385-A61E-2A903B5C237C}" type="slidenum">
              <a:rPr lang="en-GB" smtClean="0"/>
              <a:t>‹#›</a:t>
            </a:fld>
            <a:endParaRPr lang="en-GB"/>
          </a:p>
        </p:txBody>
      </p:sp>
    </p:spTree>
    <p:extLst>
      <p:ext uri="{BB962C8B-B14F-4D97-AF65-F5344CB8AC3E}">
        <p14:creationId xmlns:p14="http://schemas.microsoft.com/office/powerpoint/2010/main" val="97063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07E84F-45E6-4385-A61E-2A903B5C237C}" type="slidenum">
              <a:rPr lang="en-GB" smtClean="0"/>
              <a:t>1</a:t>
            </a:fld>
            <a:endParaRPr lang="en-GB"/>
          </a:p>
        </p:txBody>
      </p:sp>
    </p:spTree>
    <p:extLst>
      <p:ext uri="{BB962C8B-B14F-4D97-AF65-F5344CB8AC3E}">
        <p14:creationId xmlns:p14="http://schemas.microsoft.com/office/powerpoint/2010/main" val="72714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07E84F-45E6-4385-A61E-2A903B5C237C}" type="slidenum">
              <a:rPr lang="en-GB" smtClean="0"/>
              <a:t>2</a:t>
            </a:fld>
            <a:endParaRPr lang="en-GB"/>
          </a:p>
        </p:txBody>
      </p:sp>
    </p:spTree>
    <p:extLst>
      <p:ext uri="{BB962C8B-B14F-4D97-AF65-F5344CB8AC3E}">
        <p14:creationId xmlns:p14="http://schemas.microsoft.com/office/powerpoint/2010/main" val="167992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07E84F-45E6-4385-A61E-2A903B5C237C}" type="slidenum">
              <a:rPr lang="en-GB" smtClean="0"/>
              <a:t>3</a:t>
            </a:fld>
            <a:endParaRPr lang="en-GB"/>
          </a:p>
        </p:txBody>
      </p:sp>
    </p:spTree>
    <p:extLst>
      <p:ext uri="{BB962C8B-B14F-4D97-AF65-F5344CB8AC3E}">
        <p14:creationId xmlns:p14="http://schemas.microsoft.com/office/powerpoint/2010/main" val="241631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07E84F-45E6-4385-A61E-2A903B5C237C}" type="slidenum">
              <a:rPr lang="en-GB" smtClean="0"/>
              <a:t>4</a:t>
            </a:fld>
            <a:endParaRPr lang="en-GB"/>
          </a:p>
        </p:txBody>
      </p:sp>
    </p:spTree>
    <p:extLst>
      <p:ext uri="{BB962C8B-B14F-4D97-AF65-F5344CB8AC3E}">
        <p14:creationId xmlns:p14="http://schemas.microsoft.com/office/powerpoint/2010/main" val="81915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07E84F-45E6-4385-A61E-2A903B5C237C}" type="slidenum">
              <a:rPr lang="en-GB" smtClean="0"/>
              <a:t>5</a:t>
            </a:fld>
            <a:endParaRPr lang="en-GB"/>
          </a:p>
        </p:txBody>
      </p:sp>
    </p:spTree>
    <p:extLst>
      <p:ext uri="{BB962C8B-B14F-4D97-AF65-F5344CB8AC3E}">
        <p14:creationId xmlns:p14="http://schemas.microsoft.com/office/powerpoint/2010/main" val="187951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07E84F-45E6-4385-A61E-2A903B5C237C}" type="slidenum">
              <a:rPr lang="en-GB" smtClean="0"/>
              <a:t>6</a:t>
            </a:fld>
            <a:endParaRPr lang="en-GB"/>
          </a:p>
        </p:txBody>
      </p:sp>
    </p:spTree>
    <p:extLst>
      <p:ext uri="{BB962C8B-B14F-4D97-AF65-F5344CB8AC3E}">
        <p14:creationId xmlns:p14="http://schemas.microsoft.com/office/powerpoint/2010/main" val="77867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07E84F-45E6-4385-A61E-2A903B5C237C}" type="slidenum">
              <a:rPr lang="en-GB" smtClean="0"/>
              <a:t>7</a:t>
            </a:fld>
            <a:endParaRPr lang="en-GB"/>
          </a:p>
        </p:txBody>
      </p:sp>
    </p:spTree>
    <p:extLst>
      <p:ext uri="{BB962C8B-B14F-4D97-AF65-F5344CB8AC3E}">
        <p14:creationId xmlns:p14="http://schemas.microsoft.com/office/powerpoint/2010/main" val="378377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1EEAA8-B89C-6F54-A5EE-21B1A65B2660}"/>
              </a:ext>
            </a:extLst>
          </p:cNvPr>
          <p:cNvSpPr txBox="1"/>
          <p:nvPr/>
        </p:nvSpPr>
        <p:spPr>
          <a:xfrm>
            <a:off x="1007603" y="1062355"/>
            <a:ext cx="7128792" cy="646331"/>
          </a:xfrm>
          <a:prstGeom prst="rect">
            <a:avLst/>
          </a:prstGeom>
          <a:noFill/>
        </p:spPr>
        <p:txBody>
          <a:bodyPr wrap="square" rtlCol="0">
            <a:spAutoFit/>
          </a:bodyPr>
          <a:lstStyle/>
          <a:p>
            <a:pPr algn="ctr"/>
            <a:r>
              <a:rPr lang="en-GB" sz="3600" b="1" dirty="0">
                <a:latin typeface="Arial"/>
                <a:cs typeface="Arial"/>
              </a:rPr>
              <a:t>Chinese Zodiac Animal Wheel</a:t>
            </a:r>
          </a:p>
        </p:txBody>
      </p:sp>
      <p:sp>
        <p:nvSpPr>
          <p:cNvPr id="9" name="TextBox 8">
            <a:extLst>
              <a:ext uri="{FF2B5EF4-FFF2-40B4-BE49-F238E27FC236}">
                <a16:creationId xmlns:a16="http://schemas.microsoft.com/office/drawing/2014/main" id="{44B0EAB9-E6A1-0DA1-2792-755903246642}"/>
              </a:ext>
            </a:extLst>
          </p:cNvPr>
          <p:cNvSpPr txBox="1"/>
          <p:nvPr/>
        </p:nvSpPr>
        <p:spPr>
          <a:xfrm>
            <a:off x="1298447" y="5427148"/>
            <a:ext cx="6547104"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Chinese zodiac animal wheel</a:t>
            </a:r>
          </a:p>
        </p:txBody>
      </p:sp>
      <p:pic>
        <p:nvPicPr>
          <p:cNvPr id="10" name="Picture 9" descr="Chart, radar chart&#10;&#10;Description automatically generated">
            <a:extLst>
              <a:ext uri="{FF2B5EF4-FFF2-40B4-BE49-F238E27FC236}">
                <a16:creationId xmlns:a16="http://schemas.microsoft.com/office/drawing/2014/main" id="{B9B9C2B2-D96C-33A8-3469-DAF0EDEB69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9488" y="1708686"/>
            <a:ext cx="3505022" cy="3533796"/>
          </a:xfrm>
          <a:prstGeom prst="rect">
            <a:avLst/>
          </a:prstGeom>
        </p:spPr>
      </p:pic>
    </p:spTree>
    <p:extLst>
      <p:ext uri="{BB962C8B-B14F-4D97-AF65-F5344CB8AC3E}">
        <p14:creationId xmlns:p14="http://schemas.microsoft.com/office/powerpoint/2010/main" val="1768245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10629-C963-7A6D-D6BD-ED5AF72B1AFC}"/>
              </a:ext>
            </a:extLst>
          </p:cNvPr>
          <p:cNvSpPr txBox="1"/>
          <p:nvPr/>
        </p:nvSpPr>
        <p:spPr>
          <a:xfrm>
            <a:off x="554299" y="1102271"/>
            <a:ext cx="8035401"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cs typeface="Arial" panose="020B0604020202020204" pitchFamily="34" charset="0"/>
              </a:rPr>
              <a:t>Stay safe</a:t>
            </a:r>
            <a:r>
              <a:rPr lang="en-GB" sz="2000" b="1" dirty="0">
                <a:effectLst/>
                <a:latin typeface="Arial" panose="020B0604020202020204" pitchFamily="34" charset="0"/>
                <a:ea typeface="Times New Roman" panose="02020603050405020304" pitchFamily="18" charset="0"/>
                <a:cs typeface="Arial" panose="020B0604020202020204" pitchFamily="34" charset="0"/>
              </a:rPr>
              <a:t>  </a:t>
            </a:r>
          </a:p>
          <a:p>
            <a:pPr fontAlgn="base"/>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ensuring that any equipment used for this activity is in good working condition</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behaving sensibly and following any safety instructions so as not to hurt or injure yourself or others </a:t>
            </a:r>
          </a:p>
          <a:p>
            <a:pPr fontAlgn="base"/>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108703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1AD8AB15-C4D9-2FAC-4430-BD053C664C6A}"/>
              </a:ext>
            </a:extLst>
          </p:cNvPr>
          <p:cNvPicPr>
            <a:picLocks noChangeAspect="1"/>
          </p:cNvPicPr>
          <p:nvPr/>
        </p:nvPicPr>
        <p:blipFill rotWithShape="1">
          <a:blip r:embed="rId4"/>
          <a:srcRect l="10508" t="15857" r="10274" b="16056"/>
          <a:stretch/>
        </p:blipFill>
        <p:spPr>
          <a:xfrm rot="20471566">
            <a:off x="5052306" y="3476888"/>
            <a:ext cx="2345072" cy="1833777"/>
          </a:xfrm>
          <a:prstGeom prst="rect">
            <a:avLst/>
          </a:prstGeom>
        </p:spPr>
      </p:pic>
      <p:sp>
        <p:nvSpPr>
          <p:cNvPr id="3" name="Content Placeholder 4">
            <a:extLst>
              <a:ext uri="{FF2B5EF4-FFF2-40B4-BE49-F238E27FC236}">
                <a16:creationId xmlns:a16="http://schemas.microsoft.com/office/drawing/2014/main" id="{CAFCDB4F-ABDE-F66A-5B5A-9AAABF5B3E1B}"/>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4" name="TextBox 3">
            <a:extLst>
              <a:ext uri="{FF2B5EF4-FFF2-40B4-BE49-F238E27FC236}">
                <a16:creationId xmlns:a16="http://schemas.microsoft.com/office/drawing/2014/main" id="{9E772C31-6614-D2C6-F2FC-6E4CA3D479C3}"/>
              </a:ext>
            </a:extLst>
          </p:cNvPr>
          <p:cNvSpPr txBox="1"/>
          <p:nvPr/>
        </p:nvSpPr>
        <p:spPr>
          <a:xfrm>
            <a:off x="393538" y="1084673"/>
            <a:ext cx="733022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Chinese Zodiac Animals</a:t>
            </a:r>
          </a:p>
        </p:txBody>
      </p:sp>
      <p:sp>
        <p:nvSpPr>
          <p:cNvPr id="5" name="TextBox 4">
            <a:extLst>
              <a:ext uri="{FF2B5EF4-FFF2-40B4-BE49-F238E27FC236}">
                <a16:creationId xmlns:a16="http://schemas.microsoft.com/office/drawing/2014/main" id="{C4F413A4-DB02-9304-B131-2D355920219E}"/>
              </a:ext>
            </a:extLst>
          </p:cNvPr>
          <p:cNvSpPr txBox="1"/>
          <p:nvPr/>
        </p:nvSpPr>
        <p:spPr>
          <a:xfrm>
            <a:off x="500541" y="1772045"/>
            <a:ext cx="8382201" cy="2727926"/>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Each year is linked to a zodiac animal</a:t>
            </a:r>
          </a:p>
          <a:p>
            <a:pPr marL="342900" indent="-3429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Each zodiac animal’s year comes around every 12 years</a:t>
            </a:r>
          </a:p>
          <a:p>
            <a:pPr marL="342900" indent="-3429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Each animal has a different personality</a:t>
            </a:r>
          </a:p>
          <a:p>
            <a:pPr marL="360362">
              <a:lnSpc>
                <a:spcPct val="90000"/>
              </a:lnSpc>
              <a:spcBef>
                <a:spcPts val="1000"/>
              </a:spcBef>
            </a:pPr>
            <a:r>
              <a:rPr lang="en-GB" sz="2400" dirty="0">
                <a:latin typeface="Arial" panose="020B0604020202020204" pitchFamily="34" charset="0"/>
                <a:cs typeface="Arial" panose="020B0604020202020204" pitchFamily="34" charset="0"/>
              </a:rPr>
              <a:t>For example:</a:t>
            </a:r>
          </a:p>
          <a:p>
            <a:pPr marL="342900" indent="-342900">
              <a:lnSpc>
                <a:spcPct val="90000"/>
              </a:lnSpc>
              <a:spcBef>
                <a:spcPts val="10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a:lnSpc>
                <a:spcPct val="90000"/>
              </a:lnSpc>
              <a:spcBef>
                <a:spcPts val="1000"/>
              </a:spcBef>
            </a:pPr>
            <a:endParaRPr lang="en-GB"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E7344D0-654F-DB6A-40EC-8833667FD9B7}"/>
              </a:ext>
            </a:extLst>
          </p:cNvPr>
          <p:cNvSpPr txBox="1"/>
          <p:nvPr/>
        </p:nvSpPr>
        <p:spPr>
          <a:xfrm>
            <a:off x="4158956" y="5281510"/>
            <a:ext cx="4985044" cy="885371"/>
          </a:xfrm>
          <a:prstGeom prst="rect">
            <a:avLst/>
          </a:prstGeom>
          <a:noFill/>
        </p:spPr>
        <p:txBody>
          <a:bodyPr wrap="square" rtlCol="0">
            <a:spAutoFit/>
          </a:bodyPr>
          <a:lstStyle/>
          <a:p>
            <a:pPr>
              <a:lnSpc>
                <a:spcPct val="90000"/>
              </a:lnSpc>
              <a:spcBef>
                <a:spcPts val="1000"/>
              </a:spcBef>
            </a:pPr>
            <a:r>
              <a:rPr lang="en-GB" sz="2400" dirty="0">
                <a:latin typeface="Arial" panose="020B0604020202020204" pitchFamily="34" charset="0"/>
                <a:cs typeface="Arial" panose="020B0604020202020204" pitchFamily="34" charset="0"/>
              </a:rPr>
              <a:t>Quick witted, resourceful and kind.</a:t>
            </a:r>
          </a:p>
          <a:p>
            <a:pPr>
              <a:lnSpc>
                <a:spcPct val="90000"/>
              </a:lnSpc>
              <a:spcBef>
                <a:spcPts val="1000"/>
              </a:spcBef>
            </a:pPr>
            <a:endParaRPr lang="en-GB" sz="24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CF1645AD-CE25-6420-FDD4-8B3CD3169C34}"/>
              </a:ext>
            </a:extLst>
          </p:cNvPr>
          <p:cNvGrpSpPr/>
          <p:nvPr/>
        </p:nvGrpSpPr>
        <p:grpSpPr>
          <a:xfrm>
            <a:off x="2314416" y="3938672"/>
            <a:ext cx="2072759" cy="1478604"/>
            <a:chOff x="385178" y="4143983"/>
            <a:chExt cx="2072759" cy="1478604"/>
          </a:xfrm>
        </p:grpSpPr>
        <p:pic>
          <p:nvPicPr>
            <p:cNvPr id="8" name="Picture 7" descr="Icon&#10;&#10;Description automatically generated">
              <a:extLst>
                <a:ext uri="{FF2B5EF4-FFF2-40B4-BE49-F238E27FC236}">
                  <a16:creationId xmlns:a16="http://schemas.microsoft.com/office/drawing/2014/main" id="{340DE098-131E-95B4-5EA9-49BEBA67F4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5178" y="4143983"/>
              <a:ext cx="1478604" cy="1478604"/>
            </a:xfrm>
            <a:prstGeom prst="rect">
              <a:avLst/>
            </a:prstGeom>
          </p:spPr>
        </p:pic>
        <p:sp>
          <p:nvSpPr>
            <p:cNvPr id="9" name="TextBox 8">
              <a:extLst>
                <a:ext uri="{FF2B5EF4-FFF2-40B4-BE49-F238E27FC236}">
                  <a16:creationId xmlns:a16="http://schemas.microsoft.com/office/drawing/2014/main" id="{5A299B4C-B4FD-37D1-67FA-7FCBF0DE4F46}"/>
                </a:ext>
              </a:extLst>
            </p:cNvPr>
            <p:cNvSpPr txBox="1"/>
            <p:nvPr/>
          </p:nvSpPr>
          <p:spPr>
            <a:xfrm>
              <a:off x="1397622" y="4535089"/>
              <a:ext cx="1060315" cy="523220"/>
            </a:xfrm>
            <a:prstGeom prst="rect">
              <a:avLst/>
            </a:prstGeom>
            <a:noFill/>
          </p:spPr>
          <p:txBody>
            <a:bodyPr wrap="square" rtlCol="0">
              <a:spAutoFit/>
            </a:bodyPr>
            <a:lstStyle/>
            <a:p>
              <a:r>
                <a:rPr lang="en-GB" sz="2800" dirty="0"/>
                <a:t>Rat</a:t>
              </a:r>
              <a:endParaRPr lang="en-GB" dirty="0"/>
            </a:p>
          </p:txBody>
        </p:sp>
      </p:grpSp>
    </p:spTree>
    <p:extLst>
      <p:ext uri="{BB962C8B-B14F-4D97-AF65-F5344CB8AC3E}">
        <p14:creationId xmlns:p14="http://schemas.microsoft.com/office/powerpoint/2010/main" val="77316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4534CD8C-66BC-7D97-7109-54C931C5C1B2}"/>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CE2AAE88-4270-BFAC-A6AB-E377FFAB37AE}"/>
              </a:ext>
            </a:extLst>
          </p:cNvPr>
          <p:cNvSpPr txBox="1"/>
          <p:nvPr/>
        </p:nvSpPr>
        <p:spPr>
          <a:xfrm>
            <a:off x="393539" y="1084673"/>
            <a:ext cx="865259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Step 1 Cutting Out </a:t>
            </a:r>
            <a:r>
              <a:rPr lang="en-GB"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019DBF5-BE87-28BD-25E8-55FF64CA8D49}"/>
              </a:ext>
            </a:extLst>
          </p:cNvPr>
          <p:cNvSpPr txBox="1"/>
          <p:nvPr/>
        </p:nvSpPr>
        <p:spPr>
          <a:xfrm>
            <a:off x="393540" y="1997632"/>
            <a:ext cx="2437210" cy="2547364"/>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Print the templates onto card</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Safely cut out the outer and inner wheels with scissors</a:t>
            </a:r>
            <a:endParaRPr lang="en-GB"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365070F-C6F6-6CD3-EB7F-9526DAB9FEC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210288" y="1821455"/>
            <a:ext cx="2723423" cy="3764733"/>
          </a:xfrm>
          <a:prstGeom prst="rect">
            <a:avLst/>
          </a:prstGeom>
        </p:spPr>
      </p:pic>
      <p:pic>
        <p:nvPicPr>
          <p:cNvPr id="6" name="Picture 5">
            <a:extLst>
              <a:ext uri="{FF2B5EF4-FFF2-40B4-BE49-F238E27FC236}">
                <a16:creationId xmlns:a16="http://schemas.microsoft.com/office/drawing/2014/main" id="{E6648B69-F3A5-6DF4-C7C8-5C1779C5A0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6868" y="2714454"/>
            <a:ext cx="2294450" cy="2709266"/>
          </a:xfrm>
          <a:prstGeom prst="rect">
            <a:avLst/>
          </a:prstGeom>
        </p:spPr>
      </p:pic>
    </p:spTree>
    <p:extLst>
      <p:ext uri="{BB962C8B-B14F-4D97-AF65-F5344CB8AC3E}">
        <p14:creationId xmlns:p14="http://schemas.microsoft.com/office/powerpoint/2010/main" val="332120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D49EF5AE-A803-23F4-3C6F-A914D21A0469}"/>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E4700E33-5E77-3651-9718-2CD322240F52}"/>
              </a:ext>
            </a:extLst>
          </p:cNvPr>
          <p:cNvSpPr txBox="1"/>
          <p:nvPr/>
        </p:nvSpPr>
        <p:spPr>
          <a:xfrm>
            <a:off x="393540" y="1084673"/>
            <a:ext cx="739831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Step 2 Making the Hole </a:t>
            </a:r>
            <a:r>
              <a:rPr lang="en-GB"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139464A-39AC-8DB2-10DF-7C7A7A0DA0D3}"/>
              </a:ext>
            </a:extLst>
          </p:cNvPr>
          <p:cNvSpPr txBox="1"/>
          <p:nvPr/>
        </p:nvSpPr>
        <p:spPr>
          <a:xfrm>
            <a:off x="393540" y="1834425"/>
            <a:ext cx="8073566" cy="757130"/>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Make holes in the centre of each wheel with a sharp pencil and sticky tack</a:t>
            </a:r>
            <a:endParaRPr lang="en-GB" sz="2400" dirty="0">
              <a:latin typeface="Arial" panose="020B0604020202020204" pitchFamily="34" charset="0"/>
              <a:cs typeface="Arial" panose="020B0604020202020204" pitchFamily="34" charset="0"/>
            </a:endParaRPr>
          </a:p>
        </p:txBody>
      </p:sp>
      <p:pic>
        <p:nvPicPr>
          <p:cNvPr id="5" name="Picture 4" descr="A picture containing text&#10;&#10;Description automatically generated">
            <a:extLst>
              <a:ext uri="{FF2B5EF4-FFF2-40B4-BE49-F238E27FC236}">
                <a16:creationId xmlns:a16="http://schemas.microsoft.com/office/drawing/2014/main" id="{6DACFAD1-19B5-E37F-1B4F-FF511D998C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34" t="10473" r="38156"/>
          <a:stretch/>
        </p:blipFill>
        <p:spPr>
          <a:xfrm rot="5400000">
            <a:off x="660623" y="2617179"/>
            <a:ext cx="2762656" cy="3055545"/>
          </a:xfrm>
          <a:prstGeom prst="rect">
            <a:avLst/>
          </a:prstGeom>
        </p:spPr>
      </p:pic>
      <p:pic>
        <p:nvPicPr>
          <p:cNvPr id="6" name="Picture 5" descr="A picture containing chart&#10;&#10;Description automatically generated">
            <a:extLst>
              <a:ext uri="{FF2B5EF4-FFF2-40B4-BE49-F238E27FC236}">
                <a16:creationId xmlns:a16="http://schemas.microsoft.com/office/drawing/2014/main" id="{D2C8F51E-A8C0-739E-50E5-B8045F380A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830" t="23144" r="12907"/>
          <a:stretch/>
        </p:blipFill>
        <p:spPr>
          <a:xfrm rot="5400000">
            <a:off x="3352131" y="3039550"/>
            <a:ext cx="3190675" cy="2208876"/>
          </a:xfrm>
          <a:prstGeom prst="rect">
            <a:avLst/>
          </a:prstGeom>
        </p:spPr>
      </p:pic>
      <p:sp>
        <p:nvSpPr>
          <p:cNvPr id="7" name="TextBox 6">
            <a:extLst>
              <a:ext uri="{FF2B5EF4-FFF2-40B4-BE49-F238E27FC236}">
                <a16:creationId xmlns:a16="http://schemas.microsoft.com/office/drawing/2014/main" id="{729D292D-EBE7-5403-C7F7-DA6810BB243F}"/>
              </a:ext>
            </a:extLst>
          </p:cNvPr>
          <p:cNvSpPr txBox="1"/>
          <p:nvPr/>
        </p:nvSpPr>
        <p:spPr>
          <a:xfrm>
            <a:off x="6325213" y="5270604"/>
            <a:ext cx="953310" cy="646331"/>
          </a:xfrm>
          <a:prstGeom prst="rect">
            <a:avLst/>
          </a:prstGeom>
          <a:solidFill>
            <a:schemeClr val="bg1"/>
          </a:solidFill>
          <a:ln>
            <a:solidFill>
              <a:schemeClr val="tx1"/>
            </a:solidFill>
          </a:ln>
        </p:spPr>
        <p:txBody>
          <a:bodyPr wrap="square" rtlCol="0">
            <a:spAutoFit/>
          </a:bodyPr>
          <a:lstStyle/>
          <a:p>
            <a:pPr algn="ctr"/>
            <a:r>
              <a:rPr lang="en-GB" dirty="0">
                <a:solidFill>
                  <a:srgbClr val="FF0000"/>
                </a:solidFill>
              </a:rPr>
              <a:t>Sticky tack</a:t>
            </a:r>
          </a:p>
        </p:txBody>
      </p:sp>
      <p:pic>
        <p:nvPicPr>
          <p:cNvPr id="8" name="Picture 7" descr="A picture containing person&#10;&#10;Description automatically generated">
            <a:extLst>
              <a:ext uri="{FF2B5EF4-FFF2-40B4-BE49-F238E27FC236}">
                <a16:creationId xmlns:a16="http://schemas.microsoft.com/office/drawing/2014/main" id="{F188570B-D72C-C833-11F4-4556D7E06D1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3262" t="22198" r="45119" b="29953"/>
          <a:stretch/>
        </p:blipFill>
        <p:spPr>
          <a:xfrm rot="5400000">
            <a:off x="6592196" y="2383657"/>
            <a:ext cx="2168412" cy="2461098"/>
          </a:xfrm>
          <a:prstGeom prst="rect">
            <a:avLst/>
          </a:prstGeom>
        </p:spPr>
      </p:pic>
      <p:cxnSp>
        <p:nvCxnSpPr>
          <p:cNvPr id="9" name="Straight Arrow Connector 8">
            <a:extLst>
              <a:ext uri="{FF2B5EF4-FFF2-40B4-BE49-F238E27FC236}">
                <a16:creationId xmlns:a16="http://schemas.microsoft.com/office/drawing/2014/main" id="{0B8F2E03-E65D-C0F1-556A-D69851DAEADF}"/>
              </a:ext>
            </a:extLst>
          </p:cNvPr>
          <p:cNvCxnSpPr>
            <a:cxnSpLocks/>
          </p:cNvCxnSpPr>
          <p:nvPr/>
        </p:nvCxnSpPr>
        <p:spPr>
          <a:xfrm flipV="1">
            <a:off x="6720840" y="4143988"/>
            <a:ext cx="787760" cy="1111196"/>
          </a:xfrm>
          <a:prstGeom prst="straightConnector1">
            <a:avLst/>
          </a:prstGeom>
          <a:ln w="412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C150AAB-9C52-5DDA-8B97-60EA0FB4AD14}"/>
              </a:ext>
            </a:extLst>
          </p:cNvPr>
          <p:cNvCxnSpPr>
            <a:cxnSpLocks/>
            <a:stCxn id="7" idx="1"/>
          </p:cNvCxnSpPr>
          <p:nvPr/>
        </p:nvCxnSpPr>
        <p:spPr>
          <a:xfrm flipH="1" flipV="1">
            <a:off x="5620289" y="5270604"/>
            <a:ext cx="704924" cy="323166"/>
          </a:xfrm>
          <a:prstGeom prst="straightConnector1">
            <a:avLst/>
          </a:prstGeom>
          <a:ln w="412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C0CACD1-4B50-E0F8-4A51-7AE4B6A40E40}"/>
              </a:ext>
            </a:extLst>
          </p:cNvPr>
          <p:cNvSpPr txBox="1"/>
          <p:nvPr/>
        </p:nvSpPr>
        <p:spPr>
          <a:xfrm>
            <a:off x="443725" y="5263433"/>
            <a:ext cx="1348740" cy="369332"/>
          </a:xfrm>
          <a:prstGeom prst="rect">
            <a:avLst/>
          </a:prstGeom>
          <a:solidFill>
            <a:schemeClr val="bg1"/>
          </a:solidFill>
          <a:ln>
            <a:solidFill>
              <a:schemeClr val="tx1"/>
            </a:solidFill>
          </a:ln>
        </p:spPr>
        <p:txBody>
          <a:bodyPr wrap="square" rtlCol="0">
            <a:spAutoFit/>
          </a:bodyPr>
          <a:lstStyle/>
          <a:p>
            <a:r>
              <a:rPr lang="en-GB" dirty="0">
                <a:solidFill>
                  <a:srgbClr val="FF0000"/>
                </a:solidFill>
              </a:rPr>
              <a:t>Outer wheel</a:t>
            </a:r>
          </a:p>
        </p:txBody>
      </p:sp>
      <p:sp>
        <p:nvSpPr>
          <p:cNvPr id="12" name="TextBox 11">
            <a:extLst>
              <a:ext uri="{FF2B5EF4-FFF2-40B4-BE49-F238E27FC236}">
                <a16:creationId xmlns:a16="http://schemas.microsoft.com/office/drawing/2014/main" id="{835F50DF-34F8-E211-EF91-5129DC588E12}"/>
              </a:ext>
            </a:extLst>
          </p:cNvPr>
          <p:cNvSpPr txBox="1"/>
          <p:nvPr/>
        </p:nvSpPr>
        <p:spPr>
          <a:xfrm>
            <a:off x="3710493" y="5588661"/>
            <a:ext cx="1324424" cy="369332"/>
          </a:xfrm>
          <a:prstGeom prst="rect">
            <a:avLst/>
          </a:prstGeom>
          <a:solidFill>
            <a:schemeClr val="bg1"/>
          </a:solidFill>
          <a:ln>
            <a:solidFill>
              <a:schemeClr val="tx1"/>
            </a:solidFill>
          </a:ln>
        </p:spPr>
        <p:txBody>
          <a:bodyPr wrap="square" rtlCol="0">
            <a:spAutoFit/>
          </a:bodyPr>
          <a:lstStyle/>
          <a:p>
            <a:pPr algn="ctr"/>
            <a:r>
              <a:rPr lang="en-GB" dirty="0">
                <a:solidFill>
                  <a:srgbClr val="FF0000"/>
                </a:solidFill>
              </a:rPr>
              <a:t>Inner wheel</a:t>
            </a:r>
          </a:p>
        </p:txBody>
      </p:sp>
    </p:spTree>
    <p:extLst>
      <p:ext uri="{BB962C8B-B14F-4D97-AF65-F5344CB8AC3E}">
        <p14:creationId xmlns:p14="http://schemas.microsoft.com/office/powerpoint/2010/main" val="45786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5B536116-8813-79DE-4D9E-7234417ADA6D}"/>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7B582C85-7939-9761-8363-82E5DFC261B6}"/>
              </a:ext>
            </a:extLst>
          </p:cNvPr>
          <p:cNvSpPr txBox="1"/>
          <p:nvPr/>
        </p:nvSpPr>
        <p:spPr>
          <a:xfrm>
            <a:off x="393539" y="1084673"/>
            <a:ext cx="739831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Step 3 Assembly</a:t>
            </a:r>
          </a:p>
        </p:txBody>
      </p:sp>
      <p:sp>
        <p:nvSpPr>
          <p:cNvPr id="4" name="TextBox 3">
            <a:extLst>
              <a:ext uri="{FF2B5EF4-FFF2-40B4-BE49-F238E27FC236}">
                <a16:creationId xmlns:a16="http://schemas.microsoft.com/office/drawing/2014/main" id="{E1217E1C-4369-8A27-DBD1-7A96261762FF}"/>
              </a:ext>
            </a:extLst>
          </p:cNvPr>
          <p:cNvSpPr txBox="1"/>
          <p:nvPr/>
        </p:nvSpPr>
        <p:spPr>
          <a:xfrm>
            <a:off x="393539" y="2350628"/>
            <a:ext cx="3275936" cy="2547364"/>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Join the outer and inner wheels with a brass paper fastener</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Start turning the wheel and matching the years!</a:t>
            </a:r>
            <a:endParaRPr lang="en-GB" sz="2400" dirty="0">
              <a:latin typeface="Arial" panose="020B0604020202020204" pitchFamily="34" charset="0"/>
              <a:cs typeface="Arial" panose="020B0604020202020204" pitchFamily="34" charset="0"/>
            </a:endParaRPr>
          </a:p>
        </p:txBody>
      </p:sp>
      <p:pic>
        <p:nvPicPr>
          <p:cNvPr id="5" name="Picture 4" descr="A picture containing text, device, compass&#10;&#10;Description automatically generated">
            <a:extLst>
              <a:ext uri="{FF2B5EF4-FFF2-40B4-BE49-F238E27FC236}">
                <a16:creationId xmlns:a16="http://schemas.microsoft.com/office/drawing/2014/main" id="{9B095AD1-C179-C173-DABD-6EAD15CB2A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070" r="17660"/>
          <a:stretch/>
        </p:blipFill>
        <p:spPr>
          <a:xfrm rot="5400000">
            <a:off x="4240372" y="1551400"/>
            <a:ext cx="3997798" cy="4148839"/>
          </a:xfrm>
          <a:prstGeom prst="rect">
            <a:avLst/>
          </a:prstGeom>
        </p:spPr>
      </p:pic>
      <p:sp>
        <p:nvSpPr>
          <p:cNvPr id="6" name="TextBox 5">
            <a:extLst>
              <a:ext uri="{FF2B5EF4-FFF2-40B4-BE49-F238E27FC236}">
                <a16:creationId xmlns:a16="http://schemas.microsoft.com/office/drawing/2014/main" id="{4599FC38-22B4-13B5-A11A-995EDA1AC159}"/>
              </a:ext>
            </a:extLst>
          </p:cNvPr>
          <p:cNvSpPr txBox="1"/>
          <p:nvPr/>
        </p:nvSpPr>
        <p:spPr>
          <a:xfrm>
            <a:off x="7726601" y="3947094"/>
            <a:ext cx="953310" cy="646331"/>
          </a:xfrm>
          <a:prstGeom prst="rect">
            <a:avLst/>
          </a:prstGeom>
          <a:solidFill>
            <a:schemeClr val="bg1"/>
          </a:solidFill>
          <a:ln>
            <a:solidFill>
              <a:schemeClr val="tx1"/>
            </a:solidFill>
          </a:ln>
        </p:spPr>
        <p:txBody>
          <a:bodyPr wrap="square" rtlCol="0">
            <a:spAutoFit/>
          </a:bodyPr>
          <a:lstStyle/>
          <a:p>
            <a:pPr algn="ctr"/>
            <a:r>
              <a:rPr lang="en-GB" dirty="0">
                <a:solidFill>
                  <a:srgbClr val="FF0000"/>
                </a:solidFill>
              </a:rPr>
              <a:t>Paper fastener</a:t>
            </a:r>
          </a:p>
        </p:txBody>
      </p:sp>
      <p:cxnSp>
        <p:nvCxnSpPr>
          <p:cNvPr id="7" name="Straight Arrow Connector 6">
            <a:extLst>
              <a:ext uri="{FF2B5EF4-FFF2-40B4-BE49-F238E27FC236}">
                <a16:creationId xmlns:a16="http://schemas.microsoft.com/office/drawing/2014/main" id="{A131A6C4-0A9B-71D3-51F6-E90D3A79EBCA}"/>
              </a:ext>
            </a:extLst>
          </p:cNvPr>
          <p:cNvCxnSpPr>
            <a:cxnSpLocks/>
          </p:cNvCxnSpPr>
          <p:nvPr/>
        </p:nvCxnSpPr>
        <p:spPr>
          <a:xfrm flipH="1" flipV="1">
            <a:off x="6239271" y="3624310"/>
            <a:ext cx="1487330" cy="645949"/>
          </a:xfrm>
          <a:prstGeom prst="straightConnector1">
            <a:avLst/>
          </a:prstGeom>
          <a:ln w="508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33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6E0A3A18-7B3D-4104-88B7-A4A5E404A620}"/>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B52BE77A-A273-4740-DF2F-F842A701A45C}"/>
              </a:ext>
            </a:extLst>
          </p:cNvPr>
          <p:cNvSpPr txBox="1"/>
          <p:nvPr/>
        </p:nvSpPr>
        <p:spPr>
          <a:xfrm>
            <a:off x="393539" y="1084673"/>
            <a:ext cx="739831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Extension</a:t>
            </a:r>
          </a:p>
        </p:txBody>
      </p:sp>
      <p:sp>
        <p:nvSpPr>
          <p:cNvPr id="4" name="TextBox 3">
            <a:extLst>
              <a:ext uri="{FF2B5EF4-FFF2-40B4-BE49-F238E27FC236}">
                <a16:creationId xmlns:a16="http://schemas.microsoft.com/office/drawing/2014/main" id="{CC69E19C-9747-EE4B-C970-7906EB9A3126}"/>
              </a:ext>
            </a:extLst>
          </p:cNvPr>
          <p:cNvSpPr txBox="1"/>
          <p:nvPr/>
        </p:nvSpPr>
        <p:spPr>
          <a:xfrm>
            <a:off x="393539" y="1958920"/>
            <a:ext cx="4368466" cy="2010807"/>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Investigate the personalities of the zodiac animals</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Find out which animals your relatives are!</a:t>
            </a:r>
          </a:p>
          <a:p>
            <a:pPr marL="342900" indent="-342900">
              <a:lnSpc>
                <a:spcPct val="90000"/>
              </a:lnSpc>
              <a:spcBef>
                <a:spcPts val="10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5" name="Picture 4" descr="Chart, radar chart&#10;&#10;Description automatically generated">
            <a:extLst>
              <a:ext uri="{FF2B5EF4-FFF2-40B4-BE49-F238E27FC236}">
                <a16:creationId xmlns:a16="http://schemas.microsoft.com/office/drawing/2014/main" id="{EEA88610-213E-4396-7FB3-9339607553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2006" y="1752128"/>
            <a:ext cx="3988456" cy="4021199"/>
          </a:xfrm>
          <a:prstGeom prst="rect">
            <a:avLst/>
          </a:prstGeom>
        </p:spPr>
      </p:pic>
    </p:spTree>
    <p:extLst>
      <p:ext uri="{BB962C8B-B14F-4D97-AF65-F5344CB8AC3E}">
        <p14:creationId xmlns:p14="http://schemas.microsoft.com/office/powerpoint/2010/main" val="34613599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941</TotalTime>
  <Words>258</Words>
  <Application>Microsoft Office PowerPoint</Application>
  <PresentationFormat>On-screen Show (4:3)</PresentationFormat>
  <Paragraphs>39</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zodiac animal wheel</dc:title>
  <dc:subject>Making a chinese zodiac animal wheel</dc:subject>
  <dc:creator>Attainment in Education</dc:creator>
  <cp:keywords>Card, Template, Zodiac, Lunar new year</cp:keywords>
  <cp:lastModifiedBy>Holly Margerison-Smith</cp:lastModifiedBy>
  <cp:revision>46</cp:revision>
  <dcterms:created xsi:type="dcterms:W3CDTF">2017-06-28T15:11:57Z</dcterms:created>
  <dcterms:modified xsi:type="dcterms:W3CDTF">2022-11-29T13:02:35Z</dcterms:modified>
</cp:coreProperties>
</file>