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1" r:id="rId4"/>
    <p:sldId id="262" r:id="rId5"/>
    <p:sldId id="271" r:id="rId6"/>
    <p:sldId id="273" r:id="rId7"/>
    <p:sldId id="272" r:id="rId8"/>
    <p:sldId id="269" r:id="rId9"/>
    <p:sldId id="266"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5324" autoAdjust="0"/>
  </p:normalViewPr>
  <p:slideViewPr>
    <p:cSldViewPr snapToGrid="0" snapToObjects="1">
      <p:cViewPr varScale="1">
        <p:scale>
          <a:sx n="57" d="100"/>
          <a:sy n="57" d="100"/>
        </p:scale>
        <p:origin x="153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29/11/2022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 learners.</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16780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could be shown, then covered up, with learners being asked to remember each number. This could then be used as part of the wider assessment of the task.</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32254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 learners and demonstrate correct grip.</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85691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28071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152238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used as an extension activity.</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27755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278764" y="5377637"/>
            <a:ext cx="8586472" cy="415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Learning how to write using traditional Chinese handwriting</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Creating Chinese Calligraphy</a:t>
            </a:r>
          </a:p>
        </p:txBody>
      </p:sp>
      <p:pic>
        <p:nvPicPr>
          <p:cNvPr id="1026" name="Picture 2" descr="Free photos of Calligraphy">
            <a:extLst>
              <a:ext uri="{FF2B5EF4-FFF2-40B4-BE49-F238E27FC236}">
                <a16:creationId xmlns:a16="http://schemas.microsoft.com/office/drawing/2014/main" id="{D0FD9483-A874-A006-CFCA-552886F63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93" y="2276876"/>
            <a:ext cx="3796393" cy="2530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ligraphy Brush, Ink Well, Chinese Calligraphy">
            <a:extLst>
              <a:ext uri="{FF2B5EF4-FFF2-40B4-BE49-F238E27FC236}">
                <a16:creationId xmlns:a16="http://schemas.microsoft.com/office/drawing/2014/main" id="{A8011D71-9EF2-9E59-5E13-602BCDB10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121" y="2276876"/>
            <a:ext cx="3796391" cy="253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F19C87-6E7C-5EE2-06B2-5B41ED9774BC}"/>
              </a:ext>
            </a:extLst>
          </p:cNvPr>
          <p:cNvSpPr txBox="1"/>
          <p:nvPr/>
        </p:nvSpPr>
        <p:spPr>
          <a:xfrm>
            <a:off x="208108" y="1057986"/>
            <a:ext cx="4864698"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Then do this...</a:t>
            </a:r>
          </a:p>
        </p:txBody>
      </p:sp>
      <p:sp>
        <p:nvSpPr>
          <p:cNvPr id="7" name="TextBox 6">
            <a:extLst>
              <a:ext uri="{FF2B5EF4-FFF2-40B4-BE49-F238E27FC236}">
                <a16:creationId xmlns:a16="http://schemas.microsoft.com/office/drawing/2014/main" id="{F8BBD7A5-89A2-2811-EA5D-4950E05BD544}"/>
              </a:ext>
            </a:extLst>
          </p:cNvPr>
          <p:cNvSpPr txBox="1"/>
          <p:nvPr/>
        </p:nvSpPr>
        <p:spPr>
          <a:xfrm>
            <a:off x="311714" y="2143042"/>
            <a:ext cx="3468234"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Can you write your own sums to really challenge yourself?</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They don’t have to be this complicated though!</a:t>
            </a:r>
          </a:p>
        </p:txBody>
      </p:sp>
      <p:pic>
        <p:nvPicPr>
          <p:cNvPr id="8" name="Picture 7">
            <a:extLst>
              <a:ext uri="{FF2B5EF4-FFF2-40B4-BE49-F238E27FC236}">
                <a16:creationId xmlns:a16="http://schemas.microsoft.com/office/drawing/2014/main" id="{14546063-2E06-6D67-A87E-C7695453A3D6}"/>
              </a:ext>
            </a:extLst>
          </p:cNvPr>
          <p:cNvPicPr>
            <a:picLocks noChangeAspect="1"/>
          </p:cNvPicPr>
          <p:nvPr/>
        </p:nvPicPr>
        <p:blipFill>
          <a:blip r:embed="rId3"/>
          <a:stretch>
            <a:fillRect/>
          </a:stretch>
        </p:blipFill>
        <p:spPr>
          <a:xfrm>
            <a:off x="4140051" y="2115760"/>
            <a:ext cx="4450497" cy="2966998"/>
          </a:xfrm>
          <a:prstGeom prst="rect">
            <a:avLst/>
          </a:prstGeom>
        </p:spPr>
      </p:pic>
    </p:spTree>
    <p:extLst>
      <p:ext uri="{BB962C8B-B14F-4D97-AF65-F5344CB8AC3E}">
        <p14:creationId xmlns:p14="http://schemas.microsoft.com/office/powerpoint/2010/main" val="18383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092077" cy="680519"/>
          </a:xfrm>
        </p:spPr>
        <p:txBody>
          <a:bodyPr>
            <a:normAutofit/>
          </a:bodyPr>
          <a:lstStyle/>
          <a:p>
            <a:r>
              <a:rPr lang="en-GB" sz="3600" b="1" dirty="0">
                <a:latin typeface="Arial" panose="020B0604020202020204" pitchFamily="34" charset="0"/>
                <a:cs typeface="Arial" panose="020B0604020202020204" pitchFamily="34" charset="0"/>
              </a:rPr>
              <a:t>You will need</a:t>
            </a:r>
          </a:p>
        </p:txBody>
      </p:sp>
      <p:sp>
        <p:nvSpPr>
          <p:cNvPr id="2" name="Rectangle 102">
            <a:extLst>
              <a:ext uri="{FF2B5EF4-FFF2-40B4-BE49-F238E27FC236}">
                <a16:creationId xmlns:a16="http://schemas.microsoft.com/office/drawing/2014/main" id="{4C0B9417-75FF-9FD5-AA23-57EE053015BE}"/>
              </a:ext>
            </a:extLst>
          </p:cNvPr>
          <p:cNvSpPr/>
          <p:nvPr/>
        </p:nvSpPr>
        <p:spPr>
          <a:xfrm>
            <a:off x="827061" y="2039412"/>
            <a:ext cx="4078954" cy="3662081"/>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ECBE544-47F2-F998-6F1B-7D3B4CDD96F9}"/>
              </a:ext>
            </a:extLst>
          </p:cNvPr>
          <p:cNvCxnSpPr>
            <a:cxnSpLocks/>
          </p:cNvCxnSpPr>
          <p:nvPr/>
        </p:nvCxnSpPr>
        <p:spPr>
          <a:xfrm>
            <a:off x="1328020" y="2039411"/>
            <a:ext cx="0" cy="3662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76B803-72E6-7473-AF89-14FFDC04CA26}"/>
              </a:ext>
            </a:extLst>
          </p:cNvPr>
          <p:cNvCxnSpPr>
            <a:cxnSpLocks/>
          </p:cNvCxnSpPr>
          <p:nvPr/>
        </p:nvCxnSpPr>
        <p:spPr>
          <a:xfrm>
            <a:off x="882720" y="2866831"/>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8164C4-5044-D254-FE32-5F5FB353CA35}"/>
              </a:ext>
            </a:extLst>
          </p:cNvPr>
          <p:cNvCxnSpPr>
            <a:cxnSpLocks/>
          </p:cNvCxnSpPr>
          <p:nvPr/>
        </p:nvCxnSpPr>
        <p:spPr>
          <a:xfrm>
            <a:off x="889471" y="334337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17F7D6-EC9F-A7CF-33EC-B4F441A25CDD}"/>
              </a:ext>
            </a:extLst>
          </p:cNvPr>
          <p:cNvCxnSpPr>
            <a:cxnSpLocks/>
          </p:cNvCxnSpPr>
          <p:nvPr/>
        </p:nvCxnSpPr>
        <p:spPr>
          <a:xfrm>
            <a:off x="889471" y="3842905"/>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63A24E-C2DC-DE48-F7BC-29911F136B34}"/>
              </a:ext>
            </a:extLst>
          </p:cNvPr>
          <p:cNvCxnSpPr>
            <a:cxnSpLocks/>
          </p:cNvCxnSpPr>
          <p:nvPr/>
        </p:nvCxnSpPr>
        <p:spPr>
          <a:xfrm>
            <a:off x="889471" y="434243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D6BDB8-88E3-C9D5-CEEC-E55F8ECACC52}"/>
              </a:ext>
            </a:extLst>
          </p:cNvPr>
          <p:cNvCxnSpPr>
            <a:cxnSpLocks/>
          </p:cNvCxnSpPr>
          <p:nvPr/>
        </p:nvCxnSpPr>
        <p:spPr>
          <a:xfrm>
            <a:off x="889471" y="4841971"/>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E27539-1D67-37D5-C77D-9B48ED3F98F5}"/>
              </a:ext>
            </a:extLst>
          </p:cNvPr>
          <p:cNvCxnSpPr>
            <a:cxnSpLocks/>
          </p:cNvCxnSpPr>
          <p:nvPr/>
        </p:nvCxnSpPr>
        <p:spPr>
          <a:xfrm>
            <a:off x="889471" y="5341504"/>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57324CA-422A-9AF4-E809-8362E8EC4AC6}"/>
              </a:ext>
            </a:extLst>
          </p:cNvPr>
          <p:cNvSpPr txBox="1"/>
          <p:nvPr/>
        </p:nvSpPr>
        <p:spPr>
          <a:xfrm>
            <a:off x="1429715" y="2866831"/>
            <a:ext cx="22085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Worksheet</a:t>
            </a:r>
          </a:p>
        </p:txBody>
      </p:sp>
      <p:sp>
        <p:nvSpPr>
          <p:cNvPr id="13" name="TextBox 12">
            <a:extLst>
              <a:ext uri="{FF2B5EF4-FFF2-40B4-BE49-F238E27FC236}">
                <a16:creationId xmlns:a16="http://schemas.microsoft.com/office/drawing/2014/main" id="{4C889D35-131B-8B92-759D-56BBCA32FD3D}"/>
              </a:ext>
            </a:extLst>
          </p:cNvPr>
          <p:cNvSpPr txBox="1"/>
          <p:nvPr/>
        </p:nvSpPr>
        <p:spPr>
          <a:xfrm>
            <a:off x="1429715" y="3360184"/>
            <a:ext cx="325301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Paint brush (Xuan)</a:t>
            </a:r>
          </a:p>
        </p:txBody>
      </p:sp>
      <p:sp>
        <p:nvSpPr>
          <p:cNvPr id="14" name="TextBox 13">
            <a:extLst>
              <a:ext uri="{FF2B5EF4-FFF2-40B4-BE49-F238E27FC236}">
                <a16:creationId xmlns:a16="http://schemas.microsoft.com/office/drawing/2014/main" id="{60B6E1A9-09B6-12D0-3FD5-B8DC34F2841C}"/>
              </a:ext>
            </a:extLst>
          </p:cNvPr>
          <p:cNvSpPr txBox="1"/>
          <p:nvPr/>
        </p:nvSpPr>
        <p:spPr>
          <a:xfrm>
            <a:off x="1429714" y="3858607"/>
            <a:ext cx="265266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Paint</a:t>
            </a:r>
          </a:p>
        </p:txBody>
      </p:sp>
      <p:sp>
        <p:nvSpPr>
          <p:cNvPr id="15" name="TextBox 14">
            <a:extLst>
              <a:ext uri="{FF2B5EF4-FFF2-40B4-BE49-F238E27FC236}">
                <a16:creationId xmlns:a16="http://schemas.microsoft.com/office/drawing/2014/main" id="{7BEB04E1-B9E7-9E59-2F03-7BE3CD244B24}"/>
              </a:ext>
            </a:extLst>
          </p:cNvPr>
          <p:cNvSpPr txBox="1"/>
          <p:nvPr/>
        </p:nvSpPr>
        <p:spPr>
          <a:xfrm>
            <a:off x="1429714" y="4386190"/>
            <a:ext cx="325301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Pot of water</a:t>
            </a:r>
          </a:p>
        </p:txBody>
      </p:sp>
      <p:sp>
        <p:nvSpPr>
          <p:cNvPr id="16" name="TextBox 15">
            <a:extLst>
              <a:ext uri="{FF2B5EF4-FFF2-40B4-BE49-F238E27FC236}">
                <a16:creationId xmlns:a16="http://schemas.microsoft.com/office/drawing/2014/main" id="{1A1978DF-0DA4-CB17-68CA-CE30631B917D}"/>
              </a:ext>
            </a:extLst>
          </p:cNvPr>
          <p:cNvSpPr txBox="1"/>
          <p:nvPr/>
        </p:nvSpPr>
        <p:spPr>
          <a:xfrm>
            <a:off x="1429714" y="4880958"/>
            <a:ext cx="348102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Paper</a:t>
            </a:r>
          </a:p>
        </p:txBody>
      </p:sp>
      <p:pic>
        <p:nvPicPr>
          <p:cNvPr id="18" name="Picture 17">
            <a:extLst>
              <a:ext uri="{FF2B5EF4-FFF2-40B4-BE49-F238E27FC236}">
                <a16:creationId xmlns:a16="http://schemas.microsoft.com/office/drawing/2014/main" id="{7BFE2143-0664-0005-742A-972C0AD5A20F}"/>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21428812">
            <a:off x="5326060" y="1315284"/>
            <a:ext cx="3701563" cy="2869402"/>
          </a:xfrm>
          <a:prstGeom prst="rect">
            <a:avLst/>
          </a:prstGeom>
          <a:noFill/>
          <a:ln>
            <a:noFill/>
          </a:ln>
        </p:spPr>
      </p:pic>
      <p:sp>
        <p:nvSpPr>
          <p:cNvPr id="19" name="TextBox 18">
            <a:extLst>
              <a:ext uri="{FF2B5EF4-FFF2-40B4-BE49-F238E27FC236}">
                <a16:creationId xmlns:a16="http://schemas.microsoft.com/office/drawing/2014/main" id="{74776B99-3D6D-757C-3893-CC981B9F7E8B}"/>
              </a:ext>
            </a:extLst>
          </p:cNvPr>
          <p:cNvSpPr txBox="1"/>
          <p:nvPr/>
        </p:nvSpPr>
        <p:spPr>
          <a:xfrm rot="21106700">
            <a:off x="5838326" y="1827689"/>
            <a:ext cx="2743200" cy="200054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Calligraphy</a:t>
            </a:r>
          </a:p>
          <a:p>
            <a:r>
              <a:rPr lang="en-GB" sz="2000" i="1" dirty="0">
                <a:latin typeface="Arial" panose="020B0604020202020204" pitchFamily="34" charset="0"/>
                <a:cs typeface="Arial" panose="020B0604020202020204" pitchFamily="34" charset="0"/>
              </a:rPr>
              <a:t>noun</a:t>
            </a:r>
          </a:p>
          <a:p>
            <a:r>
              <a:rPr lang="en-GB" sz="2000" dirty="0">
                <a:latin typeface="Arial" panose="020B0604020202020204" pitchFamily="34" charset="0"/>
                <a:cs typeface="Arial" panose="020B0604020202020204" pitchFamily="34" charset="0"/>
              </a:rPr>
              <a:t>Decorative handwriting or handwritten lettering with a pen or brush</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Calligraphy</a:t>
            </a:r>
          </a:p>
        </p:txBody>
      </p:sp>
      <p:sp>
        <p:nvSpPr>
          <p:cNvPr id="2" name="TextBox 1">
            <a:extLst>
              <a:ext uri="{FF2B5EF4-FFF2-40B4-BE49-F238E27FC236}">
                <a16:creationId xmlns:a16="http://schemas.microsoft.com/office/drawing/2014/main" id="{34969DC9-09CC-EA63-0472-7EE0027788C8}"/>
              </a:ext>
            </a:extLst>
          </p:cNvPr>
          <p:cNvSpPr txBox="1"/>
          <p:nvPr/>
        </p:nvSpPr>
        <p:spPr>
          <a:xfrm>
            <a:off x="208108" y="1917406"/>
            <a:ext cx="394347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There are five major script types used today in China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Seal script, Clerical script, Cursive script, Running script, and Standard script</a:t>
            </a: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98A5248-D77A-F450-7E0A-B9CB4A35C4A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428812">
            <a:off x="3933544" y="3597237"/>
            <a:ext cx="3701563" cy="2311189"/>
          </a:xfrm>
          <a:prstGeom prst="rect">
            <a:avLst/>
          </a:prstGeom>
          <a:noFill/>
          <a:ln>
            <a:noFill/>
          </a:ln>
        </p:spPr>
      </p:pic>
      <p:sp>
        <p:nvSpPr>
          <p:cNvPr id="8" name="TextBox 7">
            <a:extLst>
              <a:ext uri="{FF2B5EF4-FFF2-40B4-BE49-F238E27FC236}">
                <a16:creationId xmlns:a16="http://schemas.microsoft.com/office/drawing/2014/main" id="{73A0AE95-C521-5F8B-4B07-82170F37C3CE}"/>
              </a:ext>
            </a:extLst>
          </p:cNvPr>
          <p:cNvSpPr txBox="1"/>
          <p:nvPr/>
        </p:nvSpPr>
        <p:spPr>
          <a:xfrm rot="21106700">
            <a:off x="4412727" y="4132163"/>
            <a:ext cx="2743200"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brush used is called Xuan, named after the area of China that it comes from</a:t>
            </a:r>
          </a:p>
        </p:txBody>
      </p:sp>
      <p:pic>
        <p:nvPicPr>
          <p:cNvPr id="10" name="Picture 4" descr="Calligraphy Brush, Ink Well, Chinese Calligraphy">
            <a:extLst>
              <a:ext uri="{FF2B5EF4-FFF2-40B4-BE49-F238E27FC236}">
                <a16:creationId xmlns:a16="http://schemas.microsoft.com/office/drawing/2014/main" id="{D28F332A-43C8-7BFA-92CC-BC58588D8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519" y="1494880"/>
            <a:ext cx="2784864" cy="185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Regular script</a:t>
            </a:r>
          </a:p>
        </p:txBody>
      </p:sp>
      <p:sp>
        <p:nvSpPr>
          <p:cNvPr id="2" name="TextBox 1">
            <a:extLst>
              <a:ext uri="{FF2B5EF4-FFF2-40B4-BE49-F238E27FC236}">
                <a16:creationId xmlns:a16="http://schemas.microsoft.com/office/drawing/2014/main" id="{CDEF9DD4-C430-7823-6950-9D216B4B64A0}"/>
              </a:ext>
            </a:extLst>
          </p:cNvPr>
          <p:cNvSpPr txBox="1"/>
          <p:nvPr/>
        </p:nvSpPr>
        <p:spPr>
          <a:xfrm>
            <a:off x="231035" y="2111195"/>
            <a:ext cx="393296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‘Regular script’ means ‘the proper script type of Chinese writing’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It is used by all Chinese for government documents and printed books</a:t>
            </a:r>
            <a:endParaRPr lang="en-GB" sz="2400" dirty="0">
              <a:latin typeface="Arial" panose="020B0604020202020204" pitchFamily="34" charset="0"/>
              <a:cs typeface="Arial" panose="020B0604020202020204" pitchFamily="34" charset="0"/>
            </a:endParaRPr>
          </a:p>
        </p:txBody>
      </p:sp>
      <p:pic>
        <p:nvPicPr>
          <p:cNvPr id="2050" name="Picture 2" descr="Office, File, Paper, Chinese, Language, Writing">
            <a:extLst>
              <a:ext uri="{FF2B5EF4-FFF2-40B4-BE49-F238E27FC236}">
                <a16:creationId xmlns:a16="http://schemas.microsoft.com/office/drawing/2014/main" id="{CE31C6B4-D164-EF43-6C9E-EB4BB5D8B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65" y="2227204"/>
            <a:ext cx="4249011" cy="281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3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Numbers</a:t>
            </a:r>
          </a:p>
        </p:txBody>
      </p:sp>
      <p:pic>
        <p:nvPicPr>
          <p:cNvPr id="2" name="Picture 1">
            <a:extLst>
              <a:ext uri="{FF2B5EF4-FFF2-40B4-BE49-F238E27FC236}">
                <a16:creationId xmlns:a16="http://schemas.microsoft.com/office/drawing/2014/main" id="{18FB4EEA-8B90-C52C-C1FB-B33939C82A7A}"/>
              </a:ext>
            </a:extLst>
          </p:cNvPr>
          <p:cNvPicPr>
            <a:picLocks noChangeAspect="1"/>
          </p:cNvPicPr>
          <p:nvPr/>
        </p:nvPicPr>
        <p:blipFill>
          <a:blip r:embed="rId3"/>
          <a:stretch>
            <a:fillRect/>
          </a:stretch>
        </p:blipFill>
        <p:spPr>
          <a:xfrm>
            <a:off x="3254364" y="1796344"/>
            <a:ext cx="5774023" cy="2792665"/>
          </a:xfrm>
          <a:prstGeom prst="rect">
            <a:avLst/>
          </a:prstGeom>
        </p:spPr>
      </p:pic>
      <p:sp>
        <p:nvSpPr>
          <p:cNvPr id="6" name="TextBox 5">
            <a:extLst>
              <a:ext uri="{FF2B5EF4-FFF2-40B4-BE49-F238E27FC236}">
                <a16:creationId xmlns:a16="http://schemas.microsoft.com/office/drawing/2014/main" id="{1BB3A806-20E6-5494-109B-0BE5F98FE0F4}"/>
              </a:ext>
            </a:extLst>
          </p:cNvPr>
          <p:cNvSpPr txBox="1"/>
          <p:nvPr/>
        </p:nvSpPr>
        <p:spPr>
          <a:xfrm>
            <a:off x="208108" y="2298032"/>
            <a:ext cx="3353239"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This is the standard way of writing numbers 1-10 in Chinese Regular script</a:t>
            </a:r>
          </a:p>
        </p:txBody>
      </p:sp>
    </p:spTree>
    <p:extLst>
      <p:ext uri="{BB962C8B-B14F-4D97-AF65-F5344CB8AC3E}">
        <p14:creationId xmlns:p14="http://schemas.microsoft.com/office/powerpoint/2010/main" val="131723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19044-8242-DEDE-4AD8-089753CFB2D0}"/>
              </a:ext>
            </a:extLst>
          </p:cNvPr>
          <p:cNvSpPr txBox="1"/>
          <p:nvPr/>
        </p:nvSpPr>
        <p:spPr>
          <a:xfrm>
            <a:off x="208108" y="1117233"/>
            <a:ext cx="4864698"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The grip of the Xuan </a:t>
            </a:r>
          </a:p>
        </p:txBody>
      </p:sp>
      <p:sp>
        <p:nvSpPr>
          <p:cNvPr id="5" name="TextBox 4">
            <a:extLst>
              <a:ext uri="{FF2B5EF4-FFF2-40B4-BE49-F238E27FC236}">
                <a16:creationId xmlns:a16="http://schemas.microsoft.com/office/drawing/2014/main" id="{3F1E3B44-713D-269F-8CC9-7FE6F90A9410}"/>
              </a:ext>
            </a:extLst>
          </p:cNvPr>
          <p:cNvSpPr txBox="1"/>
          <p:nvPr/>
        </p:nvSpPr>
        <p:spPr>
          <a:xfrm>
            <a:off x="384061" y="1905836"/>
            <a:ext cx="468874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Xuan is held in an upright position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Grip between forefinger and thumb</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Middle finger then rests on top, with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and 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finger underneath to support</a:t>
            </a:r>
            <a:endParaRPr lang="en-GB" sz="2400" dirty="0">
              <a:latin typeface="Arial" panose="020B0604020202020204" pitchFamily="34" charset="0"/>
              <a:cs typeface="Arial" panose="020B0604020202020204" pitchFamily="34" charset="0"/>
            </a:endParaRPr>
          </a:p>
        </p:txBody>
      </p:sp>
      <p:pic>
        <p:nvPicPr>
          <p:cNvPr id="4098" name="Picture 2" descr="Calligraphy, Brush, Character, Symbols, Writing, Signs">
            <a:extLst>
              <a:ext uri="{FF2B5EF4-FFF2-40B4-BE49-F238E27FC236}">
                <a16:creationId xmlns:a16="http://schemas.microsoft.com/office/drawing/2014/main" id="{165DA655-DE92-5845-4FCF-CE164709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770" y="1271751"/>
            <a:ext cx="2981435" cy="447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1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B9DB31-7F4A-B33C-EE27-8FB19C1C3C1F}"/>
              </a:ext>
            </a:extLst>
          </p:cNvPr>
          <p:cNvSpPr txBox="1"/>
          <p:nvPr/>
        </p:nvSpPr>
        <p:spPr>
          <a:xfrm>
            <a:off x="208108" y="1057986"/>
            <a:ext cx="4864698"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Practice!</a:t>
            </a:r>
          </a:p>
        </p:txBody>
      </p:sp>
      <p:sp>
        <p:nvSpPr>
          <p:cNvPr id="9" name="TextBox 8">
            <a:extLst>
              <a:ext uri="{FF2B5EF4-FFF2-40B4-BE49-F238E27FC236}">
                <a16:creationId xmlns:a16="http://schemas.microsoft.com/office/drawing/2014/main" id="{D64A99E3-B038-82AA-E471-73A9FE7361F1}"/>
              </a:ext>
            </a:extLst>
          </p:cNvPr>
          <p:cNvSpPr txBox="1"/>
          <p:nvPr/>
        </p:nvSpPr>
        <p:spPr>
          <a:xfrm>
            <a:off x="300790" y="1831929"/>
            <a:ext cx="3997942"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Using your worksheet, and the ‘numbers’ in Chinese, practise writing them</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Remember how to hold the Xuan correctly</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Focus on getting the form of the letters the same</a:t>
            </a:r>
          </a:p>
        </p:txBody>
      </p:sp>
      <p:pic>
        <p:nvPicPr>
          <p:cNvPr id="10" name="Picture 9">
            <a:extLst>
              <a:ext uri="{FF2B5EF4-FFF2-40B4-BE49-F238E27FC236}">
                <a16:creationId xmlns:a16="http://schemas.microsoft.com/office/drawing/2014/main" id="{55B1B93D-9059-4091-D698-0726A7A5E5F9}"/>
              </a:ext>
            </a:extLst>
          </p:cNvPr>
          <p:cNvPicPr>
            <a:picLocks noChangeAspect="1"/>
          </p:cNvPicPr>
          <p:nvPr/>
        </p:nvPicPr>
        <p:blipFill rotWithShape="1">
          <a:blip r:embed="rId3"/>
          <a:srcRect l="22632" t="21916" r="23026" b="9044"/>
          <a:stretch/>
        </p:blipFill>
        <p:spPr>
          <a:xfrm>
            <a:off x="4572000" y="1937311"/>
            <a:ext cx="4487778" cy="3205555"/>
          </a:xfrm>
          <a:prstGeom prst="rect">
            <a:avLst/>
          </a:prstGeom>
        </p:spPr>
      </p:pic>
    </p:spTree>
    <p:extLst>
      <p:ext uri="{BB962C8B-B14F-4D97-AF65-F5344CB8AC3E}">
        <p14:creationId xmlns:p14="http://schemas.microsoft.com/office/powerpoint/2010/main" val="11298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F6DC88-CB7F-84B0-9BB9-3D7C569ADB45}"/>
              </a:ext>
            </a:extLst>
          </p:cNvPr>
          <p:cNvSpPr txBox="1"/>
          <p:nvPr/>
        </p:nvSpPr>
        <p:spPr>
          <a:xfrm>
            <a:off x="208108" y="1057986"/>
            <a:ext cx="4864698"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Now do this...</a:t>
            </a:r>
          </a:p>
        </p:txBody>
      </p:sp>
      <p:sp>
        <p:nvSpPr>
          <p:cNvPr id="9" name="TextBox 8">
            <a:extLst>
              <a:ext uri="{FF2B5EF4-FFF2-40B4-BE49-F238E27FC236}">
                <a16:creationId xmlns:a16="http://schemas.microsoft.com/office/drawing/2014/main" id="{5463E86B-619B-37ED-4DBD-E9A5FF7BE063}"/>
              </a:ext>
            </a:extLst>
          </p:cNvPr>
          <p:cNvSpPr txBox="1"/>
          <p:nvPr/>
        </p:nvSpPr>
        <p:spPr>
          <a:xfrm>
            <a:off x="437254" y="2274838"/>
            <a:ext cx="3692727"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your new found talent to write and complete the following sums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Don’t forget to write in Chinese calligraphy!</a:t>
            </a:r>
          </a:p>
        </p:txBody>
      </p:sp>
      <p:pic>
        <p:nvPicPr>
          <p:cNvPr id="10" name="Picture 9">
            <a:extLst>
              <a:ext uri="{FF2B5EF4-FFF2-40B4-BE49-F238E27FC236}">
                <a16:creationId xmlns:a16="http://schemas.microsoft.com/office/drawing/2014/main" id="{37D2AB04-82FE-6B49-A81F-7F5F88DA6B08}"/>
              </a:ext>
            </a:extLst>
          </p:cNvPr>
          <p:cNvPicPr>
            <a:picLocks noChangeAspect="1"/>
          </p:cNvPicPr>
          <p:nvPr/>
        </p:nvPicPr>
        <p:blipFill>
          <a:blip r:embed="rId3"/>
          <a:stretch>
            <a:fillRect/>
          </a:stretch>
        </p:blipFill>
        <p:spPr>
          <a:xfrm>
            <a:off x="4572000" y="1155725"/>
            <a:ext cx="4018548" cy="4258486"/>
          </a:xfrm>
          <a:prstGeom prst="rect">
            <a:avLst/>
          </a:prstGeom>
        </p:spPr>
      </p:pic>
      <p:sp>
        <p:nvSpPr>
          <p:cNvPr id="11" name="TextBox 10">
            <a:extLst>
              <a:ext uri="{FF2B5EF4-FFF2-40B4-BE49-F238E27FC236}">
                <a16:creationId xmlns:a16="http://schemas.microsoft.com/office/drawing/2014/main" id="{5123ACB3-4304-1A6E-5726-5ADF010A4570}"/>
              </a:ext>
            </a:extLst>
          </p:cNvPr>
          <p:cNvSpPr txBox="1"/>
          <p:nvPr/>
        </p:nvSpPr>
        <p:spPr>
          <a:xfrm rot="21048902">
            <a:off x="6021521" y="1911849"/>
            <a:ext cx="2815388" cy="267765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3 + 3 =</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4 + 2 =</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7 -  5 =</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10 – 6 = </a:t>
            </a:r>
          </a:p>
        </p:txBody>
      </p:sp>
    </p:spTree>
    <p:extLst>
      <p:ext uri="{BB962C8B-B14F-4D97-AF65-F5344CB8AC3E}">
        <p14:creationId xmlns:p14="http://schemas.microsoft.com/office/powerpoint/2010/main" val="3240909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435</Words>
  <Application>Microsoft Office PowerPoint</Application>
  <PresentationFormat>On-screen Show (4:3)</PresentationFormat>
  <Paragraphs>69</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You will need</vt:lpstr>
      <vt:lpstr>Calligraphy</vt:lpstr>
      <vt:lpstr>Regular script</vt:lpstr>
      <vt:lpstr>Numbers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calligraphy presentation</dc:title>
  <dc:subject>Learnign how to write using traditional chinese handwriting</dc:subject>
  <dc:creator>Attainment in Education</dc:creator>
  <cp:keywords>calligraphy, Chinese new year, grip, lunar new year, script, typography, xuan</cp:keywords>
  <cp:lastModifiedBy>Holly Margerison-Smith</cp:lastModifiedBy>
  <cp:revision>80</cp:revision>
  <dcterms:created xsi:type="dcterms:W3CDTF">2017-06-28T15:11:57Z</dcterms:created>
  <dcterms:modified xsi:type="dcterms:W3CDTF">2022-11-29T13:10:41Z</dcterms:modified>
</cp:coreProperties>
</file>