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61" r:id="rId5"/>
    <p:sldId id="257" r:id="rId6"/>
    <p:sldId id="263" r:id="rId7"/>
    <p:sldId id="273" r:id="rId8"/>
    <p:sldId id="271" r:id="rId9"/>
    <p:sldId id="274"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91889" autoAdjust="0"/>
  </p:normalViewPr>
  <p:slideViewPr>
    <p:cSldViewPr snapToGrid="0" snapToObjects="1">
      <p:cViewPr varScale="1">
        <p:scale>
          <a:sx n="75" d="100"/>
          <a:sy n="75" d="100"/>
        </p:scale>
        <p:origin x="166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0B5223-23D9-4A82-8830-1237A98566B4}" type="datetimeFigureOut">
              <a:rPr lang="en-GB" smtClean="0"/>
              <a:t>11/10/2022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A15B8-31B8-4328-8B10-BD5A256BEF99}" type="slidenum">
              <a:rPr lang="en-GB" smtClean="0"/>
              <a:t>‹#›</a:t>
            </a:fld>
            <a:endParaRPr lang="en-GB"/>
          </a:p>
        </p:txBody>
      </p:sp>
    </p:spTree>
    <p:extLst>
      <p:ext uri="{BB962C8B-B14F-4D97-AF65-F5344CB8AC3E}">
        <p14:creationId xmlns:p14="http://schemas.microsoft.com/office/powerpoint/2010/main" val="1158806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dangers of bird strikes to aircraft and what it can cause to happen. E.g. engine damage/failure, damage to fuselage, wings etc.</a:t>
            </a:r>
          </a:p>
        </p:txBody>
      </p:sp>
      <p:sp>
        <p:nvSpPr>
          <p:cNvPr id="4" name="Slide Number Placeholder 3"/>
          <p:cNvSpPr>
            <a:spLocks noGrp="1"/>
          </p:cNvSpPr>
          <p:nvPr>
            <p:ph type="sldNum" sz="quarter" idx="5"/>
          </p:nvPr>
        </p:nvSpPr>
        <p:spPr/>
        <p:txBody>
          <a:bodyPr/>
          <a:lstStyle/>
          <a:p>
            <a:fld id="{144A15B8-31B8-4328-8B10-BD5A256BEF99}" type="slidenum">
              <a:rPr lang="en-GB" smtClean="0"/>
              <a:t>3</a:t>
            </a:fld>
            <a:endParaRPr lang="en-GB"/>
          </a:p>
        </p:txBody>
      </p:sp>
    </p:spTree>
    <p:extLst>
      <p:ext uri="{BB962C8B-B14F-4D97-AF65-F5344CB8AC3E}">
        <p14:creationId xmlns:p14="http://schemas.microsoft.com/office/powerpoint/2010/main" val="207681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this video to learners. This video is available on YouTube - https://www.youtube.com/watch?v=tkMJRVuOQXM</a:t>
            </a:r>
          </a:p>
        </p:txBody>
      </p:sp>
      <p:sp>
        <p:nvSpPr>
          <p:cNvPr id="4" name="Slide Number Placeholder 3"/>
          <p:cNvSpPr>
            <a:spLocks noGrp="1"/>
          </p:cNvSpPr>
          <p:nvPr>
            <p:ph type="sldNum" sz="quarter" idx="5"/>
          </p:nvPr>
        </p:nvSpPr>
        <p:spPr/>
        <p:txBody>
          <a:bodyPr/>
          <a:lstStyle/>
          <a:p>
            <a:fld id="{144A15B8-31B8-4328-8B10-BD5A256BEF99}" type="slidenum">
              <a:rPr lang="en-GB" smtClean="0"/>
              <a:t>4</a:t>
            </a:fld>
            <a:endParaRPr lang="en-GB"/>
          </a:p>
        </p:txBody>
      </p:sp>
    </p:spTree>
    <p:extLst>
      <p:ext uri="{BB962C8B-B14F-4D97-AF65-F5344CB8AC3E}">
        <p14:creationId xmlns:p14="http://schemas.microsoft.com/office/powerpoint/2010/main" val="68229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could produce a spider chart of ideas of ways that could prevent or reduce the chances of bird strikes.</a:t>
            </a:r>
          </a:p>
        </p:txBody>
      </p:sp>
      <p:sp>
        <p:nvSpPr>
          <p:cNvPr id="4" name="Slide Number Placeholder 3"/>
          <p:cNvSpPr>
            <a:spLocks noGrp="1"/>
          </p:cNvSpPr>
          <p:nvPr>
            <p:ph type="sldNum" sz="quarter" idx="5"/>
          </p:nvPr>
        </p:nvSpPr>
        <p:spPr/>
        <p:txBody>
          <a:bodyPr/>
          <a:lstStyle/>
          <a:p>
            <a:fld id="{144A15B8-31B8-4328-8B10-BD5A256BEF99}" type="slidenum">
              <a:rPr lang="en-GB" smtClean="0"/>
              <a:t>5</a:t>
            </a:fld>
            <a:endParaRPr lang="en-GB"/>
          </a:p>
        </p:txBody>
      </p:sp>
    </p:spTree>
    <p:extLst>
      <p:ext uri="{BB962C8B-B14F-4D97-AF65-F5344CB8AC3E}">
        <p14:creationId xmlns:p14="http://schemas.microsoft.com/office/powerpoint/2010/main" val="280601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to write down what they think are the positives and negatives of each method of preventing bird strikes on their worksheet. </a:t>
            </a:r>
          </a:p>
        </p:txBody>
      </p:sp>
      <p:sp>
        <p:nvSpPr>
          <p:cNvPr id="4" name="Slide Number Placeholder 3"/>
          <p:cNvSpPr>
            <a:spLocks noGrp="1"/>
          </p:cNvSpPr>
          <p:nvPr>
            <p:ph type="sldNum" sz="quarter" idx="5"/>
          </p:nvPr>
        </p:nvSpPr>
        <p:spPr/>
        <p:txBody>
          <a:bodyPr/>
          <a:lstStyle/>
          <a:p>
            <a:fld id="{144A15B8-31B8-4328-8B10-BD5A256BEF99}" type="slidenum">
              <a:rPr lang="en-GB" smtClean="0"/>
              <a:t>6</a:t>
            </a:fld>
            <a:endParaRPr lang="en-GB"/>
          </a:p>
        </p:txBody>
      </p:sp>
    </p:spTree>
    <p:extLst>
      <p:ext uri="{BB962C8B-B14F-4D97-AF65-F5344CB8AC3E}">
        <p14:creationId xmlns:p14="http://schemas.microsoft.com/office/powerpoint/2010/main" val="368493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should add their ideas to prevent bird strikes to the map shown on their activity sheet handout. They could use a range of different methods.</a:t>
            </a:r>
          </a:p>
        </p:txBody>
      </p:sp>
      <p:sp>
        <p:nvSpPr>
          <p:cNvPr id="4" name="Slide Number Placeholder 3"/>
          <p:cNvSpPr>
            <a:spLocks noGrp="1"/>
          </p:cNvSpPr>
          <p:nvPr>
            <p:ph type="sldNum" sz="quarter" idx="5"/>
          </p:nvPr>
        </p:nvSpPr>
        <p:spPr/>
        <p:txBody>
          <a:bodyPr/>
          <a:lstStyle/>
          <a:p>
            <a:fld id="{144A15B8-31B8-4328-8B10-BD5A256BEF99}" type="slidenum">
              <a:rPr lang="en-GB" smtClean="0"/>
              <a:t>7</a:t>
            </a:fld>
            <a:endParaRPr lang="en-GB"/>
          </a:p>
        </p:txBody>
      </p:sp>
    </p:spTree>
    <p:extLst>
      <p:ext uri="{BB962C8B-B14F-4D97-AF65-F5344CB8AC3E}">
        <p14:creationId xmlns:p14="http://schemas.microsoft.com/office/powerpoint/2010/main" val="201569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tkMJRVuOQXM?feature=oembed" TargetMode="External"/><Relationship Id="rId5" Type="http://schemas.openxmlformats.org/officeDocument/2006/relationships/image" Target="../media/image5.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56EC9-F8AE-453A-98C2-5E74B8193F2C}"/>
              </a:ext>
            </a:extLst>
          </p:cNvPr>
          <p:cNvSpPr txBox="1"/>
          <p:nvPr/>
        </p:nvSpPr>
        <p:spPr>
          <a:xfrm>
            <a:off x="158601" y="1091215"/>
            <a:ext cx="8826797" cy="830997"/>
          </a:xfrm>
          <a:prstGeom prst="rect">
            <a:avLst/>
          </a:prstGeom>
          <a:noFill/>
        </p:spPr>
        <p:txBody>
          <a:bodyPr wrap="square" rtlCol="0">
            <a:spAutoFit/>
          </a:bodyPr>
          <a:lstStyle/>
          <a:p>
            <a:pPr algn="ctr"/>
            <a:r>
              <a:rPr lang="en-GB" sz="4800" b="1" dirty="0">
                <a:cs typeface="Arial"/>
              </a:rPr>
              <a:t>Keep the Path Clear</a:t>
            </a:r>
          </a:p>
        </p:txBody>
      </p:sp>
      <p:sp>
        <p:nvSpPr>
          <p:cNvPr id="4" name="TextBox 3">
            <a:extLst>
              <a:ext uri="{FF2B5EF4-FFF2-40B4-BE49-F238E27FC236}">
                <a16:creationId xmlns:a16="http://schemas.microsoft.com/office/drawing/2014/main" id="{D7D83397-CCC0-4BFA-B43F-C32B14DC99B0}"/>
              </a:ext>
            </a:extLst>
          </p:cNvPr>
          <p:cNvSpPr txBox="1"/>
          <p:nvPr/>
        </p:nvSpPr>
        <p:spPr>
          <a:xfrm>
            <a:off x="189701" y="5290007"/>
            <a:ext cx="8648663" cy="523220"/>
          </a:xfrm>
          <a:prstGeom prst="rect">
            <a:avLst/>
          </a:prstGeom>
          <a:noFill/>
        </p:spPr>
        <p:txBody>
          <a:bodyPr wrap="square" rtlCol="0">
            <a:spAutoFit/>
          </a:bodyPr>
          <a:lstStyle/>
          <a:p>
            <a:pPr algn="ctr"/>
            <a:r>
              <a:rPr lang="en-GB" sz="2800" dirty="0">
                <a:cs typeface="Arial" panose="020B0604020202020204" pitchFamily="34" charset="0"/>
              </a:rPr>
              <a:t>Looking at ways to keep birds away from airport runways</a:t>
            </a:r>
          </a:p>
        </p:txBody>
      </p:sp>
      <p:pic>
        <p:nvPicPr>
          <p:cNvPr id="5" name="Picture 4">
            <a:extLst>
              <a:ext uri="{FF2B5EF4-FFF2-40B4-BE49-F238E27FC236}">
                <a16:creationId xmlns:a16="http://schemas.microsoft.com/office/drawing/2014/main" id="{71E3FA49-C9E4-4C52-8F90-B576BE0D1BC6}"/>
              </a:ext>
            </a:extLst>
          </p:cNvPr>
          <p:cNvPicPr>
            <a:picLocks noChangeAspect="1"/>
          </p:cNvPicPr>
          <p:nvPr/>
        </p:nvPicPr>
        <p:blipFill>
          <a:blip r:embed="rId3"/>
          <a:stretch>
            <a:fillRect/>
          </a:stretch>
        </p:blipFill>
        <p:spPr>
          <a:xfrm>
            <a:off x="2310815" y="2098653"/>
            <a:ext cx="4522370" cy="3014913"/>
          </a:xfrm>
          <a:prstGeom prst="rect">
            <a:avLst/>
          </a:prstGeom>
        </p:spPr>
      </p:pic>
    </p:spTree>
    <p:extLst>
      <p:ext uri="{BB962C8B-B14F-4D97-AF65-F5344CB8AC3E}">
        <p14:creationId xmlns:p14="http://schemas.microsoft.com/office/powerpoint/2010/main" val="356114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2496BB-3009-5F81-D80D-6C2E41347CAA}"/>
              </a:ext>
            </a:extLst>
          </p:cNvPr>
          <p:cNvSpPr txBox="1"/>
          <p:nvPr/>
        </p:nvSpPr>
        <p:spPr>
          <a:xfrm>
            <a:off x="899592" y="1078974"/>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73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7" y="1057986"/>
            <a:ext cx="8520885" cy="646331"/>
          </a:xfrm>
          <a:prstGeom prst="rect">
            <a:avLst/>
          </a:prstGeom>
          <a:noFill/>
        </p:spPr>
        <p:txBody>
          <a:bodyPr wrap="square" rtlCol="0">
            <a:spAutoFit/>
          </a:bodyPr>
          <a:lstStyle/>
          <a:p>
            <a:r>
              <a:rPr lang="en-GB" sz="3600" b="1" dirty="0">
                <a:ea typeface="+mj-ea"/>
                <a:cs typeface="Arial" panose="020B0604020202020204" pitchFamily="34" charset="0"/>
              </a:rPr>
              <a:t>What are the dangers of birds to aircraft?</a:t>
            </a:r>
          </a:p>
        </p:txBody>
      </p:sp>
      <p:sp>
        <p:nvSpPr>
          <p:cNvPr id="4" name="Rectangle 3">
            <a:extLst>
              <a:ext uri="{FF2B5EF4-FFF2-40B4-BE49-F238E27FC236}">
                <a16:creationId xmlns:a16="http://schemas.microsoft.com/office/drawing/2014/main" id="{52916D42-A07F-413B-B7BD-ADCE30635A58}"/>
              </a:ext>
            </a:extLst>
          </p:cNvPr>
          <p:cNvSpPr/>
          <p:nvPr/>
        </p:nvSpPr>
        <p:spPr>
          <a:xfrm>
            <a:off x="240633" y="1949285"/>
            <a:ext cx="4331367" cy="3416320"/>
          </a:xfrm>
          <a:prstGeom prst="rect">
            <a:avLst/>
          </a:prstGeom>
        </p:spPr>
        <p:txBody>
          <a:bodyPr wrap="square">
            <a:spAutoFit/>
          </a:bodyPr>
          <a:lstStyle/>
          <a:p>
            <a:pPr marL="342900" indent="-342900" fontAlgn="base">
              <a:buFont typeface="Arial" panose="020B0604020202020204" pitchFamily="34" charset="0"/>
              <a:buChar char="•"/>
            </a:pPr>
            <a:r>
              <a:rPr lang="en-US" sz="2400" dirty="0"/>
              <a:t>A bird strike is where a bird gets caught in the engine of an airplane</a:t>
            </a:r>
          </a:p>
          <a:p>
            <a:pPr marL="342900" indent="-342900" fontAlgn="base">
              <a:buFont typeface="Arial" panose="020B0604020202020204" pitchFamily="34" charset="0"/>
              <a:buChar char="•"/>
            </a:pPr>
            <a:endParaRPr lang="en-US" sz="2400" dirty="0"/>
          </a:p>
          <a:p>
            <a:pPr marL="342900" indent="-342900" fontAlgn="base">
              <a:buFont typeface="Arial" panose="020B0604020202020204" pitchFamily="34" charset="0"/>
              <a:buChar char="•"/>
            </a:pPr>
            <a:r>
              <a:rPr lang="en-US" sz="2400" dirty="0"/>
              <a:t>Bird strikes can happen during take-off or landing</a:t>
            </a:r>
          </a:p>
          <a:p>
            <a:pPr marL="342900" indent="-342900" fontAlgn="base">
              <a:buFont typeface="Arial" panose="020B0604020202020204" pitchFamily="34" charset="0"/>
              <a:buChar char="•"/>
            </a:pPr>
            <a:endParaRPr lang="en-US" sz="2400" dirty="0"/>
          </a:p>
          <a:p>
            <a:pPr marL="342900" indent="-342900" fontAlgn="base">
              <a:buFont typeface="Arial" panose="020B0604020202020204" pitchFamily="34" charset="0"/>
              <a:buChar char="•"/>
            </a:pPr>
            <a:r>
              <a:rPr lang="en-US" sz="2400" dirty="0"/>
              <a:t>This can be very dangerous for the airplane</a:t>
            </a:r>
          </a:p>
        </p:txBody>
      </p:sp>
      <p:pic>
        <p:nvPicPr>
          <p:cNvPr id="3" name="Picture 2">
            <a:extLst>
              <a:ext uri="{FF2B5EF4-FFF2-40B4-BE49-F238E27FC236}">
                <a16:creationId xmlns:a16="http://schemas.microsoft.com/office/drawing/2014/main" id="{9292B82A-2A86-4F12-9F79-9C1A37AFC15B}"/>
              </a:ext>
            </a:extLst>
          </p:cNvPr>
          <p:cNvPicPr>
            <a:picLocks noChangeAspect="1"/>
          </p:cNvPicPr>
          <p:nvPr/>
        </p:nvPicPr>
        <p:blipFill>
          <a:blip r:embed="rId4"/>
          <a:stretch>
            <a:fillRect/>
          </a:stretch>
        </p:blipFill>
        <p:spPr>
          <a:xfrm>
            <a:off x="4859552" y="2090779"/>
            <a:ext cx="3869440" cy="1934720"/>
          </a:xfrm>
          <a:prstGeom prst="rect">
            <a:avLst/>
          </a:prstGeom>
        </p:spPr>
      </p:pic>
    </p:spTree>
    <p:extLst>
      <p:ext uri="{BB962C8B-B14F-4D97-AF65-F5344CB8AC3E}">
        <p14:creationId xmlns:p14="http://schemas.microsoft.com/office/powerpoint/2010/main" val="269336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340D14F-362A-40CD-86FC-93349F9C3157}"/>
              </a:ext>
            </a:extLst>
          </p:cNvPr>
          <p:cNvSpPr txBox="1">
            <a:spLocks/>
          </p:cNvSpPr>
          <p:nvPr/>
        </p:nvSpPr>
        <p:spPr>
          <a:xfrm>
            <a:off x="358901" y="1039369"/>
            <a:ext cx="8267741"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What happens when a bird hits an aircraft</a:t>
            </a:r>
          </a:p>
        </p:txBody>
      </p:sp>
      <p:pic>
        <p:nvPicPr>
          <p:cNvPr id="4" name="Online Media 3" title="Bird Strike: What Happens When A Bird Strikes An Aircraft?">
            <a:hlinkClick r:id="" action="ppaction://media"/>
            <a:extLst>
              <a:ext uri="{FF2B5EF4-FFF2-40B4-BE49-F238E27FC236}">
                <a16:creationId xmlns:a16="http://schemas.microsoft.com/office/drawing/2014/main" id="{8899DEBE-322B-401E-987B-8A8C31AB2A75}"/>
              </a:ext>
            </a:extLst>
          </p:cNvPr>
          <p:cNvPicPr>
            <a:picLocks noRot="1" noChangeAspect="1"/>
          </p:cNvPicPr>
          <p:nvPr>
            <a:videoFile r:link="rId1"/>
          </p:nvPr>
        </p:nvPicPr>
        <p:blipFill>
          <a:blip r:embed="rId5"/>
          <a:stretch>
            <a:fillRect/>
          </a:stretch>
        </p:blipFill>
        <p:spPr>
          <a:xfrm>
            <a:off x="896086" y="1762783"/>
            <a:ext cx="7351827" cy="4153782"/>
          </a:xfrm>
          <a:prstGeom prst="rect">
            <a:avLst/>
          </a:prstGeom>
        </p:spPr>
      </p:pic>
    </p:spTree>
    <p:extLst>
      <p:ext uri="{BB962C8B-B14F-4D97-AF65-F5344CB8AC3E}">
        <p14:creationId xmlns:p14="http://schemas.microsoft.com/office/powerpoint/2010/main" val="176081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01084EC-C1DF-45F3-97F7-8FA65692BCD1}"/>
              </a:ext>
            </a:extLst>
          </p:cNvPr>
          <p:cNvSpPr txBox="1">
            <a:spLocks/>
          </p:cNvSpPr>
          <p:nvPr/>
        </p:nvSpPr>
        <p:spPr>
          <a:xfrm>
            <a:off x="278793" y="1101342"/>
            <a:ext cx="6395384" cy="112814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How can you stop this happening?</a:t>
            </a:r>
          </a:p>
        </p:txBody>
      </p:sp>
      <p:sp>
        <p:nvSpPr>
          <p:cNvPr id="4" name="TextBox 3">
            <a:extLst>
              <a:ext uri="{FF2B5EF4-FFF2-40B4-BE49-F238E27FC236}">
                <a16:creationId xmlns:a16="http://schemas.microsoft.com/office/drawing/2014/main" id="{7EF2A161-1BFF-4A77-A47A-C2F4F1BD784B}"/>
              </a:ext>
            </a:extLst>
          </p:cNvPr>
          <p:cNvSpPr txBox="1"/>
          <p:nvPr/>
        </p:nvSpPr>
        <p:spPr>
          <a:xfrm>
            <a:off x="2671009" y="3476004"/>
            <a:ext cx="2334127" cy="584775"/>
          </a:xfrm>
          <a:prstGeom prst="rect">
            <a:avLst/>
          </a:prstGeom>
          <a:noFill/>
        </p:spPr>
        <p:txBody>
          <a:bodyPr wrap="square" rtlCol="0">
            <a:spAutoFit/>
          </a:bodyPr>
          <a:lstStyle/>
          <a:p>
            <a:pPr algn="ctr"/>
            <a:r>
              <a:rPr lang="en-GB" sz="3200" dirty="0"/>
              <a:t>Birds</a:t>
            </a:r>
          </a:p>
        </p:txBody>
      </p:sp>
      <p:sp>
        <p:nvSpPr>
          <p:cNvPr id="9" name="TextBox 8">
            <a:extLst>
              <a:ext uri="{FF2B5EF4-FFF2-40B4-BE49-F238E27FC236}">
                <a16:creationId xmlns:a16="http://schemas.microsoft.com/office/drawing/2014/main" id="{F49E83CB-1A9F-4BD3-8F06-18EB5C0B7FF2}"/>
              </a:ext>
            </a:extLst>
          </p:cNvPr>
          <p:cNvSpPr txBox="1"/>
          <p:nvPr/>
        </p:nvSpPr>
        <p:spPr>
          <a:xfrm>
            <a:off x="4182978" y="2718829"/>
            <a:ext cx="2334127" cy="461665"/>
          </a:xfrm>
          <a:prstGeom prst="rect">
            <a:avLst/>
          </a:prstGeom>
          <a:noFill/>
        </p:spPr>
        <p:txBody>
          <a:bodyPr wrap="square" rtlCol="0">
            <a:spAutoFit/>
          </a:bodyPr>
          <a:lstStyle/>
          <a:p>
            <a:pPr algn="ctr"/>
            <a:r>
              <a:rPr lang="en-GB" sz="2400" dirty="0"/>
              <a:t>Scarecrows</a:t>
            </a:r>
          </a:p>
        </p:txBody>
      </p:sp>
      <p:sp>
        <p:nvSpPr>
          <p:cNvPr id="10" name="TextBox 9">
            <a:extLst>
              <a:ext uri="{FF2B5EF4-FFF2-40B4-BE49-F238E27FC236}">
                <a16:creationId xmlns:a16="http://schemas.microsoft.com/office/drawing/2014/main" id="{DC3231C3-7810-4089-AF71-F3CCC473A9DB}"/>
              </a:ext>
            </a:extLst>
          </p:cNvPr>
          <p:cNvSpPr txBox="1"/>
          <p:nvPr/>
        </p:nvSpPr>
        <p:spPr>
          <a:xfrm>
            <a:off x="886325" y="2707252"/>
            <a:ext cx="2334127" cy="461665"/>
          </a:xfrm>
          <a:prstGeom prst="rect">
            <a:avLst/>
          </a:prstGeom>
          <a:noFill/>
        </p:spPr>
        <p:txBody>
          <a:bodyPr wrap="square" rtlCol="0">
            <a:spAutoFit/>
          </a:bodyPr>
          <a:lstStyle/>
          <a:p>
            <a:pPr algn="ctr"/>
            <a:r>
              <a:rPr lang="en-GB" sz="2400" dirty="0"/>
              <a:t>Noise makers</a:t>
            </a:r>
          </a:p>
        </p:txBody>
      </p:sp>
      <p:sp>
        <p:nvSpPr>
          <p:cNvPr id="11" name="TextBox 10">
            <a:extLst>
              <a:ext uri="{FF2B5EF4-FFF2-40B4-BE49-F238E27FC236}">
                <a16:creationId xmlns:a16="http://schemas.microsoft.com/office/drawing/2014/main" id="{1F5ACC76-4F42-4F07-AEA0-508816515B92}"/>
              </a:ext>
            </a:extLst>
          </p:cNvPr>
          <p:cNvSpPr txBox="1"/>
          <p:nvPr/>
        </p:nvSpPr>
        <p:spPr>
          <a:xfrm>
            <a:off x="-88232" y="4256745"/>
            <a:ext cx="2334127" cy="461665"/>
          </a:xfrm>
          <a:prstGeom prst="rect">
            <a:avLst/>
          </a:prstGeom>
          <a:noFill/>
        </p:spPr>
        <p:txBody>
          <a:bodyPr wrap="square" rtlCol="0">
            <a:spAutoFit/>
          </a:bodyPr>
          <a:lstStyle/>
          <a:p>
            <a:pPr algn="ctr"/>
            <a:r>
              <a:rPr lang="en-GB" sz="2400" dirty="0"/>
              <a:t>Flashing lights</a:t>
            </a:r>
          </a:p>
        </p:txBody>
      </p:sp>
      <p:sp>
        <p:nvSpPr>
          <p:cNvPr id="12" name="TextBox 11">
            <a:extLst>
              <a:ext uri="{FF2B5EF4-FFF2-40B4-BE49-F238E27FC236}">
                <a16:creationId xmlns:a16="http://schemas.microsoft.com/office/drawing/2014/main" id="{CA070DAA-DCDA-44F9-9982-09AA73E4DD81}"/>
              </a:ext>
            </a:extLst>
          </p:cNvPr>
          <p:cNvSpPr txBox="1"/>
          <p:nvPr/>
        </p:nvSpPr>
        <p:spPr>
          <a:xfrm>
            <a:off x="5317965" y="4221559"/>
            <a:ext cx="2334127" cy="461665"/>
          </a:xfrm>
          <a:prstGeom prst="rect">
            <a:avLst/>
          </a:prstGeom>
          <a:noFill/>
        </p:spPr>
        <p:txBody>
          <a:bodyPr wrap="square" rtlCol="0">
            <a:spAutoFit/>
          </a:bodyPr>
          <a:lstStyle/>
          <a:p>
            <a:pPr algn="ctr"/>
            <a:r>
              <a:rPr lang="en-GB" sz="2400" dirty="0"/>
              <a:t>Electric fences</a:t>
            </a:r>
          </a:p>
        </p:txBody>
      </p:sp>
      <p:sp>
        <p:nvSpPr>
          <p:cNvPr id="13" name="TextBox 12">
            <a:extLst>
              <a:ext uri="{FF2B5EF4-FFF2-40B4-BE49-F238E27FC236}">
                <a16:creationId xmlns:a16="http://schemas.microsoft.com/office/drawing/2014/main" id="{253E1242-D744-4776-B48B-9681E6C5A104}"/>
              </a:ext>
            </a:extLst>
          </p:cNvPr>
          <p:cNvSpPr txBox="1"/>
          <p:nvPr/>
        </p:nvSpPr>
        <p:spPr>
          <a:xfrm>
            <a:off x="2671008" y="4803646"/>
            <a:ext cx="2334127" cy="461665"/>
          </a:xfrm>
          <a:prstGeom prst="rect">
            <a:avLst/>
          </a:prstGeom>
          <a:noFill/>
        </p:spPr>
        <p:txBody>
          <a:bodyPr wrap="square" rtlCol="0">
            <a:spAutoFit/>
          </a:bodyPr>
          <a:lstStyle/>
          <a:p>
            <a:pPr algn="ctr"/>
            <a:r>
              <a:rPr lang="en-GB" sz="2400" dirty="0"/>
              <a:t>Birds of prey</a:t>
            </a:r>
          </a:p>
        </p:txBody>
      </p:sp>
      <p:cxnSp>
        <p:nvCxnSpPr>
          <p:cNvPr id="14" name="Straight Connector 13">
            <a:extLst>
              <a:ext uri="{FF2B5EF4-FFF2-40B4-BE49-F238E27FC236}">
                <a16:creationId xmlns:a16="http://schemas.microsoft.com/office/drawing/2014/main" id="{78CAD723-9A7E-4CD3-97E4-DA2C09E26462}"/>
              </a:ext>
            </a:extLst>
          </p:cNvPr>
          <p:cNvCxnSpPr>
            <a:stCxn id="4" idx="2"/>
            <a:endCxn id="13" idx="0"/>
          </p:cNvCxnSpPr>
          <p:nvPr/>
        </p:nvCxnSpPr>
        <p:spPr>
          <a:xfrm flipH="1">
            <a:off x="3838072" y="4060779"/>
            <a:ext cx="1" cy="7428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CA8883C-D499-4710-9D23-1BE506CAA269}"/>
              </a:ext>
            </a:extLst>
          </p:cNvPr>
          <p:cNvCxnSpPr>
            <a:cxnSpLocks/>
          </p:cNvCxnSpPr>
          <p:nvPr/>
        </p:nvCxnSpPr>
        <p:spPr>
          <a:xfrm flipH="1">
            <a:off x="2245895" y="3881120"/>
            <a:ext cx="1126958" cy="517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8F0235-9BC3-4800-82C3-7B1C5CAD10B2}"/>
              </a:ext>
            </a:extLst>
          </p:cNvPr>
          <p:cNvCxnSpPr>
            <a:cxnSpLocks/>
          </p:cNvCxnSpPr>
          <p:nvPr/>
        </p:nvCxnSpPr>
        <p:spPr>
          <a:xfrm flipH="1" flipV="1">
            <a:off x="4303292" y="3881120"/>
            <a:ext cx="1126958" cy="46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705F813-8BD9-48BF-AA17-4FBDEF6571E2}"/>
              </a:ext>
            </a:extLst>
          </p:cNvPr>
          <p:cNvCxnSpPr>
            <a:cxnSpLocks/>
          </p:cNvCxnSpPr>
          <p:nvPr/>
        </p:nvCxnSpPr>
        <p:spPr>
          <a:xfrm flipH="1">
            <a:off x="4303292" y="3152421"/>
            <a:ext cx="1126958" cy="517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59DB80-E92A-4B87-B77D-7836C7C40C19}"/>
              </a:ext>
            </a:extLst>
          </p:cNvPr>
          <p:cNvCxnSpPr>
            <a:cxnSpLocks/>
          </p:cNvCxnSpPr>
          <p:nvPr/>
        </p:nvCxnSpPr>
        <p:spPr>
          <a:xfrm flipH="1" flipV="1">
            <a:off x="2261933" y="3239763"/>
            <a:ext cx="1126958" cy="461263"/>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7218434D-1724-4AA8-A28D-6D01752A8DB9}"/>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rot="21428812">
            <a:off x="6159948" y="1074857"/>
            <a:ext cx="2873999" cy="2599662"/>
          </a:xfrm>
          <a:prstGeom prst="rect">
            <a:avLst/>
          </a:prstGeom>
          <a:noFill/>
          <a:ln>
            <a:noFill/>
          </a:ln>
        </p:spPr>
      </p:pic>
      <p:sp>
        <p:nvSpPr>
          <p:cNvPr id="22" name="TextBox 21">
            <a:extLst>
              <a:ext uri="{FF2B5EF4-FFF2-40B4-BE49-F238E27FC236}">
                <a16:creationId xmlns:a16="http://schemas.microsoft.com/office/drawing/2014/main" id="{5DB9B894-8F35-4964-8857-BBAE79F518B4}"/>
              </a:ext>
            </a:extLst>
          </p:cNvPr>
          <p:cNvSpPr txBox="1"/>
          <p:nvPr/>
        </p:nvSpPr>
        <p:spPr>
          <a:xfrm rot="21176796">
            <a:off x="6483939" y="1862611"/>
            <a:ext cx="2226017" cy="1200329"/>
          </a:xfrm>
          <a:prstGeom prst="rect">
            <a:avLst/>
          </a:prstGeom>
          <a:noFill/>
        </p:spPr>
        <p:txBody>
          <a:bodyPr wrap="square" rtlCol="0">
            <a:spAutoFit/>
          </a:bodyPr>
          <a:lstStyle/>
          <a:p>
            <a:pPr algn="ctr"/>
            <a:r>
              <a:rPr lang="en-GB" sz="2400" b="1" dirty="0"/>
              <a:t>Can you add your thoughts to this?</a:t>
            </a:r>
            <a:endParaRPr lang="en-GB" sz="2400" dirty="0"/>
          </a:p>
        </p:txBody>
      </p:sp>
    </p:spTree>
    <p:extLst>
      <p:ext uri="{BB962C8B-B14F-4D97-AF65-F5344CB8AC3E}">
        <p14:creationId xmlns:p14="http://schemas.microsoft.com/office/powerpoint/2010/main" val="341103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01084EC-C1DF-45F3-97F7-8FA65692BCD1}"/>
              </a:ext>
            </a:extLst>
          </p:cNvPr>
          <p:cNvSpPr txBox="1">
            <a:spLocks/>
          </p:cNvSpPr>
          <p:nvPr/>
        </p:nvSpPr>
        <p:spPr>
          <a:xfrm>
            <a:off x="190459" y="1101343"/>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How can you stop this happening?</a:t>
            </a:r>
          </a:p>
        </p:txBody>
      </p:sp>
      <p:graphicFrame>
        <p:nvGraphicFramePr>
          <p:cNvPr id="2" name="Table 2">
            <a:extLst>
              <a:ext uri="{FF2B5EF4-FFF2-40B4-BE49-F238E27FC236}">
                <a16:creationId xmlns:a16="http://schemas.microsoft.com/office/drawing/2014/main" id="{00C7D80A-FE88-46F3-B309-525F97293454}"/>
              </a:ext>
            </a:extLst>
          </p:cNvPr>
          <p:cNvGraphicFramePr>
            <a:graphicFrameLocks noGrp="1"/>
          </p:cNvGraphicFramePr>
          <p:nvPr>
            <p:extLst>
              <p:ext uri="{D42A27DB-BD31-4B8C-83A1-F6EECF244321}">
                <p14:modId xmlns:p14="http://schemas.microsoft.com/office/powerpoint/2010/main" val="3405611334"/>
              </p:ext>
            </p:extLst>
          </p:nvPr>
        </p:nvGraphicFramePr>
        <p:xfrm>
          <a:off x="190459" y="1929004"/>
          <a:ext cx="6489033" cy="2878254"/>
        </p:xfrm>
        <a:graphic>
          <a:graphicData uri="http://schemas.openxmlformats.org/drawingml/2006/table">
            <a:tbl>
              <a:tblPr firstRow="1" bandRow="1">
                <a:tableStyleId>{93296810-A885-4BE3-A3E7-6D5BEEA58F35}</a:tableStyleId>
              </a:tblPr>
              <a:tblGrid>
                <a:gridCol w="2163011">
                  <a:extLst>
                    <a:ext uri="{9D8B030D-6E8A-4147-A177-3AD203B41FA5}">
                      <a16:colId xmlns:a16="http://schemas.microsoft.com/office/drawing/2014/main" val="1961864965"/>
                    </a:ext>
                  </a:extLst>
                </a:gridCol>
                <a:gridCol w="2163011">
                  <a:extLst>
                    <a:ext uri="{9D8B030D-6E8A-4147-A177-3AD203B41FA5}">
                      <a16:colId xmlns:a16="http://schemas.microsoft.com/office/drawing/2014/main" val="36239952"/>
                    </a:ext>
                  </a:extLst>
                </a:gridCol>
                <a:gridCol w="2163011">
                  <a:extLst>
                    <a:ext uri="{9D8B030D-6E8A-4147-A177-3AD203B41FA5}">
                      <a16:colId xmlns:a16="http://schemas.microsoft.com/office/drawing/2014/main" val="4055017237"/>
                    </a:ext>
                  </a:extLst>
                </a:gridCol>
              </a:tblGrid>
              <a:tr h="479709">
                <a:tc>
                  <a:txBody>
                    <a:bodyPr/>
                    <a:lstStyle/>
                    <a:p>
                      <a:r>
                        <a:rPr lang="en-GB" dirty="0"/>
                        <a:t>Method</a:t>
                      </a:r>
                    </a:p>
                  </a:txBody>
                  <a:tcPr/>
                </a:tc>
                <a:tc>
                  <a:txBody>
                    <a:bodyPr/>
                    <a:lstStyle/>
                    <a:p>
                      <a:r>
                        <a:rPr lang="en-GB" dirty="0"/>
                        <a:t>Positive </a:t>
                      </a:r>
                    </a:p>
                  </a:txBody>
                  <a:tcPr/>
                </a:tc>
                <a:tc>
                  <a:txBody>
                    <a:bodyPr/>
                    <a:lstStyle/>
                    <a:p>
                      <a:r>
                        <a:rPr lang="en-GB" dirty="0"/>
                        <a:t>Negative</a:t>
                      </a:r>
                    </a:p>
                  </a:txBody>
                  <a:tcPr/>
                </a:tc>
                <a:extLst>
                  <a:ext uri="{0D108BD9-81ED-4DB2-BD59-A6C34878D82A}">
                    <a16:rowId xmlns:a16="http://schemas.microsoft.com/office/drawing/2014/main" val="1034331001"/>
                  </a:ext>
                </a:extLst>
              </a:tr>
              <a:tr h="479709">
                <a:tc>
                  <a:txBody>
                    <a:bodyPr/>
                    <a:lstStyle/>
                    <a:p>
                      <a:r>
                        <a:rPr lang="en-GB" dirty="0"/>
                        <a:t>Noise makers</a:t>
                      </a:r>
                    </a:p>
                  </a:txBody>
                  <a:tcPr/>
                </a:tc>
                <a:tc>
                  <a:txBody>
                    <a:bodyPr/>
                    <a:lstStyle/>
                    <a:p>
                      <a:endParaRPr lang="en-GB"/>
                    </a:p>
                  </a:txBody>
                  <a:tcPr/>
                </a:tc>
                <a:tc>
                  <a:txBody>
                    <a:bodyPr/>
                    <a:lstStyle/>
                    <a:p>
                      <a:r>
                        <a:rPr lang="en-GB" dirty="0"/>
                        <a:t>Annoy local people</a:t>
                      </a:r>
                    </a:p>
                  </a:txBody>
                  <a:tcPr/>
                </a:tc>
                <a:extLst>
                  <a:ext uri="{0D108BD9-81ED-4DB2-BD59-A6C34878D82A}">
                    <a16:rowId xmlns:a16="http://schemas.microsoft.com/office/drawing/2014/main" val="2355159172"/>
                  </a:ext>
                </a:extLst>
              </a:tr>
              <a:tr h="479709">
                <a:tc>
                  <a:txBody>
                    <a:bodyPr/>
                    <a:lstStyle/>
                    <a:p>
                      <a:r>
                        <a:rPr lang="en-GB" dirty="0"/>
                        <a:t>Scarecrows</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875690713"/>
                  </a:ext>
                </a:extLst>
              </a:tr>
              <a:tr h="479709">
                <a:tc>
                  <a:txBody>
                    <a:bodyPr/>
                    <a:lstStyle/>
                    <a:p>
                      <a:r>
                        <a:rPr lang="en-GB" dirty="0"/>
                        <a:t>Flashing lights</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79704410"/>
                  </a:ext>
                </a:extLst>
              </a:tr>
              <a:tr h="479709">
                <a:tc>
                  <a:txBody>
                    <a:bodyPr/>
                    <a:lstStyle/>
                    <a:p>
                      <a:r>
                        <a:rPr lang="en-GB" dirty="0"/>
                        <a:t>Birds of prey</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04033585"/>
                  </a:ext>
                </a:extLst>
              </a:tr>
              <a:tr h="479709">
                <a:tc>
                  <a:txBody>
                    <a:bodyPr/>
                    <a:lstStyle/>
                    <a:p>
                      <a:r>
                        <a:rPr lang="en-GB" dirty="0"/>
                        <a:t>Electric fences</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331826783"/>
                  </a:ext>
                </a:extLst>
              </a:tr>
            </a:tbl>
          </a:graphicData>
        </a:graphic>
      </p:graphicFrame>
      <p:pic>
        <p:nvPicPr>
          <p:cNvPr id="16" name="Picture 15">
            <a:extLst>
              <a:ext uri="{FF2B5EF4-FFF2-40B4-BE49-F238E27FC236}">
                <a16:creationId xmlns:a16="http://schemas.microsoft.com/office/drawing/2014/main" id="{7C94ECF0-437C-41E8-8C42-9E615E346B53}"/>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rot="21428812">
            <a:off x="5968833" y="3504598"/>
            <a:ext cx="3095289" cy="2319748"/>
          </a:xfrm>
          <a:prstGeom prst="rect">
            <a:avLst/>
          </a:prstGeom>
          <a:noFill/>
          <a:ln>
            <a:noFill/>
          </a:ln>
        </p:spPr>
      </p:pic>
      <p:sp>
        <p:nvSpPr>
          <p:cNvPr id="18" name="TextBox 17">
            <a:extLst>
              <a:ext uri="{FF2B5EF4-FFF2-40B4-BE49-F238E27FC236}">
                <a16:creationId xmlns:a16="http://schemas.microsoft.com/office/drawing/2014/main" id="{42494F2E-E2C5-4BBE-8D34-5B9735C612B1}"/>
              </a:ext>
            </a:extLst>
          </p:cNvPr>
          <p:cNvSpPr txBox="1"/>
          <p:nvPr/>
        </p:nvSpPr>
        <p:spPr>
          <a:xfrm rot="21183566">
            <a:off x="6256178" y="4229820"/>
            <a:ext cx="2520599" cy="1200329"/>
          </a:xfrm>
          <a:prstGeom prst="rect">
            <a:avLst/>
          </a:prstGeom>
          <a:noFill/>
        </p:spPr>
        <p:txBody>
          <a:bodyPr wrap="square" rtlCol="0">
            <a:spAutoFit/>
          </a:bodyPr>
          <a:lstStyle/>
          <a:p>
            <a:pPr algn="ctr"/>
            <a:r>
              <a:rPr lang="en-GB" sz="2400" b="1" dirty="0"/>
              <a:t>Can you fill out this activity on your worksheet?</a:t>
            </a:r>
          </a:p>
        </p:txBody>
      </p:sp>
    </p:spTree>
    <p:extLst>
      <p:ext uri="{BB962C8B-B14F-4D97-AF65-F5344CB8AC3E}">
        <p14:creationId xmlns:p14="http://schemas.microsoft.com/office/powerpoint/2010/main" val="14274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D8E74F7-C8F9-4DCD-BF75-C3E567142D41}"/>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rot="21428812">
            <a:off x="110847" y="1697536"/>
            <a:ext cx="2873999" cy="2599662"/>
          </a:xfrm>
          <a:prstGeom prst="rect">
            <a:avLst/>
          </a:prstGeom>
          <a:noFill/>
          <a:ln>
            <a:noFill/>
          </a:ln>
        </p:spPr>
      </p:pic>
      <p:sp>
        <p:nvSpPr>
          <p:cNvPr id="15" name="TextBox 14">
            <a:extLst>
              <a:ext uri="{FF2B5EF4-FFF2-40B4-BE49-F238E27FC236}">
                <a16:creationId xmlns:a16="http://schemas.microsoft.com/office/drawing/2014/main" id="{4E87EC07-ECC4-4317-9B03-04C9CEEF285A}"/>
              </a:ext>
            </a:extLst>
          </p:cNvPr>
          <p:cNvSpPr txBox="1"/>
          <p:nvPr/>
        </p:nvSpPr>
        <p:spPr>
          <a:xfrm rot="21176796">
            <a:off x="434838" y="2300625"/>
            <a:ext cx="2226017" cy="1569660"/>
          </a:xfrm>
          <a:prstGeom prst="rect">
            <a:avLst/>
          </a:prstGeom>
          <a:noFill/>
        </p:spPr>
        <p:txBody>
          <a:bodyPr wrap="square" rtlCol="0">
            <a:spAutoFit/>
          </a:bodyPr>
          <a:lstStyle/>
          <a:p>
            <a:pPr algn="ctr"/>
            <a:r>
              <a:rPr lang="en-GB" sz="2400" b="1" dirty="0"/>
              <a:t>Tip</a:t>
            </a:r>
          </a:p>
          <a:p>
            <a:pPr algn="ctr"/>
            <a:r>
              <a:rPr lang="en-GB" sz="2400" b="1" dirty="0"/>
              <a:t>You can use more than 1 method</a:t>
            </a:r>
            <a:endParaRPr lang="en-GB" sz="2400" dirty="0"/>
          </a:p>
        </p:txBody>
      </p:sp>
      <p:sp>
        <p:nvSpPr>
          <p:cNvPr id="8" name="TextBox 7">
            <a:extLst>
              <a:ext uri="{FF2B5EF4-FFF2-40B4-BE49-F238E27FC236}">
                <a16:creationId xmlns:a16="http://schemas.microsoft.com/office/drawing/2014/main" id="{B02121A4-24C3-4B74-AC5A-87E47583FCFE}"/>
              </a:ext>
            </a:extLst>
          </p:cNvPr>
          <p:cNvSpPr txBox="1"/>
          <p:nvPr/>
        </p:nvSpPr>
        <p:spPr>
          <a:xfrm>
            <a:off x="252621" y="1095084"/>
            <a:ext cx="4572000" cy="590931"/>
          </a:xfrm>
          <a:prstGeom prst="rect">
            <a:avLst/>
          </a:prstGeom>
          <a:noFill/>
        </p:spPr>
        <p:txBody>
          <a:bodyPr wrap="square" rtlCol="0">
            <a:spAutoFit/>
          </a:bodyPr>
          <a:lstStyle>
            <a:defPPr>
              <a:defRPr lang="en-US"/>
            </a:defPPr>
            <a:lvl1pPr>
              <a:lnSpc>
                <a:spcPct val="90000"/>
              </a:lnSpc>
              <a:spcBef>
                <a:spcPct val="0"/>
              </a:spcBef>
              <a:defRPr sz="3600" b="1">
                <a:ea typeface="+mj-ea"/>
                <a:cs typeface="Arial" panose="020B0604020202020204" pitchFamily="34" charset="0"/>
              </a:defRPr>
            </a:lvl1pPr>
          </a:lstStyle>
          <a:p>
            <a:r>
              <a:rPr lang="en-GB" dirty="0"/>
              <a:t>Task</a:t>
            </a:r>
          </a:p>
        </p:txBody>
      </p:sp>
      <p:pic>
        <p:nvPicPr>
          <p:cNvPr id="7" name="Picture 6">
            <a:extLst>
              <a:ext uri="{FF2B5EF4-FFF2-40B4-BE49-F238E27FC236}">
                <a16:creationId xmlns:a16="http://schemas.microsoft.com/office/drawing/2014/main" id="{3B7F8E2D-4B97-40EE-860E-2606DB868FD2}"/>
              </a:ext>
            </a:extLst>
          </p:cNvPr>
          <p:cNvPicPr>
            <a:picLocks noChangeAspect="1"/>
          </p:cNvPicPr>
          <p:nvPr/>
        </p:nvPicPr>
        <p:blipFill>
          <a:blip r:embed="rId5"/>
          <a:stretch>
            <a:fillRect/>
          </a:stretch>
        </p:blipFill>
        <p:spPr>
          <a:xfrm>
            <a:off x="3047766" y="1252876"/>
            <a:ext cx="5872296" cy="3114239"/>
          </a:xfrm>
          <a:prstGeom prst="rect">
            <a:avLst/>
          </a:prstGeom>
        </p:spPr>
      </p:pic>
      <p:sp>
        <p:nvSpPr>
          <p:cNvPr id="9" name="TextBox 8">
            <a:extLst>
              <a:ext uri="{FF2B5EF4-FFF2-40B4-BE49-F238E27FC236}">
                <a16:creationId xmlns:a16="http://schemas.microsoft.com/office/drawing/2014/main" id="{4A2B914F-23A3-4A8A-A31A-6AA0261A247F}"/>
              </a:ext>
            </a:extLst>
          </p:cNvPr>
          <p:cNvSpPr txBox="1"/>
          <p:nvPr/>
        </p:nvSpPr>
        <p:spPr>
          <a:xfrm>
            <a:off x="2748805" y="4095285"/>
            <a:ext cx="5587187"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t>Draw your ideas onto the picture of the airport on your handout</a:t>
            </a:r>
          </a:p>
          <a:p>
            <a:pPr marL="342900" indent="-342900">
              <a:buFont typeface="Arial" panose="020B0604020202020204" pitchFamily="34" charset="0"/>
              <a:buChar char="•"/>
            </a:pPr>
            <a:r>
              <a:rPr lang="en-GB" sz="2400" dirty="0"/>
              <a:t>Where is your safety device going to go?</a:t>
            </a:r>
          </a:p>
          <a:p>
            <a:pPr marL="342900" indent="-342900">
              <a:buFont typeface="Arial" panose="020B0604020202020204" pitchFamily="34" charset="0"/>
              <a:buChar char="•"/>
            </a:pPr>
            <a:r>
              <a:rPr lang="en-GB" sz="2400" dirty="0"/>
              <a:t>Be creative – add to the drawing as much detail as you can</a:t>
            </a:r>
          </a:p>
        </p:txBody>
      </p:sp>
    </p:spTree>
    <p:extLst>
      <p:ext uri="{BB962C8B-B14F-4D97-AF65-F5344CB8AC3E}">
        <p14:creationId xmlns:p14="http://schemas.microsoft.com/office/powerpoint/2010/main" val="5666006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498559F77D6649971E4AAB1E284C23" ma:contentTypeVersion="16" ma:contentTypeDescription="Create a new document." ma:contentTypeScope="" ma:versionID="3dfbc8b06f6a1a9029618fe4915b0834">
  <xsd:schema xmlns:xsd="http://www.w3.org/2001/XMLSchema" xmlns:xs="http://www.w3.org/2001/XMLSchema" xmlns:p="http://schemas.microsoft.com/office/2006/metadata/properties" xmlns:ns1="http://schemas.microsoft.com/sharepoint/v3" xmlns:ns3="accd350c-b984-42cf-bbe1-f539aeb1d405" xmlns:ns4="7ef59ffa-03b4-4cf8-9ac4-3e911814cc06" targetNamespace="http://schemas.microsoft.com/office/2006/metadata/properties" ma:root="true" ma:fieldsID="d0c64a093d86720f0b4b3fcd84466264" ns1:_="" ns3:_="" ns4:_="">
    <xsd:import namespace="http://schemas.microsoft.com/sharepoint/v3"/>
    <xsd:import namespace="accd350c-b984-42cf-bbe1-f539aeb1d405"/>
    <xsd:import namespace="7ef59ffa-03b4-4cf8-9ac4-3e911814cc0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cd350c-b984-42cf-bbe1-f539aeb1d4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f59ffa-03b4-4cf8-9ac4-3e911814cc0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1072FA-5E2F-4055-9682-027D25FC8486}">
  <ds:schemaRefs>
    <ds:schemaRef ds:uri="http://schemas.microsoft.com/sharepoint/v3/contenttype/forms"/>
  </ds:schemaRefs>
</ds:datastoreItem>
</file>

<file path=customXml/itemProps2.xml><?xml version="1.0" encoding="utf-8"?>
<ds:datastoreItem xmlns:ds="http://schemas.openxmlformats.org/officeDocument/2006/customXml" ds:itemID="{180B3CC5-1708-47C6-B324-63788AA6AA4A}">
  <ds:schemaRefs>
    <ds:schemaRef ds:uri="http://schemas.microsoft.com/sharepoint/v3"/>
    <ds:schemaRef ds:uri="7ef59ffa-03b4-4cf8-9ac4-3e911814cc06"/>
    <ds:schemaRef ds:uri="accd350c-b984-42cf-bbe1-f539aeb1d405"/>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F8F3458-ACAB-4AA7-A9BE-FD92C18C21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cd350c-b984-42cf-bbe1-f539aeb1d405"/>
    <ds:schemaRef ds:uri="7ef59ffa-03b4-4cf8-9ac4-3e911814cc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2214</TotalTime>
  <Words>415</Words>
  <Application>Microsoft Office PowerPoint</Application>
  <PresentationFormat>On-screen Show (4:3)</PresentationFormat>
  <Paragraphs>52</Paragraphs>
  <Slides>7</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the path clear presentation</dc:title>
  <dc:creator>Attainment in Education Ltd</dc:creator>
  <cp:lastModifiedBy>Marie Neighbour</cp:lastModifiedBy>
  <cp:revision>23</cp:revision>
  <dcterms:created xsi:type="dcterms:W3CDTF">2017-06-28T15:11:57Z</dcterms:created>
  <dcterms:modified xsi:type="dcterms:W3CDTF">2022-10-11T07:15:39Z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0x01010076498559F77D6649971E4AAB1E284C23</vt:lpwstr>
  </property>
</Properties>
</file>