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1" r:id="rId4"/>
    <p:sldId id="267" r:id="rId5"/>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8" autoAdjust="0"/>
    <p:restoredTop sz="94674"/>
  </p:normalViewPr>
  <p:slideViewPr>
    <p:cSldViewPr snapToGrid="0" snapToObjects="1">
      <p:cViewPr varScale="1">
        <p:scale>
          <a:sx n="81" d="100"/>
          <a:sy n="81" d="100"/>
        </p:scale>
        <p:origin x="167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B0E919-598D-44FF-BDC6-BB88A7680FF8}"/>
              </a:ext>
            </a:extLst>
          </p:cNvPr>
          <p:cNvSpPr txBox="1"/>
          <p:nvPr/>
        </p:nvSpPr>
        <p:spPr>
          <a:xfrm>
            <a:off x="231648" y="1152380"/>
            <a:ext cx="8668512" cy="830997"/>
          </a:xfrm>
          <a:prstGeom prst="rect">
            <a:avLst/>
          </a:prstGeom>
          <a:noFill/>
        </p:spPr>
        <p:txBody>
          <a:bodyPr wrap="square" rtlCol="0">
            <a:spAutoFit/>
          </a:bodyPr>
          <a:lstStyle/>
          <a:p>
            <a:pPr algn="ctr"/>
            <a:r>
              <a:rPr lang="en-GB" sz="4800" b="1" dirty="0">
                <a:solidFill>
                  <a:srgbClr val="A7C735"/>
                </a:solidFill>
                <a:latin typeface="Arial"/>
                <a:cs typeface="Arial"/>
              </a:rPr>
              <a:t>Personal transport system</a:t>
            </a:r>
          </a:p>
        </p:txBody>
      </p:sp>
      <p:sp>
        <p:nvSpPr>
          <p:cNvPr id="4" name="TextBox 3">
            <a:extLst>
              <a:ext uri="{FF2B5EF4-FFF2-40B4-BE49-F238E27FC236}">
                <a16:creationId xmlns:a16="http://schemas.microsoft.com/office/drawing/2014/main" id="{0D0B21EB-5E53-4DBD-AA18-C61F37C2BF26}"/>
              </a:ext>
            </a:extLst>
          </p:cNvPr>
          <p:cNvSpPr txBox="1"/>
          <p:nvPr/>
        </p:nvSpPr>
        <p:spPr>
          <a:xfrm>
            <a:off x="375557" y="5307853"/>
            <a:ext cx="8392886"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Designing the personal transport system of the future</a:t>
            </a:r>
          </a:p>
        </p:txBody>
      </p:sp>
      <p:pic>
        <p:nvPicPr>
          <p:cNvPr id="6" name="Picture 5">
            <a:extLst>
              <a:ext uri="{FF2B5EF4-FFF2-40B4-BE49-F238E27FC236}">
                <a16:creationId xmlns:a16="http://schemas.microsoft.com/office/drawing/2014/main" id="{6F417D9F-7139-4B16-A8B7-4B7D2DDBE2AA}"/>
              </a:ext>
            </a:extLst>
          </p:cNvPr>
          <p:cNvPicPr>
            <a:picLocks noChangeAspect="1"/>
          </p:cNvPicPr>
          <p:nvPr/>
        </p:nvPicPr>
        <p:blipFill>
          <a:blip r:embed="rId3"/>
          <a:srcRect/>
          <a:stretch/>
        </p:blipFill>
        <p:spPr>
          <a:xfrm>
            <a:off x="2341806" y="2192099"/>
            <a:ext cx="4123002" cy="2473801"/>
          </a:xfrm>
          <a:prstGeom prst="rect">
            <a:avLst/>
          </a:prstGeom>
        </p:spPr>
      </p:pic>
    </p:spTree>
    <p:extLst>
      <p:ext uri="{BB962C8B-B14F-4D97-AF65-F5344CB8AC3E}">
        <p14:creationId xmlns:p14="http://schemas.microsoft.com/office/powerpoint/2010/main" val="57350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5E616B-F356-4A2C-B260-D7AF5ADE3DE7}"/>
              </a:ext>
            </a:extLst>
          </p:cNvPr>
          <p:cNvSpPr txBox="1"/>
          <p:nvPr/>
        </p:nvSpPr>
        <p:spPr>
          <a:xfrm>
            <a:off x="559524" y="1219182"/>
            <a:ext cx="8024952" cy="4708981"/>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0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078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C60FE153-D916-4A45-9496-A5A30A130782}"/>
              </a:ext>
            </a:extLst>
          </p:cNvPr>
          <p:cNvSpPr txBox="1">
            <a:spLocks/>
          </p:cNvSpPr>
          <p:nvPr/>
        </p:nvSpPr>
        <p:spPr>
          <a:xfrm>
            <a:off x="251520" y="1046155"/>
            <a:ext cx="8373103" cy="68029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Design Brief</a:t>
            </a:r>
          </a:p>
          <a:p>
            <a:pPr algn="l"/>
            <a:endParaRPr lang="en-GB" sz="2800" dirty="0"/>
          </a:p>
          <a:p>
            <a:pPr algn="l"/>
            <a:endParaRPr lang="en-GB" sz="3200" dirty="0"/>
          </a:p>
          <a:p>
            <a:endParaRPr lang="en-GB" dirty="0"/>
          </a:p>
        </p:txBody>
      </p:sp>
      <p:sp>
        <p:nvSpPr>
          <p:cNvPr id="12" name="Content Placeholder 2">
            <a:extLst>
              <a:ext uri="{FF2B5EF4-FFF2-40B4-BE49-F238E27FC236}">
                <a16:creationId xmlns:a16="http://schemas.microsoft.com/office/drawing/2014/main" id="{9C84886B-EBD8-404D-AAEB-857A26220033}"/>
              </a:ext>
            </a:extLst>
          </p:cNvPr>
          <p:cNvSpPr>
            <a:spLocks noGrp="1"/>
          </p:cNvSpPr>
          <p:nvPr>
            <p:ph idx="1"/>
          </p:nvPr>
        </p:nvSpPr>
        <p:spPr>
          <a:xfrm>
            <a:off x="251520" y="1763427"/>
            <a:ext cx="8626160" cy="4137501"/>
          </a:xfrm>
        </p:spPr>
        <p:txBody>
          <a:bodyPr>
            <a:noAutofit/>
          </a:bodyPr>
          <a:lstStyle/>
          <a:p>
            <a:pPr>
              <a:buNone/>
            </a:pPr>
            <a:r>
              <a:rPr lang="en-GB" sz="2400" b="1" dirty="0">
                <a:latin typeface="Arial" panose="020B0604020202020204" pitchFamily="34" charset="0"/>
                <a:cs typeface="Arial" panose="020B0604020202020204" pitchFamily="34" charset="0"/>
              </a:rPr>
              <a:t>Situation</a:t>
            </a:r>
          </a:p>
          <a:p>
            <a:r>
              <a:rPr lang="en-GB" sz="2400" dirty="0">
                <a:latin typeface="Arial" panose="020B0604020202020204" pitchFamily="34" charset="0"/>
                <a:cs typeface="Arial" panose="020B0604020202020204" pitchFamily="34" charset="0"/>
              </a:rPr>
              <a:t>As roads are getting busier with more traffic, designers are looking to the sky. </a:t>
            </a:r>
          </a:p>
          <a:p>
            <a:r>
              <a:rPr lang="en-GB" sz="2400" dirty="0">
                <a:latin typeface="Arial" panose="020B0604020202020204" pitchFamily="34" charset="0"/>
                <a:cs typeface="Arial" panose="020B0604020202020204" pitchFamily="34" charset="0"/>
              </a:rPr>
              <a:t>They are asking if people could use personal transporters to travel through the air. What designs will help people take off and land and get to places at speed?</a:t>
            </a:r>
          </a:p>
          <a:p>
            <a:endParaRPr lang="en-GB" sz="2400" dirty="0">
              <a:latin typeface="Arial" panose="020B0604020202020204" pitchFamily="34" charset="0"/>
              <a:cs typeface="Arial" panose="020B0604020202020204" pitchFamily="34" charset="0"/>
            </a:endParaRPr>
          </a:p>
          <a:p>
            <a:pPr marL="0" indent="0">
              <a:buNone/>
            </a:pPr>
            <a:r>
              <a:rPr lang="en-GB" sz="2400" b="1" dirty="0">
                <a:latin typeface="Arial" panose="020B0604020202020204" pitchFamily="34" charset="0"/>
                <a:cs typeface="Arial" panose="020B0604020202020204" pitchFamily="34" charset="0"/>
              </a:rPr>
              <a:t>Brief</a:t>
            </a:r>
          </a:p>
          <a:p>
            <a:r>
              <a:rPr lang="en-GB" sz="2400" dirty="0">
                <a:latin typeface="Arial" panose="020B0604020202020204" pitchFamily="34" charset="0"/>
                <a:cs typeface="Arial" panose="020B0604020202020204" pitchFamily="34" charset="0"/>
              </a:rPr>
              <a:t>Design a personal transport system for the future. It should allow people to fly, either individually or in groups.</a:t>
            </a:r>
          </a:p>
        </p:txBody>
      </p:sp>
    </p:spTree>
    <p:extLst>
      <p:ext uri="{BB962C8B-B14F-4D97-AF65-F5344CB8AC3E}">
        <p14:creationId xmlns:p14="http://schemas.microsoft.com/office/powerpoint/2010/main" val="248063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C60FE153-D916-4A45-9496-A5A30A130782}"/>
              </a:ext>
            </a:extLst>
          </p:cNvPr>
          <p:cNvSpPr txBox="1">
            <a:spLocks/>
          </p:cNvSpPr>
          <p:nvPr/>
        </p:nvSpPr>
        <p:spPr>
          <a:xfrm>
            <a:off x="228056" y="1046155"/>
            <a:ext cx="8373103" cy="68029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Design Criteria</a:t>
            </a:r>
          </a:p>
          <a:p>
            <a:pPr algn="l"/>
            <a:endParaRPr lang="en-GB" sz="2800" dirty="0"/>
          </a:p>
          <a:p>
            <a:pPr algn="l"/>
            <a:endParaRPr lang="en-GB" sz="3200" dirty="0"/>
          </a:p>
          <a:p>
            <a:endParaRPr lang="en-GB" dirty="0"/>
          </a:p>
        </p:txBody>
      </p:sp>
      <p:sp>
        <p:nvSpPr>
          <p:cNvPr id="6" name="Content Placeholder 2">
            <a:extLst>
              <a:ext uri="{FF2B5EF4-FFF2-40B4-BE49-F238E27FC236}">
                <a16:creationId xmlns:a16="http://schemas.microsoft.com/office/drawing/2014/main" id="{B57CD165-12F1-46CF-A092-BEDF31EA03B5}"/>
              </a:ext>
            </a:extLst>
          </p:cNvPr>
          <p:cNvSpPr txBox="1">
            <a:spLocks/>
          </p:cNvSpPr>
          <p:nvPr/>
        </p:nvSpPr>
        <p:spPr>
          <a:xfrm>
            <a:off x="228056" y="1726451"/>
            <a:ext cx="6587272" cy="3824402"/>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en-GB" sz="2400" b="1" dirty="0">
                <a:latin typeface="Arial" panose="020B0604020202020204" pitchFamily="34" charset="0"/>
                <a:cs typeface="Arial" panose="020B0604020202020204" pitchFamily="34" charset="0"/>
              </a:rPr>
              <a:t>The personal transport system must:</a:t>
            </a:r>
          </a:p>
          <a:p>
            <a:r>
              <a:rPr lang="en-GB" sz="2400" dirty="0">
                <a:latin typeface="Arial" panose="020B0604020202020204" pitchFamily="34" charset="0"/>
                <a:cs typeface="Arial" panose="020B0604020202020204" pitchFamily="34" charset="0"/>
              </a:rPr>
              <a:t>Be suitable to carry one person or a group of people</a:t>
            </a:r>
          </a:p>
          <a:p>
            <a:r>
              <a:rPr lang="en-GB" sz="2400" dirty="0">
                <a:latin typeface="Arial" panose="020B0604020202020204" pitchFamily="34" charset="0"/>
                <a:cs typeface="Arial" panose="020B0604020202020204" pitchFamily="34" charset="0"/>
              </a:rPr>
              <a:t>Be aerodynamic</a:t>
            </a:r>
          </a:p>
          <a:p>
            <a:r>
              <a:rPr lang="en-GB" sz="2400">
                <a:latin typeface="Arial" panose="020B0604020202020204" pitchFamily="34" charset="0"/>
                <a:cs typeface="Arial" panose="020B0604020202020204" pitchFamily="34" charset="0"/>
              </a:rPr>
              <a:t>Be lightweight</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Be safe to use</a:t>
            </a:r>
          </a:p>
          <a:p>
            <a:r>
              <a:rPr lang="en-GB" sz="2400" dirty="0">
                <a:latin typeface="Arial" panose="020B0604020202020204" pitchFamily="34" charset="0"/>
                <a:cs typeface="Arial" panose="020B0604020202020204" pitchFamily="34" charset="0"/>
              </a:rPr>
              <a:t>Include a method of propulsion</a:t>
            </a:r>
          </a:p>
          <a:p>
            <a:r>
              <a:rPr lang="en-GB" sz="2400" dirty="0">
                <a:latin typeface="Arial" panose="020B0604020202020204" pitchFamily="34" charset="0"/>
                <a:cs typeface="Arial" panose="020B0604020202020204" pitchFamily="34" charset="0"/>
              </a:rPr>
              <a:t>Look good!</a:t>
            </a:r>
          </a:p>
          <a:p>
            <a:pPr marL="0" indent="0">
              <a:buNone/>
            </a:pPr>
            <a:endParaRPr lang="en-GB" sz="28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2B03B18F-5983-45B6-A743-416755C8445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86024" y="1322241"/>
            <a:ext cx="1215135" cy="1555373"/>
          </a:xfrm>
          <a:prstGeom prst="rect">
            <a:avLst/>
          </a:prstGeom>
        </p:spPr>
      </p:pic>
      <p:pic>
        <p:nvPicPr>
          <p:cNvPr id="8" name="Picture 7">
            <a:extLst>
              <a:ext uri="{FF2B5EF4-FFF2-40B4-BE49-F238E27FC236}">
                <a16:creationId xmlns:a16="http://schemas.microsoft.com/office/drawing/2014/main" id="{770BA150-9813-434A-8BB9-DA37F2846B02}"/>
              </a:ext>
            </a:extLst>
          </p:cNvPr>
          <p:cNvPicPr>
            <a:picLocks noChangeAspect="1"/>
          </p:cNvPicPr>
          <p:nvPr/>
        </p:nvPicPr>
        <p:blipFill>
          <a:blip r:embed="rId4"/>
          <a:srcRect/>
          <a:stretch/>
        </p:blipFill>
        <p:spPr>
          <a:xfrm>
            <a:off x="4718305" y="3535680"/>
            <a:ext cx="4018960" cy="2404253"/>
          </a:xfrm>
          <a:prstGeom prst="rect">
            <a:avLst/>
          </a:prstGeom>
        </p:spPr>
      </p:pic>
    </p:spTree>
    <p:extLst>
      <p:ext uri="{BB962C8B-B14F-4D97-AF65-F5344CB8AC3E}">
        <p14:creationId xmlns:p14="http://schemas.microsoft.com/office/powerpoint/2010/main" val="1897912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C60FE153-D916-4A45-9496-A5A30A130782}"/>
              </a:ext>
            </a:extLst>
          </p:cNvPr>
          <p:cNvSpPr txBox="1">
            <a:spLocks/>
          </p:cNvSpPr>
          <p:nvPr/>
        </p:nvSpPr>
        <p:spPr>
          <a:xfrm>
            <a:off x="251520" y="1046155"/>
            <a:ext cx="8373103" cy="68029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Design</a:t>
            </a:r>
          </a:p>
          <a:p>
            <a:pPr algn="l"/>
            <a:endParaRPr lang="en-GB" sz="2800" dirty="0"/>
          </a:p>
          <a:p>
            <a:pPr algn="l"/>
            <a:endParaRPr lang="en-GB" sz="3200" dirty="0"/>
          </a:p>
          <a:p>
            <a:endParaRPr lang="en-GB" dirty="0"/>
          </a:p>
        </p:txBody>
      </p:sp>
      <p:sp>
        <p:nvSpPr>
          <p:cNvPr id="16" name="Rectangle 15">
            <a:extLst>
              <a:ext uri="{FF2B5EF4-FFF2-40B4-BE49-F238E27FC236}">
                <a16:creationId xmlns:a16="http://schemas.microsoft.com/office/drawing/2014/main" id="{22F08276-3961-4C13-808C-F134D1AD2B71}"/>
              </a:ext>
            </a:extLst>
          </p:cNvPr>
          <p:cNvSpPr/>
          <p:nvPr/>
        </p:nvSpPr>
        <p:spPr>
          <a:xfrm>
            <a:off x="251520" y="1844824"/>
            <a:ext cx="8640960"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7" name="TextBox 16">
            <a:extLst>
              <a:ext uri="{FF2B5EF4-FFF2-40B4-BE49-F238E27FC236}">
                <a16:creationId xmlns:a16="http://schemas.microsoft.com/office/drawing/2014/main" id="{DB90D648-A3B8-4B50-99A0-971C78CBAF05}"/>
              </a:ext>
            </a:extLst>
          </p:cNvPr>
          <p:cNvSpPr txBox="1"/>
          <p:nvPr/>
        </p:nvSpPr>
        <p:spPr>
          <a:xfrm>
            <a:off x="282552" y="1895088"/>
            <a:ext cx="7889847" cy="52322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Use this space to sketch your idea for your personal transport system.</a:t>
            </a:r>
          </a:p>
          <a:p>
            <a:r>
              <a:rPr lang="en-GB" sz="1400" dirty="0">
                <a:latin typeface="Arial" panose="020B0604020202020204" pitchFamily="34" charset="0"/>
                <a:cs typeface="Arial" panose="020B0604020202020204" pitchFamily="34" charset="0"/>
              </a:rPr>
              <a:t>Don’t forget to add labels to  your design to show how it meets the design criteria</a:t>
            </a:r>
            <a:r>
              <a:rPr lang="en-GB" sz="1400" dirty="0"/>
              <a:t>!</a:t>
            </a:r>
          </a:p>
        </p:txBody>
      </p:sp>
      <p:sp>
        <p:nvSpPr>
          <p:cNvPr id="18" name="Rectangle 17">
            <a:extLst>
              <a:ext uri="{FF2B5EF4-FFF2-40B4-BE49-F238E27FC236}">
                <a16:creationId xmlns:a16="http://schemas.microsoft.com/office/drawing/2014/main" id="{11FC4ECB-1BBB-47BE-AB9C-1196839075F5}"/>
              </a:ext>
            </a:extLst>
          </p:cNvPr>
          <p:cNvSpPr/>
          <p:nvPr/>
        </p:nvSpPr>
        <p:spPr>
          <a:xfrm>
            <a:off x="6851904" y="1988840"/>
            <a:ext cx="1896560" cy="38884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3" name="TextBox 5">
            <a:extLst>
              <a:ext uri="{FF2B5EF4-FFF2-40B4-BE49-F238E27FC236}">
                <a16:creationId xmlns:a16="http://schemas.microsoft.com/office/drawing/2014/main" id="{B7A3DFB8-DF9A-41AF-AD53-1135A5FF0A33}"/>
              </a:ext>
            </a:extLst>
          </p:cNvPr>
          <p:cNvSpPr txBox="1"/>
          <p:nvPr/>
        </p:nvSpPr>
        <p:spPr>
          <a:xfrm>
            <a:off x="6851904" y="1990953"/>
            <a:ext cx="1727835" cy="427355"/>
          </a:xfrm>
          <a:prstGeom prst="rect">
            <a:avLst/>
          </a:prstGeom>
          <a:noFill/>
        </p:spPr>
        <p:txBody>
          <a:bodyPr wrap="square" rtlCol="0">
            <a:spAutoFit/>
          </a:bodyPr>
          <a:lstStyle/>
          <a:p>
            <a:pPr fontAlgn="base">
              <a:lnSpc>
                <a:spcPct val="107000"/>
              </a:lnSpc>
              <a:spcAft>
                <a:spcPts val="800"/>
              </a:spcAft>
            </a:pPr>
            <a:r>
              <a:rPr lang="en-GB" sz="1400" kern="1200">
                <a:solidFill>
                  <a:srgbClr val="000000"/>
                </a:solidFill>
                <a:effectLst/>
                <a:latin typeface="Calibri" panose="020F0502020204030204" pitchFamily="34" charset="0"/>
                <a:ea typeface="Calibri" panose="020F0502020204030204" pitchFamily="34" charset="0"/>
                <a:cs typeface="Arial" panose="020B0604020202020204" pitchFamily="34" charset="0"/>
              </a:rPr>
              <a:t>Notes about design: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49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C60FE153-D916-4A45-9496-A5A30A130782}"/>
              </a:ext>
            </a:extLst>
          </p:cNvPr>
          <p:cNvSpPr txBox="1">
            <a:spLocks/>
          </p:cNvSpPr>
          <p:nvPr/>
        </p:nvSpPr>
        <p:spPr>
          <a:xfrm>
            <a:off x="0" y="1046155"/>
            <a:ext cx="8373103" cy="68029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sz="3600" b="1" dirty="0"/>
          </a:p>
          <a:p>
            <a:pPr algn="l"/>
            <a:endParaRPr lang="en-GB" sz="2800" dirty="0"/>
          </a:p>
          <a:p>
            <a:pPr algn="l"/>
            <a:endParaRPr lang="en-GB" sz="3200" dirty="0"/>
          </a:p>
          <a:p>
            <a:endParaRPr lang="en-GB" dirty="0"/>
          </a:p>
        </p:txBody>
      </p:sp>
      <p:sp>
        <p:nvSpPr>
          <p:cNvPr id="6" name="Title 1">
            <a:extLst>
              <a:ext uri="{FF2B5EF4-FFF2-40B4-BE49-F238E27FC236}">
                <a16:creationId xmlns:a16="http://schemas.microsoft.com/office/drawing/2014/main" id="{E3DB122F-446A-4859-B1C3-E9C1AFB25D1C}"/>
              </a:ext>
            </a:extLst>
          </p:cNvPr>
          <p:cNvSpPr>
            <a:spLocks noGrp="1"/>
          </p:cNvSpPr>
          <p:nvPr>
            <p:ph type="title"/>
          </p:nvPr>
        </p:nvSpPr>
        <p:spPr>
          <a:xfrm>
            <a:off x="457200" y="841276"/>
            <a:ext cx="8229600" cy="998984"/>
          </a:xfrm>
        </p:spPr>
        <p:txBody>
          <a:bodyPr>
            <a:normAutofit/>
          </a:bodyPr>
          <a:lstStyle/>
          <a:p>
            <a:r>
              <a:rPr lang="en-GB" sz="3600" b="1" dirty="0">
                <a:latin typeface="+mn-lt"/>
              </a:rPr>
              <a:t>Peer Review</a:t>
            </a:r>
          </a:p>
        </p:txBody>
      </p:sp>
      <p:sp>
        <p:nvSpPr>
          <p:cNvPr id="7" name="Content Placeholder 2">
            <a:extLst>
              <a:ext uri="{FF2B5EF4-FFF2-40B4-BE49-F238E27FC236}">
                <a16:creationId xmlns:a16="http://schemas.microsoft.com/office/drawing/2014/main" id="{887935E3-8C1A-432C-A3C1-DFBB44944924}"/>
              </a:ext>
            </a:extLst>
          </p:cNvPr>
          <p:cNvSpPr>
            <a:spLocks noGrp="1"/>
          </p:cNvSpPr>
          <p:nvPr>
            <p:ph idx="1"/>
          </p:nvPr>
        </p:nvSpPr>
        <p:spPr>
          <a:xfrm>
            <a:off x="406737" y="1741472"/>
            <a:ext cx="5165008" cy="2369586"/>
          </a:xfrm>
        </p:spPr>
        <p:txBody>
          <a:bodyPr>
            <a:normAutofit/>
          </a:bodyPr>
          <a:lstStyle/>
          <a:p>
            <a:r>
              <a:rPr lang="en-GB" sz="2400" dirty="0">
                <a:latin typeface="Arial" panose="020B0604020202020204" pitchFamily="34" charset="0"/>
                <a:cs typeface="Arial" panose="020B0604020202020204" pitchFamily="34" charset="0"/>
              </a:rPr>
              <a:t>Ask </a:t>
            </a:r>
            <a:r>
              <a:rPr lang="en-GB" sz="2400" b="1" dirty="0">
                <a:latin typeface="Arial" panose="020B0604020202020204" pitchFamily="34" charset="0"/>
                <a:cs typeface="Arial" panose="020B0604020202020204" pitchFamily="34" charset="0"/>
              </a:rPr>
              <a:t>three</a:t>
            </a:r>
            <a:r>
              <a:rPr lang="en-GB" sz="2400" dirty="0">
                <a:latin typeface="Arial" panose="020B0604020202020204" pitchFamily="34" charset="0"/>
                <a:cs typeface="Arial" panose="020B0604020202020204" pitchFamily="34" charset="0"/>
              </a:rPr>
              <a:t> people to suggest </a:t>
            </a:r>
            <a:r>
              <a:rPr lang="en-GB" sz="2400" b="1" dirty="0">
                <a:latin typeface="Arial" panose="020B0604020202020204" pitchFamily="34" charset="0"/>
                <a:cs typeface="Arial" panose="020B0604020202020204" pitchFamily="34" charset="0"/>
              </a:rPr>
              <a:t>one </a:t>
            </a:r>
            <a:r>
              <a:rPr lang="en-GB" sz="2400" dirty="0">
                <a:latin typeface="Arial" panose="020B0604020202020204" pitchFamily="34" charset="0"/>
                <a:cs typeface="Arial" panose="020B0604020202020204" pitchFamily="34" charset="0"/>
              </a:rPr>
              <a:t>improvement each to your design.</a:t>
            </a:r>
          </a:p>
          <a:p>
            <a:r>
              <a:rPr lang="en-GB" sz="2400" dirty="0">
                <a:latin typeface="Arial" panose="020B0604020202020204" pitchFamily="34" charset="0"/>
                <a:cs typeface="Arial" panose="020B0604020202020204" pitchFamily="34" charset="0"/>
              </a:rPr>
              <a:t>Choose </a:t>
            </a:r>
            <a:r>
              <a:rPr lang="en-GB" sz="2400" b="1" dirty="0">
                <a:latin typeface="Arial" panose="020B0604020202020204" pitchFamily="34" charset="0"/>
                <a:cs typeface="Arial" panose="020B0604020202020204" pitchFamily="34" charset="0"/>
              </a:rPr>
              <a:t>one </a:t>
            </a:r>
            <a:r>
              <a:rPr lang="en-GB" sz="2400" dirty="0">
                <a:latin typeface="Arial" panose="020B0604020202020204" pitchFamily="34" charset="0"/>
                <a:cs typeface="Arial" panose="020B0604020202020204" pitchFamily="34" charset="0"/>
              </a:rPr>
              <a:t>(or more) of these suggested improvements and use it to update your design.</a:t>
            </a:r>
          </a:p>
        </p:txBody>
      </p:sp>
      <p:pic>
        <p:nvPicPr>
          <p:cNvPr id="8" name="Picture 7">
            <a:extLst>
              <a:ext uri="{FF2B5EF4-FFF2-40B4-BE49-F238E27FC236}">
                <a16:creationId xmlns:a16="http://schemas.microsoft.com/office/drawing/2014/main" id="{2A5D2D6B-EFAE-9B5B-BF71-BABA8293BFD8}"/>
              </a:ext>
            </a:extLst>
          </p:cNvPr>
          <p:cNvPicPr>
            <a:picLocks noChangeAspect="1"/>
          </p:cNvPicPr>
          <p:nvPr/>
        </p:nvPicPr>
        <p:blipFill>
          <a:blip r:embed="rId3"/>
          <a:srcRect/>
          <a:stretch/>
        </p:blipFill>
        <p:spPr>
          <a:xfrm>
            <a:off x="3413970" y="2755392"/>
            <a:ext cx="5323294" cy="3184542"/>
          </a:xfrm>
          <a:prstGeom prst="rect">
            <a:avLst/>
          </a:prstGeom>
        </p:spPr>
      </p:pic>
    </p:spTree>
    <p:extLst>
      <p:ext uri="{BB962C8B-B14F-4D97-AF65-F5344CB8AC3E}">
        <p14:creationId xmlns:p14="http://schemas.microsoft.com/office/powerpoint/2010/main" val="34035662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302</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Peer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Marie Neighbour</cp:lastModifiedBy>
  <cp:revision>59</cp:revision>
  <dcterms:created xsi:type="dcterms:W3CDTF">2017-06-28T15:11:57Z</dcterms:created>
  <dcterms:modified xsi:type="dcterms:W3CDTF">2022-10-11T07:17:15Z</dcterms:modified>
</cp:coreProperties>
</file>