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0" r:id="rId3"/>
    <p:sldId id="261" r:id="rId4"/>
    <p:sldId id="262" r:id="rId5"/>
    <p:sldId id="264" r:id="rId6"/>
    <p:sldId id="265" r:id="rId7"/>
    <p:sldId id="266" r:id="rId8"/>
    <p:sldId id="263" r:id="rId9"/>
    <p:sldId id="26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p:restoredTop sz="91041" autoAdjust="0"/>
  </p:normalViewPr>
  <p:slideViewPr>
    <p:cSldViewPr snapToGrid="0" snapToObjects="1">
      <p:cViewPr varScale="1">
        <p:scale>
          <a:sx n="78" d="100"/>
          <a:sy n="78" d="100"/>
        </p:scale>
        <p:origin x="159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F70D3-751D-4817-9392-825F2764FA12}" type="datetimeFigureOut">
              <a:rPr lang="en-GB" smtClean="0"/>
              <a:t>11/10/2022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AFA60-9E5A-4E9B-BAB5-9DD5E2C0E530}" type="slidenum">
              <a:rPr lang="en-GB" smtClean="0"/>
              <a:t>‹#›</a:t>
            </a:fld>
            <a:endParaRPr lang="en-GB"/>
          </a:p>
        </p:txBody>
      </p:sp>
    </p:spTree>
    <p:extLst>
      <p:ext uri="{BB962C8B-B14F-4D97-AF65-F5344CB8AC3E}">
        <p14:creationId xmlns:p14="http://schemas.microsoft.com/office/powerpoint/2010/main" val="2544895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1</a:t>
            </a:fld>
            <a:endParaRPr lang="en-GB"/>
          </a:p>
        </p:txBody>
      </p:sp>
    </p:spTree>
    <p:extLst>
      <p:ext uri="{BB962C8B-B14F-4D97-AF65-F5344CB8AC3E}">
        <p14:creationId xmlns:p14="http://schemas.microsoft.com/office/powerpoint/2010/main" val="124420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 Can they think of any recent famines and the effects of these?</a:t>
            </a:r>
          </a:p>
        </p:txBody>
      </p:sp>
      <p:sp>
        <p:nvSpPr>
          <p:cNvPr id="4" name="Slide Number Placeholder 3"/>
          <p:cNvSpPr>
            <a:spLocks noGrp="1"/>
          </p:cNvSpPr>
          <p:nvPr>
            <p:ph type="sldNum" sz="quarter" idx="5"/>
          </p:nvPr>
        </p:nvSpPr>
        <p:spPr/>
        <p:txBody>
          <a:bodyPr/>
          <a:lstStyle/>
          <a:p>
            <a:fld id="{4D5AFA60-9E5A-4E9B-BAB5-9DD5E2C0E530}" type="slidenum">
              <a:rPr lang="en-GB" smtClean="0"/>
              <a:t>3</a:t>
            </a:fld>
            <a:endParaRPr lang="en-GB"/>
          </a:p>
        </p:txBody>
      </p:sp>
    </p:spTree>
    <p:extLst>
      <p:ext uri="{BB962C8B-B14F-4D97-AF65-F5344CB8AC3E}">
        <p14:creationId xmlns:p14="http://schemas.microsoft.com/office/powerpoint/2010/main" val="399461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with learners. Do they know which countries these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Useful background information can be found here: https://press.un.org/en/2022/sgsm21288.doc.htm</a:t>
            </a:r>
          </a:p>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4</a:t>
            </a:fld>
            <a:endParaRPr lang="en-GB"/>
          </a:p>
        </p:txBody>
      </p:sp>
    </p:spTree>
    <p:extLst>
      <p:ext uri="{BB962C8B-B14F-4D97-AF65-F5344CB8AC3E}">
        <p14:creationId xmlns:p14="http://schemas.microsoft.com/office/powerpoint/2010/main" val="283111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D5AFA60-9E5A-4E9B-BAB5-9DD5E2C0E530}" type="slidenum">
              <a:rPr lang="en-GB" smtClean="0"/>
              <a:t>5</a:t>
            </a:fld>
            <a:endParaRPr lang="en-GB"/>
          </a:p>
        </p:txBody>
      </p:sp>
    </p:spTree>
    <p:extLst>
      <p:ext uri="{BB962C8B-B14F-4D97-AF65-F5344CB8AC3E}">
        <p14:creationId xmlns:p14="http://schemas.microsoft.com/office/powerpoint/2010/main" val="3363993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what is meant by a pop up airport – e.g. one which can be built very quickly using whatever is easily available and then taken down again when no longer needed.</a:t>
            </a:r>
          </a:p>
        </p:txBody>
      </p:sp>
      <p:sp>
        <p:nvSpPr>
          <p:cNvPr id="4" name="Slide Number Placeholder 3"/>
          <p:cNvSpPr>
            <a:spLocks noGrp="1"/>
          </p:cNvSpPr>
          <p:nvPr>
            <p:ph type="sldNum" sz="quarter" idx="5"/>
          </p:nvPr>
        </p:nvSpPr>
        <p:spPr/>
        <p:txBody>
          <a:bodyPr/>
          <a:lstStyle/>
          <a:p>
            <a:fld id="{4D5AFA60-9E5A-4E9B-BAB5-9DD5E2C0E530}" type="slidenum">
              <a:rPr lang="en-GB" smtClean="0"/>
              <a:t>6</a:t>
            </a:fld>
            <a:endParaRPr lang="en-GB"/>
          </a:p>
        </p:txBody>
      </p:sp>
    </p:spTree>
    <p:extLst>
      <p:ext uri="{BB962C8B-B14F-4D97-AF65-F5344CB8AC3E}">
        <p14:creationId xmlns:p14="http://schemas.microsoft.com/office/powerpoint/2010/main" val="3550916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and write down what would be needed – e.g. a runway or landing strip, control tower, space to unload supplies etc.</a:t>
            </a:r>
          </a:p>
          <a:p>
            <a:r>
              <a:rPr lang="en-GB" dirty="0"/>
              <a:t>Emphasise that as a ‘pop up’ airport this should be easy and quick to put both together and take down again once finished, so it should be as simple as possible whilst both working effectively and being safe.</a:t>
            </a:r>
          </a:p>
        </p:txBody>
      </p:sp>
      <p:sp>
        <p:nvSpPr>
          <p:cNvPr id="4" name="Slide Number Placeholder 3"/>
          <p:cNvSpPr>
            <a:spLocks noGrp="1"/>
          </p:cNvSpPr>
          <p:nvPr>
            <p:ph type="sldNum" sz="quarter" idx="5"/>
          </p:nvPr>
        </p:nvSpPr>
        <p:spPr/>
        <p:txBody>
          <a:bodyPr/>
          <a:lstStyle/>
          <a:p>
            <a:fld id="{4D5AFA60-9E5A-4E9B-BAB5-9DD5E2C0E530}" type="slidenum">
              <a:rPr lang="en-GB" smtClean="0"/>
              <a:t>7</a:t>
            </a:fld>
            <a:endParaRPr lang="en-GB"/>
          </a:p>
        </p:txBody>
      </p:sp>
    </p:spTree>
    <p:extLst>
      <p:ext uri="{BB962C8B-B14F-4D97-AF65-F5344CB8AC3E}">
        <p14:creationId xmlns:p14="http://schemas.microsoft.com/office/powerpoint/2010/main" val="30039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learners to complete a mind map or spider chart of what will be needed at the airport. This can be completed using the activity sheet.</a:t>
            </a:r>
          </a:p>
        </p:txBody>
      </p:sp>
      <p:sp>
        <p:nvSpPr>
          <p:cNvPr id="4" name="Slide Number Placeholder 3"/>
          <p:cNvSpPr>
            <a:spLocks noGrp="1"/>
          </p:cNvSpPr>
          <p:nvPr>
            <p:ph type="sldNum" sz="quarter" idx="5"/>
          </p:nvPr>
        </p:nvSpPr>
        <p:spPr/>
        <p:txBody>
          <a:bodyPr/>
          <a:lstStyle/>
          <a:p>
            <a:fld id="{4D5AFA60-9E5A-4E9B-BAB5-9DD5E2C0E530}" type="slidenum">
              <a:rPr lang="en-GB" smtClean="0"/>
              <a:t>8</a:t>
            </a:fld>
            <a:endParaRPr lang="en-GB"/>
          </a:p>
        </p:txBody>
      </p:sp>
    </p:spTree>
    <p:extLst>
      <p:ext uri="{BB962C8B-B14F-4D97-AF65-F5344CB8AC3E}">
        <p14:creationId xmlns:p14="http://schemas.microsoft.com/office/powerpoint/2010/main" val="4226431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tips could be used to help weaker learners or as a prompt for discussion of ideas.</a:t>
            </a:r>
          </a:p>
        </p:txBody>
      </p:sp>
      <p:sp>
        <p:nvSpPr>
          <p:cNvPr id="4" name="Slide Number Placeholder 3"/>
          <p:cNvSpPr>
            <a:spLocks noGrp="1"/>
          </p:cNvSpPr>
          <p:nvPr>
            <p:ph type="sldNum" sz="quarter" idx="5"/>
          </p:nvPr>
        </p:nvSpPr>
        <p:spPr/>
        <p:txBody>
          <a:bodyPr/>
          <a:lstStyle/>
          <a:p>
            <a:fld id="{4D5AFA60-9E5A-4E9B-BAB5-9DD5E2C0E530}" type="slidenum">
              <a:rPr lang="en-GB" smtClean="0"/>
              <a:t>9</a:t>
            </a:fld>
            <a:endParaRPr lang="en-GB"/>
          </a:p>
        </p:txBody>
      </p:sp>
    </p:spTree>
    <p:extLst>
      <p:ext uri="{BB962C8B-B14F-4D97-AF65-F5344CB8AC3E}">
        <p14:creationId xmlns:p14="http://schemas.microsoft.com/office/powerpoint/2010/main" val="2933290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design should be completed on the activity sheet, starting with the runway.</a:t>
            </a:r>
          </a:p>
        </p:txBody>
      </p:sp>
      <p:sp>
        <p:nvSpPr>
          <p:cNvPr id="4" name="Slide Number Placeholder 3"/>
          <p:cNvSpPr>
            <a:spLocks noGrp="1"/>
          </p:cNvSpPr>
          <p:nvPr>
            <p:ph type="sldNum" sz="quarter" idx="5"/>
          </p:nvPr>
        </p:nvSpPr>
        <p:spPr/>
        <p:txBody>
          <a:bodyPr/>
          <a:lstStyle/>
          <a:p>
            <a:fld id="{4D5AFA60-9E5A-4E9B-BAB5-9DD5E2C0E530}" type="slidenum">
              <a:rPr lang="en-GB" smtClean="0"/>
              <a:t>10</a:t>
            </a:fld>
            <a:endParaRPr lang="en-GB"/>
          </a:p>
        </p:txBody>
      </p:sp>
    </p:spTree>
    <p:extLst>
      <p:ext uri="{BB962C8B-B14F-4D97-AF65-F5344CB8AC3E}">
        <p14:creationId xmlns:p14="http://schemas.microsoft.com/office/powerpoint/2010/main" val="234880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10/11/2022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D6036-8430-43E3-8424-6FAA095B4D2B}"/>
              </a:ext>
            </a:extLst>
          </p:cNvPr>
          <p:cNvSpPr txBox="1"/>
          <p:nvPr/>
        </p:nvSpPr>
        <p:spPr>
          <a:xfrm>
            <a:off x="239920" y="1088671"/>
            <a:ext cx="8664158" cy="830997"/>
          </a:xfrm>
          <a:prstGeom prst="rect">
            <a:avLst/>
          </a:prstGeom>
          <a:noFill/>
        </p:spPr>
        <p:txBody>
          <a:bodyPr wrap="square">
            <a:spAutoFit/>
          </a:bodyPr>
          <a:lstStyle/>
          <a:p>
            <a:pPr algn="ctr"/>
            <a:r>
              <a:rPr lang="en-GB" sz="4800" b="1" i="0" dirty="0">
                <a:solidFill>
                  <a:srgbClr val="201F1E"/>
                </a:solidFill>
                <a:effectLst/>
                <a:cs typeface="Arial" panose="020B0604020202020204" pitchFamily="34" charset="0"/>
              </a:rPr>
              <a:t>Pop up Airport</a:t>
            </a:r>
            <a:endParaRPr lang="en-GB" sz="4800" b="1" dirty="0">
              <a:cs typeface="Arial" panose="020B0604020202020204" pitchFamily="34" charset="0"/>
            </a:endParaRPr>
          </a:p>
        </p:txBody>
      </p:sp>
      <p:sp>
        <p:nvSpPr>
          <p:cNvPr id="7" name="TextBox 6">
            <a:extLst>
              <a:ext uri="{FF2B5EF4-FFF2-40B4-BE49-F238E27FC236}">
                <a16:creationId xmlns:a16="http://schemas.microsoft.com/office/drawing/2014/main" id="{DB4BC7DB-2D8F-42C0-92E6-9ED0280846D9}"/>
              </a:ext>
            </a:extLst>
          </p:cNvPr>
          <p:cNvSpPr txBox="1"/>
          <p:nvPr/>
        </p:nvSpPr>
        <p:spPr>
          <a:xfrm>
            <a:off x="783282" y="5101813"/>
            <a:ext cx="7577434" cy="892552"/>
          </a:xfrm>
          <a:prstGeom prst="rect">
            <a:avLst/>
          </a:prstGeom>
          <a:noFill/>
        </p:spPr>
        <p:txBody>
          <a:bodyPr wrap="square">
            <a:spAutoFit/>
          </a:bodyPr>
          <a:lstStyle/>
          <a:p>
            <a:pPr algn="ctr" fontAlgn="base"/>
            <a:r>
              <a:rPr lang="en-GB" sz="1600" b="1" dirty="0">
                <a:effectLst/>
                <a:ea typeface="Times New Roman" panose="02020603050405020304" pitchFamily="18" charset="0"/>
              </a:rPr>
              <a:t> </a:t>
            </a:r>
            <a:r>
              <a:rPr lang="en-GB" sz="2800" dirty="0">
                <a:solidFill>
                  <a:srgbClr val="000000"/>
                </a:solidFill>
                <a:effectLst/>
                <a:ea typeface="Times New Roman" panose="02020603050405020304" pitchFamily="18" charset="0"/>
              </a:rPr>
              <a:t>Providing disaster support for a famine hit country</a:t>
            </a:r>
          </a:p>
          <a:p>
            <a:pPr algn="ctr" fontAlgn="base"/>
            <a:endParaRPr lang="en-GB" sz="2400" dirty="0">
              <a:effectLst/>
              <a:ea typeface="Times New Roman" panose="02020603050405020304" pitchFamily="18" charset="0"/>
            </a:endParaRPr>
          </a:p>
        </p:txBody>
      </p:sp>
      <p:pic>
        <p:nvPicPr>
          <p:cNvPr id="8" name="Picture 7">
            <a:extLst>
              <a:ext uri="{FF2B5EF4-FFF2-40B4-BE49-F238E27FC236}">
                <a16:creationId xmlns:a16="http://schemas.microsoft.com/office/drawing/2014/main" id="{6B47959A-3039-5072-DA61-23A47DACE466}"/>
              </a:ext>
            </a:extLst>
          </p:cNvPr>
          <p:cNvPicPr>
            <a:picLocks noChangeAspect="1"/>
          </p:cNvPicPr>
          <p:nvPr/>
        </p:nvPicPr>
        <p:blipFill>
          <a:blip r:embed="rId4"/>
          <a:stretch>
            <a:fillRect/>
          </a:stretch>
        </p:blipFill>
        <p:spPr>
          <a:xfrm>
            <a:off x="5059623" y="2370678"/>
            <a:ext cx="3170468" cy="2113645"/>
          </a:xfrm>
          <a:prstGeom prst="rect">
            <a:avLst/>
          </a:prstGeom>
        </p:spPr>
      </p:pic>
      <p:pic>
        <p:nvPicPr>
          <p:cNvPr id="9" name="Picture 8">
            <a:extLst>
              <a:ext uri="{FF2B5EF4-FFF2-40B4-BE49-F238E27FC236}">
                <a16:creationId xmlns:a16="http://schemas.microsoft.com/office/drawing/2014/main" id="{071B3D81-605D-5A46-AFDB-B475F9FB95FC}"/>
              </a:ext>
            </a:extLst>
          </p:cNvPr>
          <p:cNvPicPr>
            <a:picLocks noChangeAspect="1"/>
          </p:cNvPicPr>
          <p:nvPr/>
        </p:nvPicPr>
        <p:blipFill>
          <a:blip r:embed="rId5"/>
          <a:stretch>
            <a:fillRect/>
          </a:stretch>
        </p:blipFill>
        <p:spPr>
          <a:xfrm>
            <a:off x="913909" y="2373215"/>
            <a:ext cx="3170469" cy="2111570"/>
          </a:xfrm>
          <a:prstGeom prst="rect">
            <a:avLst/>
          </a:prstGeom>
        </p:spPr>
      </p:pic>
    </p:spTree>
    <p:extLst>
      <p:ext uri="{BB962C8B-B14F-4D97-AF65-F5344CB8AC3E}">
        <p14:creationId xmlns:p14="http://schemas.microsoft.com/office/powerpoint/2010/main" val="1123473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FCB0AE-8E0C-90F7-209D-FF3C53B8DC69}"/>
              </a:ext>
            </a:extLst>
          </p:cNvPr>
          <p:cNvSpPr txBox="1">
            <a:spLocks/>
          </p:cNvSpPr>
          <p:nvPr/>
        </p:nvSpPr>
        <p:spPr>
          <a:xfrm>
            <a:off x="190459" y="1034717"/>
            <a:ext cx="6764523" cy="7900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b="1" dirty="0">
                <a:latin typeface="+mn-lt"/>
                <a:cs typeface="Arial" panose="020B0604020202020204" pitchFamily="34" charset="0"/>
              </a:rPr>
              <a:t>Step 3 - Design it!</a:t>
            </a:r>
          </a:p>
        </p:txBody>
      </p:sp>
      <p:sp>
        <p:nvSpPr>
          <p:cNvPr id="5" name="Rectangle 4">
            <a:extLst>
              <a:ext uri="{FF2B5EF4-FFF2-40B4-BE49-F238E27FC236}">
                <a16:creationId xmlns:a16="http://schemas.microsoft.com/office/drawing/2014/main" id="{AE07DF8E-19AD-9F6A-A587-956FF10AC681}"/>
              </a:ext>
            </a:extLst>
          </p:cNvPr>
          <p:cNvSpPr/>
          <p:nvPr/>
        </p:nvSpPr>
        <p:spPr>
          <a:xfrm>
            <a:off x="190459" y="1792705"/>
            <a:ext cx="7700211" cy="403057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1F1016D-52A4-ED43-1980-287E087A0A9F}"/>
              </a:ext>
            </a:extLst>
          </p:cNvPr>
          <p:cNvSpPr/>
          <p:nvPr/>
        </p:nvSpPr>
        <p:spPr>
          <a:xfrm>
            <a:off x="719849" y="3541278"/>
            <a:ext cx="5149516" cy="56548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65000"/>
                </a:schemeClr>
              </a:solidFill>
            </a:endParaRPr>
          </a:p>
        </p:txBody>
      </p:sp>
      <p:sp>
        <p:nvSpPr>
          <p:cNvPr id="7" name="Oval 6">
            <a:extLst>
              <a:ext uri="{FF2B5EF4-FFF2-40B4-BE49-F238E27FC236}">
                <a16:creationId xmlns:a16="http://schemas.microsoft.com/office/drawing/2014/main" id="{05B9C807-0FDE-743F-F1CE-B75BA8DA5063}"/>
              </a:ext>
            </a:extLst>
          </p:cNvPr>
          <p:cNvSpPr/>
          <p:nvPr/>
        </p:nvSpPr>
        <p:spPr>
          <a:xfrm>
            <a:off x="998621" y="4523874"/>
            <a:ext cx="637674" cy="661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83E17E4C-2BE9-65BB-2E67-D0FE1FED8A1E}"/>
              </a:ext>
            </a:extLst>
          </p:cNvPr>
          <p:cNvSpPr txBox="1"/>
          <p:nvPr/>
        </p:nvSpPr>
        <p:spPr>
          <a:xfrm>
            <a:off x="1768642" y="3585405"/>
            <a:ext cx="2526632" cy="461665"/>
          </a:xfrm>
          <a:prstGeom prst="rect">
            <a:avLst/>
          </a:prstGeom>
          <a:noFill/>
        </p:spPr>
        <p:txBody>
          <a:bodyPr wrap="square" rtlCol="0">
            <a:spAutoFit/>
          </a:bodyPr>
          <a:lstStyle/>
          <a:p>
            <a:r>
              <a:rPr lang="en-GB" sz="2400" dirty="0"/>
              <a:t>Runway</a:t>
            </a:r>
          </a:p>
        </p:txBody>
      </p:sp>
      <p:sp>
        <p:nvSpPr>
          <p:cNvPr id="9" name="TextBox 8">
            <a:extLst>
              <a:ext uri="{FF2B5EF4-FFF2-40B4-BE49-F238E27FC236}">
                <a16:creationId xmlns:a16="http://schemas.microsoft.com/office/drawing/2014/main" id="{9592AD8D-EC09-BC16-E3BC-76E9F49A0F2E}"/>
              </a:ext>
            </a:extLst>
          </p:cNvPr>
          <p:cNvSpPr txBox="1"/>
          <p:nvPr/>
        </p:nvSpPr>
        <p:spPr>
          <a:xfrm>
            <a:off x="767975" y="5166646"/>
            <a:ext cx="2526632" cy="461665"/>
          </a:xfrm>
          <a:prstGeom prst="rect">
            <a:avLst/>
          </a:prstGeom>
          <a:noFill/>
        </p:spPr>
        <p:txBody>
          <a:bodyPr wrap="square" rtlCol="0">
            <a:spAutoFit/>
          </a:bodyPr>
          <a:lstStyle/>
          <a:p>
            <a:r>
              <a:rPr lang="en-GB" sz="2400" dirty="0"/>
              <a:t>Control tower</a:t>
            </a:r>
          </a:p>
        </p:txBody>
      </p:sp>
      <p:pic>
        <p:nvPicPr>
          <p:cNvPr id="11" name="Picture 10">
            <a:extLst>
              <a:ext uri="{FF2B5EF4-FFF2-40B4-BE49-F238E27FC236}">
                <a16:creationId xmlns:a16="http://schemas.microsoft.com/office/drawing/2014/main" id="{BDB9100F-13EA-E031-AB8F-D4AC2A9EEBC5}"/>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rot="21428812">
            <a:off x="5992896" y="1033653"/>
            <a:ext cx="3095289" cy="2319748"/>
          </a:xfrm>
          <a:prstGeom prst="rect">
            <a:avLst/>
          </a:prstGeom>
          <a:noFill/>
          <a:ln>
            <a:noFill/>
          </a:ln>
        </p:spPr>
      </p:pic>
      <p:sp>
        <p:nvSpPr>
          <p:cNvPr id="12" name="TextBox 11">
            <a:extLst>
              <a:ext uri="{FF2B5EF4-FFF2-40B4-BE49-F238E27FC236}">
                <a16:creationId xmlns:a16="http://schemas.microsoft.com/office/drawing/2014/main" id="{F815EA4F-9F94-46B5-F334-305C5E052C2A}"/>
              </a:ext>
            </a:extLst>
          </p:cNvPr>
          <p:cNvSpPr txBox="1"/>
          <p:nvPr/>
        </p:nvSpPr>
        <p:spPr>
          <a:xfrm rot="21183566">
            <a:off x="6231506" y="1553081"/>
            <a:ext cx="2520599" cy="1569660"/>
          </a:xfrm>
          <a:prstGeom prst="rect">
            <a:avLst/>
          </a:prstGeom>
          <a:noFill/>
        </p:spPr>
        <p:txBody>
          <a:bodyPr wrap="square" rtlCol="0">
            <a:spAutoFit/>
          </a:bodyPr>
          <a:lstStyle/>
          <a:p>
            <a:pPr algn="ctr"/>
            <a:r>
              <a:rPr lang="en-GB" sz="2400" b="1" dirty="0">
                <a:cs typeface="Arial" panose="020B0604020202020204" pitchFamily="34" charset="0"/>
              </a:rPr>
              <a:t>Draw a layout of where things would </a:t>
            </a:r>
          </a:p>
          <a:p>
            <a:pPr algn="ctr"/>
            <a:r>
              <a:rPr lang="en-GB" sz="2400" b="1" dirty="0">
                <a:cs typeface="Arial" panose="020B0604020202020204" pitchFamily="34" charset="0"/>
              </a:rPr>
              <a:t>go – add labels</a:t>
            </a:r>
            <a:endParaRPr lang="en-GB" sz="2000" b="1" dirty="0">
              <a:cs typeface="Arial" panose="020B0604020202020204" pitchFamily="34" charset="0"/>
            </a:endParaRPr>
          </a:p>
        </p:txBody>
      </p:sp>
    </p:spTree>
    <p:extLst>
      <p:ext uri="{BB962C8B-B14F-4D97-AF65-F5344CB8AC3E}">
        <p14:creationId xmlns:p14="http://schemas.microsoft.com/office/powerpoint/2010/main" val="165814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92EBC8-A7CA-A326-396A-DE2DF0E15F17}"/>
              </a:ext>
            </a:extLst>
          </p:cNvPr>
          <p:cNvSpPr txBox="1"/>
          <p:nvPr/>
        </p:nvSpPr>
        <p:spPr>
          <a:xfrm>
            <a:off x="899592" y="1078974"/>
            <a:ext cx="7344816" cy="4570482"/>
          </a:xfrm>
          <a:prstGeom prst="rect">
            <a:avLst/>
          </a:prstGeom>
          <a:noFill/>
        </p:spPr>
        <p:txBody>
          <a:bodyPr wrap="square">
            <a:spAutoFit/>
          </a:bodyPr>
          <a:lstStyle/>
          <a:p>
            <a:pPr fontAlgn="base"/>
            <a:r>
              <a:rPr lang="en-GB" sz="2000" b="1" u="sng" dirty="0">
                <a:effectLst/>
                <a:latin typeface="Calibri" panose="020F0502020204030204" pitchFamily="34" charset="0"/>
                <a:ea typeface="Times New Roman" panose="02020603050405020304" pitchFamily="18" charset="0"/>
                <a:cs typeface="Calibri" panose="020F0502020204030204" pitchFamily="34" charset="0"/>
              </a:rPr>
              <a:t>Stay safe</a:t>
            </a:r>
            <a:r>
              <a:rPr lang="en-GB" sz="2000" b="1" dirty="0">
                <a:effectLst/>
                <a:latin typeface="Calibri" panose="020F0502020204030204" pitchFamily="34" charset="0"/>
                <a:ea typeface="Times New Roman" panose="02020603050405020304" pitchFamily="18" charset="0"/>
                <a:cs typeface="Calibri" panose="020F0502020204030204" pitchFamily="34" charset="0"/>
              </a:rPr>
              <a:t>  </a:t>
            </a:r>
          </a:p>
          <a:p>
            <a:pPr fontAlgn="base"/>
            <a:endParaRPr lang="en-GB" sz="11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ensuring that any equipment used for this activity is in good working condition</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2000" dirty="0">
                <a:effectLst/>
                <a:latin typeface="Calibri" panose="020F0502020204030204" pitchFamily="34" charset="0"/>
                <a:ea typeface="Times New Roman" panose="02020603050405020304" pitchFamily="18" charset="0"/>
                <a:cs typeface="Calibri" panose="020F0502020204030204" pitchFamily="34" charset="0"/>
              </a:rPr>
              <a:t>behaving sensibly and following any safety instructions so as not to hurt or injure yourself or others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US" sz="2000" dirty="0">
                <a:effectLst/>
                <a:latin typeface="Calibri" panose="020F0502020204030204" pitchFamily="34" charset="0"/>
                <a:ea typeface="Times New Roman" panose="02020603050405020304" pitchFamily="18" charset="0"/>
                <a:cs typeface="Calibri" panose="020F0502020204030204" pitchFamily="34" charset="0"/>
              </a:rPr>
              <a:t>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a:p>
            <a:pPr fontAlgn="base"/>
            <a:r>
              <a:rPr lang="en-GB" sz="2000" dirty="0">
                <a:effectLst/>
                <a:latin typeface="Calibri" panose="020F0502020204030204" pitchFamily="34" charset="0"/>
                <a:ea typeface="Times New Roman" panose="02020603050405020304" pitchFamily="18" charset="0"/>
                <a:cs typeface="Calibri" panose="020F0502020204030204" pitchFamily="34" charset="0"/>
              </a:rPr>
              <a:t>Please note that in the absence of any negligence or other breach of duty by us, this activity is carried out at your own risk. It is important to take extra care at the stages marked with this symbol: ⚠ </a:t>
            </a:r>
            <a:endParaRPr lang="en-GB"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12351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42A43D-9988-74AE-5F31-5EFF740C2D4E}"/>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What is a famine?</a:t>
            </a:r>
          </a:p>
        </p:txBody>
      </p:sp>
      <p:sp>
        <p:nvSpPr>
          <p:cNvPr id="6" name="Rectangle 5">
            <a:extLst>
              <a:ext uri="{FF2B5EF4-FFF2-40B4-BE49-F238E27FC236}">
                <a16:creationId xmlns:a16="http://schemas.microsoft.com/office/drawing/2014/main" id="{BA37D0F3-8C9F-78E1-A069-69C47CE31BB9}"/>
              </a:ext>
            </a:extLst>
          </p:cNvPr>
          <p:cNvSpPr/>
          <p:nvPr/>
        </p:nvSpPr>
        <p:spPr>
          <a:xfrm>
            <a:off x="112357" y="2375475"/>
            <a:ext cx="5056200" cy="1938992"/>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The definition of a famine is a very large shortage, especially of food</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An example of famine is when there is no food and people are starving</a:t>
            </a:r>
            <a:endParaRPr lang="en-GB" sz="4800" dirty="0">
              <a:cs typeface="Arial" panose="020B0604020202020204" pitchFamily="34" charset="0"/>
            </a:endParaRPr>
          </a:p>
        </p:txBody>
      </p:sp>
      <p:pic>
        <p:nvPicPr>
          <p:cNvPr id="7" name="Picture 6">
            <a:extLst>
              <a:ext uri="{FF2B5EF4-FFF2-40B4-BE49-F238E27FC236}">
                <a16:creationId xmlns:a16="http://schemas.microsoft.com/office/drawing/2014/main" id="{772090D0-0638-463F-7E43-869CC058AD79}"/>
              </a:ext>
            </a:extLst>
          </p:cNvPr>
          <p:cNvPicPr>
            <a:picLocks noChangeAspect="1"/>
          </p:cNvPicPr>
          <p:nvPr/>
        </p:nvPicPr>
        <p:blipFill>
          <a:blip r:embed="rId4"/>
          <a:stretch>
            <a:fillRect/>
          </a:stretch>
        </p:blipFill>
        <p:spPr>
          <a:xfrm>
            <a:off x="5379537" y="2126019"/>
            <a:ext cx="3291435" cy="2351025"/>
          </a:xfrm>
          <a:prstGeom prst="rect">
            <a:avLst/>
          </a:prstGeom>
        </p:spPr>
      </p:pic>
    </p:spTree>
    <p:extLst>
      <p:ext uri="{BB962C8B-B14F-4D97-AF65-F5344CB8AC3E}">
        <p14:creationId xmlns:p14="http://schemas.microsoft.com/office/powerpoint/2010/main" val="75939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07BA3E-C2E2-9215-C479-159607A31D00}"/>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Where does it happen?</a:t>
            </a:r>
          </a:p>
        </p:txBody>
      </p:sp>
      <p:sp>
        <p:nvSpPr>
          <p:cNvPr id="17" name="Rectangle 16">
            <a:extLst>
              <a:ext uri="{FF2B5EF4-FFF2-40B4-BE49-F238E27FC236}">
                <a16:creationId xmlns:a16="http://schemas.microsoft.com/office/drawing/2014/main" id="{07A1C528-C827-0ABB-4B4A-F6E515596857}"/>
              </a:ext>
            </a:extLst>
          </p:cNvPr>
          <p:cNvSpPr/>
          <p:nvPr/>
        </p:nvSpPr>
        <p:spPr>
          <a:xfrm>
            <a:off x="112357" y="2375475"/>
            <a:ext cx="5056200" cy="1938992"/>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Several countries in the world are currently in famine</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There are </a:t>
            </a:r>
            <a:r>
              <a:rPr lang="en-US" sz="2400" b="1" dirty="0">
                <a:cs typeface="Arial" panose="020B0604020202020204" pitchFamily="34" charset="0"/>
              </a:rPr>
              <a:t>five</a:t>
            </a:r>
            <a:r>
              <a:rPr lang="en-US" sz="2400" dirty="0">
                <a:cs typeface="Arial" panose="020B0604020202020204" pitchFamily="34" charset="0"/>
              </a:rPr>
              <a:t> countries in extreme famine</a:t>
            </a:r>
            <a:endParaRPr lang="en-GB" sz="4800" dirty="0">
              <a:cs typeface="Arial" panose="020B0604020202020204" pitchFamily="34" charset="0"/>
            </a:endParaRPr>
          </a:p>
        </p:txBody>
      </p:sp>
      <p:pic>
        <p:nvPicPr>
          <p:cNvPr id="18" name="Picture 17">
            <a:extLst>
              <a:ext uri="{FF2B5EF4-FFF2-40B4-BE49-F238E27FC236}">
                <a16:creationId xmlns:a16="http://schemas.microsoft.com/office/drawing/2014/main" id="{31AD3F32-6339-2E07-553E-FFDFE095020A}"/>
              </a:ext>
            </a:extLst>
          </p:cNvPr>
          <p:cNvPicPr>
            <a:picLocks noChangeAspect="1"/>
          </p:cNvPicPr>
          <p:nvPr/>
        </p:nvPicPr>
        <p:blipFill>
          <a:blip r:embed="rId4"/>
          <a:stretch>
            <a:fillRect/>
          </a:stretch>
        </p:blipFill>
        <p:spPr>
          <a:xfrm>
            <a:off x="5237498" y="2075834"/>
            <a:ext cx="3610954" cy="2706331"/>
          </a:xfrm>
          <a:prstGeom prst="rect">
            <a:avLst/>
          </a:prstGeom>
        </p:spPr>
      </p:pic>
    </p:spTree>
    <p:extLst>
      <p:ext uri="{BB962C8B-B14F-4D97-AF65-F5344CB8AC3E}">
        <p14:creationId xmlns:p14="http://schemas.microsoft.com/office/powerpoint/2010/main" val="280195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C1A294-CC53-FEFC-316E-3530D57355CA}"/>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Chad</a:t>
            </a:r>
          </a:p>
        </p:txBody>
      </p:sp>
      <p:sp>
        <p:nvSpPr>
          <p:cNvPr id="7" name="Rectangle 6">
            <a:extLst>
              <a:ext uri="{FF2B5EF4-FFF2-40B4-BE49-F238E27FC236}">
                <a16:creationId xmlns:a16="http://schemas.microsoft.com/office/drawing/2014/main" id="{E27E16E6-0713-C805-C0DD-9353835A064F}"/>
              </a:ext>
            </a:extLst>
          </p:cNvPr>
          <p:cNvSpPr/>
          <p:nvPr/>
        </p:nvSpPr>
        <p:spPr>
          <a:xfrm>
            <a:off x="112357" y="2375475"/>
            <a:ext cx="5056200" cy="1938992"/>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Chad is a large country in Central Africa</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35% of people there do not have enough food</a:t>
            </a:r>
            <a:endParaRPr lang="en-GB" sz="4800" dirty="0">
              <a:cs typeface="Arial" panose="020B0604020202020204" pitchFamily="34" charset="0"/>
            </a:endParaRPr>
          </a:p>
        </p:txBody>
      </p:sp>
      <p:pic>
        <p:nvPicPr>
          <p:cNvPr id="8" name="Picture 7">
            <a:extLst>
              <a:ext uri="{FF2B5EF4-FFF2-40B4-BE49-F238E27FC236}">
                <a16:creationId xmlns:a16="http://schemas.microsoft.com/office/drawing/2014/main" id="{753270CB-63DA-0677-8111-FA46E3268D40}"/>
              </a:ext>
            </a:extLst>
          </p:cNvPr>
          <p:cNvPicPr>
            <a:picLocks noChangeAspect="1"/>
          </p:cNvPicPr>
          <p:nvPr/>
        </p:nvPicPr>
        <p:blipFill>
          <a:blip r:embed="rId4"/>
          <a:stretch>
            <a:fillRect/>
          </a:stretch>
        </p:blipFill>
        <p:spPr>
          <a:xfrm>
            <a:off x="5336685" y="2152916"/>
            <a:ext cx="3590273" cy="2384110"/>
          </a:xfrm>
          <a:prstGeom prst="rect">
            <a:avLst/>
          </a:prstGeom>
        </p:spPr>
      </p:pic>
    </p:spTree>
    <p:extLst>
      <p:ext uri="{BB962C8B-B14F-4D97-AF65-F5344CB8AC3E}">
        <p14:creationId xmlns:p14="http://schemas.microsoft.com/office/powerpoint/2010/main" val="428626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FE7A689-CC5B-6485-236A-5B388D3F97DF}"/>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What can we do?</a:t>
            </a:r>
          </a:p>
        </p:txBody>
      </p:sp>
      <p:sp>
        <p:nvSpPr>
          <p:cNvPr id="10" name="Rectangle 9">
            <a:extLst>
              <a:ext uri="{FF2B5EF4-FFF2-40B4-BE49-F238E27FC236}">
                <a16:creationId xmlns:a16="http://schemas.microsoft.com/office/drawing/2014/main" id="{605C93BA-E566-C84D-78DC-3D3A6C6CB171}"/>
              </a:ext>
            </a:extLst>
          </p:cNvPr>
          <p:cNvSpPr/>
          <p:nvPr/>
        </p:nvSpPr>
        <p:spPr>
          <a:xfrm>
            <a:off x="208108" y="2235480"/>
            <a:ext cx="4602518" cy="3046988"/>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Chad needs airplanes to deliver vital supplies, but there is nowhere for them to land</a:t>
            </a:r>
          </a:p>
          <a:p>
            <a:pPr marL="342900" indent="-342900">
              <a:buFont typeface="Arial" panose="020B0604020202020204" pitchFamily="34" charset="0"/>
              <a:buChar char="•"/>
            </a:pPr>
            <a:r>
              <a:rPr lang="en-US" sz="2400" dirty="0">
                <a:cs typeface="Arial" panose="020B0604020202020204" pitchFamily="34" charset="0"/>
              </a:rPr>
              <a:t>Your task is to design a pop-up airport to help</a:t>
            </a:r>
          </a:p>
          <a:p>
            <a:pPr marL="342900" indent="-342900">
              <a:buFont typeface="Arial" panose="020B0604020202020204" pitchFamily="34" charset="0"/>
              <a:buChar char="•"/>
            </a:pPr>
            <a:r>
              <a:rPr lang="en-US" sz="2400" dirty="0">
                <a:cs typeface="Arial" panose="020B0604020202020204" pitchFamily="34" charset="0"/>
              </a:rPr>
              <a:t>This will provide allow medical </a:t>
            </a:r>
            <a:r>
              <a:rPr lang="en-GB" sz="2400" dirty="0">
                <a:cs typeface="Arial" panose="020B0604020202020204" pitchFamily="34" charset="0"/>
              </a:rPr>
              <a:t>and food supplies to be flown in for the people</a:t>
            </a:r>
            <a:endParaRPr lang="en-US" sz="2400" dirty="0">
              <a:cs typeface="Arial" panose="020B0604020202020204" pitchFamily="34" charset="0"/>
            </a:endParaRPr>
          </a:p>
        </p:txBody>
      </p:sp>
      <p:pic>
        <p:nvPicPr>
          <p:cNvPr id="11" name="Picture 10">
            <a:extLst>
              <a:ext uri="{FF2B5EF4-FFF2-40B4-BE49-F238E27FC236}">
                <a16:creationId xmlns:a16="http://schemas.microsoft.com/office/drawing/2014/main" id="{105BD49D-FD98-578C-5B52-AB4D6EB3053F}"/>
              </a:ext>
            </a:extLst>
          </p:cNvPr>
          <p:cNvPicPr>
            <a:picLocks noChangeAspect="1"/>
          </p:cNvPicPr>
          <p:nvPr/>
        </p:nvPicPr>
        <p:blipFill>
          <a:blip r:embed="rId4"/>
          <a:stretch>
            <a:fillRect/>
          </a:stretch>
        </p:blipFill>
        <p:spPr>
          <a:xfrm>
            <a:off x="5072806" y="2260173"/>
            <a:ext cx="3979445" cy="2652963"/>
          </a:xfrm>
          <a:prstGeom prst="rect">
            <a:avLst/>
          </a:prstGeom>
        </p:spPr>
      </p:pic>
    </p:spTree>
    <p:extLst>
      <p:ext uri="{BB962C8B-B14F-4D97-AF65-F5344CB8AC3E}">
        <p14:creationId xmlns:p14="http://schemas.microsoft.com/office/powerpoint/2010/main" val="2862014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7E60B08-58C4-B1F2-EA6E-C534852F5E64}"/>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Step 1 - Research</a:t>
            </a:r>
          </a:p>
        </p:txBody>
      </p:sp>
      <p:sp>
        <p:nvSpPr>
          <p:cNvPr id="9" name="Rectangle 8">
            <a:extLst>
              <a:ext uri="{FF2B5EF4-FFF2-40B4-BE49-F238E27FC236}">
                <a16:creationId xmlns:a16="http://schemas.microsoft.com/office/drawing/2014/main" id="{4C4CCF7C-8052-B484-A57A-A1947B9A3FB3}"/>
              </a:ext>
            </a:extLst>
          </p:cNvPr>
          <p:cNvSpPr/>
          <p:nvPr/>
        </p:nvSpPr>
        <p:spPr>
          <a:xfrm>
            <a:off x="303188" y="2153434"/>
            <a:ext cx="4268812" cy="2677656"/>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Research what things are needed at the airport</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How can you keep it simple?</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What are the basic things needed for it to work?</a:t>
            </a:r>
          </a:p>
        </p:txBody>
      </p:sp>
      <p:pic>
        <p:nvPicPr>
          <p:cNvPr id="10" name="Picture 9">
            <a:extLst>
              <a:ext uri="{FF2B5EF4-FFF2-40B4-BE49-F238E27FC236}">
                <a16:creationId xmlns:a16="http://schemas.microsoft.com/office/drawing/2014/main" id="{E32595CF-2370-6938-596A-F1001CE5A17F}"/>
              </a:ext>
            </a:extLst>
          </p:cNvPr>
          <p:cNvPicPr>
            <a:picLocks noChangeAspect="1"/>
          </p:cNvPicPr>
          <p:nvPr/>
        </p:nvPicPr>
        <p:blipFill>
          <a:blip r:embed="rId4"/>
          <a:stretch>
            <a:fillRect/>
          </a:stretch>
        </p:blipFill>
        <p:spPr>
          <a:xfrm>
            <a:off x="4808111" y="1217504"/>
            <a:ext cx="3928657" cy="2211496"/>
          </a:xfrm>
          <a:prstGeom prst="rect">
            <a:avLst/>
          </a:prstGeom>
        </p:spPr>
      </p:pic>
      <p:pic>
        <p:nvPicPr>
          <p:cNvPr id="11" name="Picture 10">
            <a:extLst>
              <a:ext uri="{FF2B5EF4-FFF2-40B4-BE49-F238E27FC236}">
                <a16:creationId xmlns:a16="http://schemas.microsoft.com/office/drawing/2014/main" id="{99DF5413-D60A-C474-8953-E3ED801EF2E9}"/>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rot="21428812">
            <a:off x="5689707" y="3562304"/>
            <a:ext cx="3095289" cy="2319748"/>
          </a:xfrm>
          <a:prstGeom prst="rect">
            <a:avLst/>
          </a:prstGeom>
          <a:noFill/>
          <a:ln>
            <a:noFill/>
          </a:ln>
        </p:spPr>
      </p:pic>
      <p:sp>
        <p:nvSpPr>
          <p:cNvPr id="12" name="TextBox 11">
            <a:extLst>
              <a:ext uri="{FF2B5EF4-FFF2-40B4-BE49-F238E27FC236}">
                <a16:creationId xmlns:a16="http://schemas.microsoft.com/office/drawing/2014/main" id="{D11DBEF8-D0B1-661A-E06D-41AF87A5E98B}"/>
              </a:ext>
            </a:extLst>
          </p:cNvPr>
          <p:cNvSpPr txBox="1"/>
          <p:nvPr/>
        </p:nvSpPr>
        <p:spPr>
          <a:xfrm rot="21183566">
            <a:off x="5940351" y="4218269"/>
            <a:ext cx="2520599" cy="1200329"/>
          </a:xfrm>
          <a:prstGeom prst="rect">
            <a:avLst/>
          </a:prstGeom>
          <a:noFill/>
        </p:spPr>
        <p:txBody>
          <a:bodyPr wrap="square" rtlCol="0">
            <a:spAutoFit/>
          </a:bodyPr>
          <a:lstStyle/>
          <a:p>
            <a:pPr algn="ctr"/>
            <a:r>
              <a:rPr lang="en-GB" sz="2400" b="1" dirty="0">
                <a:cs typeface="Arial" panose="020B0604020202020204" pitchFamily="34" charset="0"/>
              </a:rPr>
              <a:t>Safe landing and moving of planes is key….</a:t>
            </a:r>
            <a:endParaRPr lang="en-GB" sz="2000" b="1" dirty="0">
              <a:cs typeface="Arial" panose="020B0604020202020204" pitchFamily="34" charset="0"/>
            </a:endParaRPr>
          </a:p>
        </p:txBody>
      </p:sp>
    </p:spTree>
    <p:extLst>
      <p:ext uri="{BB962C8B-B14F-4D97-AF65-F5344CB8AC3E}">
        <p14:creationId xmlns:p14="http://schemas.microsoft.com/office/powerpoint/2010/main" val="3730831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9E4135-0BE5-1D86-BD96-ED5F8B13E028}"/>
              </a:ext>
            </a:extLst>
          </p:cNvPr>
          <p:cNvSpPr txBox="1"/>
          <p:nvPr/>
        </p:nvSpPr>
        <p:spPr>
          <a:xfrm>
            <a:off x="1721407" y="3513722"/>
            <a:ext cx="4864698" cy="646331"/>
          </a:xfrm>
          <a:prstGeom prst="rect">
            <a:avLst/>
          </a:prstGeom>
          <a:noFill/>
        </p:spPr>
        <p:txBody>
          <a:bodyPr wrap="square" rtlCol="0">
            <a:spAutoFit/>
          </a:bodyPr>
          <a:lstStyle/>
          <a:p>
            <a:pPr algn="ctr"/>
            <a:r>
              <a:rPr lang="en-GB" sz="3600" b="1" dirty="0">
                <a:ea typeface="+mj-ea"/>
                <a:cs typeface="Arial" panose="020B0604020202020204" pitchFamily="34" charset="0"/>
              </a:rPr>
              <a:t>What is needed?</a:t>
            </a:r>
          </a:p>
        </p:txBody>
      </p:sp>
      <p:sp>
        <p:nvSpPr>
          <p:cNvPr id="8" name="TextBox 7">
            <a:extLst>
              <a:ext uri="{FF2B5EF4-FFF2-40B4-BE49-F238E27FC236}">
                <a16:creationId xmlns:a16="http://schemas.microsoft.com/office/drawing/2014/main" id="{0C6D0301-3772-3C58-B336-E9DFF0BE6A69}"/>
              </a:ext>
            </a:extLst>
          </p:cNvPr>
          <p:cNvSpPr txBox="1"/>
          <p:nvPr/>
        </p:nvSpPr>
        <p:spPr>
          <a:xfrm>
            <a:off x="1040793" y="2164161"/>
            <a:ext cx="1804946" cy="400110"/>
          </a:xfrm>
          <a:prstGeom prst="rect">
            <a:avLst/>
          </a:prstGeom>
          <a:noFill/>
        </p:spPr>
        <p:txBody>
          <a:bodyPr wrap="square" rtlCol="0">
            <a:spAutoFit/>
          </a:bodyPr>
          <a:lstStyle/>
          <a:p>
            <a:r>
              <a:rPr lang="en-GB" sz="2000" dirty="0"/>
              <a:t>Control tower</a:t>
            </a:r>
          </a:p>
        </p:txBody>
      </p:sp>
      <p:sp>
        <p:nvSpPr>
          <p:cNvPr id="9" name="TextBox 8">
            <a:extLst>
              <a:ext uri="{FF2B5EF4-FFF2-40B4-BE49-F238E27FC236}">
                <a16:creationId xmlns:a16="http://schemas.microsoft.com/office/drawing/2014/main" id="{86DDCC38-4152-8AE1-EE10-F75ADE2A6AA2}"/>
              </a:ext>
            </a:extLst>
          </p:cNvPr>
          <p:cNvSpPr txBox="1"/>
          <p:nvPr/>
        </p:nvSpPr>
        <p:spPr>
          <a:xfrm>
            <a:off x="6064939" y="5021184"/>
            <a:ext cx="1804946" cy="400110"/>
          </a:xfrm>
          <a:prstGeom prst="rect">
            <a:avLst/>
          </a:prstGeom>
          <a:noFill/>
        </p:spPr>
        <p:txBody>
          <a:bodyPr wrap="square" rtlCol="0">
            <a:spAutoFit/>
          </a:bodyPr>
          <a:lstStyle/>
          <a:p>
            <a:r>
              <a:rPr lang="en-GB" sz="2000" dirty="0"/>
              <a:t>Runway</a:t>
            </a:r>
          </a:p>
        </p:txBody>
      </p:sp>
      <p:cxnSp>
        <p:nvCxnSpPr>
          <p:cNvPr id="10" name="Straight Connector 9">
            <a:extLst>
              <a:ext uri="{FF2B5EF4-FFF2-40B4-BE49-F238E27FC236}">
                <a16:creationId xmlns:a16="http://schemas.microsoft.com/office/drawing/2014/main" id="{75912AF2-6229-08DA-8F70-A2B07A7489B8}"/>
              </a:ext>
            </a:extLst>
          </p:cNvPr>
          <p:cNvCxnSpPr>
            <a:endCxn id="8" idx="2"/>
          </p:cNvCxnSpPr>
          <p:nvPr/>
        </p:nvCxnSpPr>
        <p:spPr>
          <a:xfrm flipH="1" flipV="1">
            <a:off x="1943266" y="2564271"/>
            <a:ext cx="1236427" cy="9282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76A5AAE-1F7B-7AE8-A9AF-9AE035FD5F91}"/>
              </a:ext>
            </a:extLst>
          </p:cNvPr>
          <p:cNvCxnSpPr>
            <a:cxnSpLocks/>
          </p:cNvCxnSpPr>
          <p:nvPr/>
        </p:nvCxnSpPr>
        <p:spPr>
          <a:xfrm flipH="1" flipV="1">
            <a:off x="5278838" y="4153518"/>
            <a:ext cx="1090655" cy="87167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54CB01-8FA8-B6C5-66D9-EC2F8C8ECFA1}"/>
              </a:ext>
            </a:extLst>
          </p:cNvPr>
          <p:cNvCxnSpPr>
            <a:cxnSpLocks/>
          </p:cNvCxnSpPr>
          <p:nvPr/>
        </p:nvCxnSpPr>
        <p:spPr>
          <a:xfrm flipH="1" flipV="1">
            <a:off x="4145776" y="2529921"/>
            <a:ext cx="1" cy="10387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E073ED8-0AE2-3165-87B5-299F3F42936F}"/>
              </a:ext>
            </a:extLst>
          </p:cNvPr>
          <p:cNvCxnSpPr>
            <a:cxnSpLocks/>
          </p:cNvCxnSpPr>
          <p:nvPr/>
        </p:nvCxnSpPr>
        <p:spPr>
          <a:xfrm flipH="1">
            <a:off x="5481550" y="2620817"/>
            <a:ext cx="1005886" cy="85697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2B4738-8DC7-900F-8EB0-4BEE99B59AC9}"/>
              </a:ext>
            </a:extLst>
          </p:cNvPr>
          <p:cNvCxnSpPr>
            <a:cxnSpLocks/>
          </p:cNvCxnSpPr>
          <p:nvPr/>
        </p:nvCxnSpPr>
        <p:spPr>
          <a:xfrm flipH="1">
            <a:off x="1999414" y="4183998"/>
            <a:ext cx="1135222" cy="68225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8EF200-A3D8-7931-8F6B-ECC034D73210}"/>
              </a:ext>
            </a:extLst>
          </p:cNvPr>
          <p:cNvCxnSpPr>
            <a:cxnSpLocks/>
          </p:cNvCxnSpPr>
          <p:nvPr/>
        </p:nvCxnSpPr>
        <p:spPr>
          <a:xfrm flipH="1" flipV="1">
            <a:off x="4076992" y="4183998"/>
            <a:ext cx="1" cy="103877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AB338F3-9406-4919-132F-C94BA240A57F}"/>
              </a:ext>
            </a:extLst>
          </p:cNvPr>
          <p:cNvSpPr/>
          <p:nvPr/>
        </p:nvSpPr>
        <p:spPr>
          <a:xfrm>
            <a:off x="3076327" y="2060794"/>
            <a:ext cx="2027571"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00FED55-C13E-545D-4A98-D0E4AC83F512}"/>
              </a:ext>
            </a:extLst>
          </p:cNvPr>
          <p:cNvSpPr/>
          <p:nvPr/>
        </p:nvSpPr>
        <p:spPr>
          <a:xfrm>
            <a:off x="5953626" y="2164161"/>
            <a:ext cx="2027571"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CE039800-1517-9048-39B1-A2BB674B5001}"/>
              </a:ext>
            </a:extLst>
          </p:cNvPr>
          <p:cNvSpPr/>
          <p:nvPr/>
        </p:nvSpPr>
        <p:spPr>
          <a:xfrm>
            <a:off x="3076327" y="5457619"/>
            <a:ext cx="2027571"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C8885DF-8D1D-CCE0-2620-AA6CCF9E66E4}"/>
              </a:ext>
            </a:extLst>
          </p:cNvPr>
          <p:cNvSpPr/>
          <p:nvPr/>
        </p:nvSpPr>
        <p:spPr>
          <a:xfrm>
            <a:off x="707622" y="4948992"/>
            <a:ext cx="2027571" cy="3657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404DDE9-1007-C0AC-C201-377337B948CD}"/>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Step 2 – Mind map</a:t>
            </a:r>
          </a:p>
        </p:txBody>
      </p:sp>
    </p:spTree>
    <p:extLst>
      <p:ext uri="{BB962C8B-B14F-4D97-AF65-F5344CB8AC3E}">
        <p14:creationId xmlns:p14="http://schemas.microsoft.com/office/powerpoint/2010/main" val="56592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8D5FB54-6DDF-A543-3015-2CA36DA6D20A}"/>
              </a:ext>
            </a:extLst>
          </p:cNvPr>
          <p:cNvPicPr>
            <a:picLocks noChangeAspect="1"/>
          </p:cNvPicPr>
          <p:nvPr/>
        </p:nvPicPr>
        <p:blipFill>
          <a:blip r:embed="rId4"/>
          <a:stretch>
            <a:fillRect/>
          </a:stretch>
        </p:blipFill>
        <p:spPr>
          <a:xfrm>
            <a:off x="4972833" y="1336984"/>
            <a:ext cx="3374336" cy="2065272"/>
          </a:xfrm>
          <a:prstGeom prst="rect">
            <a:avLst/>
          </a:prstGeom>
        </p:spPr>
      </p:pic>
      <p:sp>
        <p:nvSpPr>
          <p:cNvPr id="11" name="TextBox 10">
            <a:extLst>
              <a:ext uri="{FF2B5EF4-FFF2-40B4-BE49-F238E27FC236}">
                <a16:creationId xmlns:a16="http://schemas.microsoft.com/office/drawing/2014/main" id="{86F083F2-9349-5687-9AA8-C9D4A2AE7498}"/>
              </a:ext>
            </a:extLst>
          </p:cNvPr>
          <p:cNvSpPr txBox="1"/>
          <p:nvPr/>
        </p:nvSpPr>
        <p:spPr>
          <a:xfrm>
            <a:off x="208108" y="1057986"/>
            <a:ext cx="4864698" cy="646331"/>
          </a:xfrm>
          <a:prstGeom prst="rect">
            <a:avLst/>
          </a:prstGeom>
          <a:noFill/>
        </p:spPr>
        <p:txBody>
          <a:bodyPr wrap="square" rtlCol="0">
            <a:spAutoFit/>
          </a:bodyPr>
          <a:lstStyle/>
          <a:p>
            <a:r>
              <a:rPr lang="en-GB" sz="3600" b="1" dirty="0">
                <a:ea typeface="+mj-ea"/>
                <a:cs typeface="Arial" panose="020B0604020202020204" pitchFamily="34" charset="0"/>
              </a:rPr>
              <a:t>Tips</a:t>
            </a:r>
          </a:p>
        </p:txBody>
      </p:sp>
      <p:sp>
        <p:nvSpPr>
          <p:cNvPr id="12" name="Rectangle 11">
            <a:extLst>
              <a:ext uri="{FF2B5EF4-FFF2-40B4-BE49-F238E27FC236}">
                <a16:creationId xmlns:a16="http://schemas.microsoft.com/office/drawing/2014/main" id="{9759CF77-06C0-12AF-EDCE-4EDB89D0E735}"/>
              </a:ext>
            </a:extLst>
          </p:cNvPr>
          <p:cNvSpPr/>
          <p:nvPr/>
        </p:nvSpPr>
        <p:spPr>
          <a:xfrm>
            <a:off x="303188" y="2121970"/>
            <a:ext cx="4118500" cy="3046988"/>
          </a:xfrm>
          <a:prstGeom prst="rect">
            <a:avLst/>
          </a:prstGeom>
        </p:spPr>
        <p:txBody>
          <a:bodyPr wrap="square">
            <a:spAutoFit/>
          </a:bodyPr>
          <a:lstStyle/>
          <a:p>
            <a:pPr marL="342900" indent="-342900">
              <a:buFont typeface="Arial" panose="020B0604020202020204" pitchFamily="34" charset="0"/>
              <a:buChar char="•"/>
            </a:pPr>
            <a:r>
              <a:rPr lang="en-US" sz="2400" dirty="0">
                <a:cs typeface="Arial" panose="020B0604020202020204" pitchFamily="34" charset="0"/>
              </a:rPr>
              <a:t>The runway could be a flat field</a:t>
            </a:r>
          </a:p>
          <a:p>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The control tower could be a shed or container</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r>
              <a:rPr lang="en-US" sz="2400" dirty="0">
                <a:cs typeface="Arial" panose="020B0604020202020204" pitchFamily="34" charset="0"/>
              </a:rPr>
              <a:t>It doesn’t have to be complicated</a:t>
            </a:r>
          </a:p>
        </p:txBody>
      </p:sp>
      <p:pic>
        <p:nvPicPr>
          <p:cNvPr id="13" name="Picture 12">
            <a:extLst>
              <a:ext uri="{FF2B5EF4-FFF2-40B4-BE49-F238E27FC236}">
                <a16:creationId xmlns:a16="http://schemas.microsoft.com/office/drawing/2014/main" id="{389A5698-E874-0972-B859-D3831092818A}"/>
              </a:ext>
            </a:extLst>
          </p:cNvPr>
          <p:cNvPicPr>
            <a:picLocks noChangeAspect="1"/>
          </p:cNvPicPr>
          <p:nvPr/>
        </p:nvPicPr>
        <p:blipFill>
          <a:blip r:embed="rId5"/>
          <a:stretch>
            <a:fillRect/>
          </a:stretch>
        </p:blipFill>
        <p:spPr>
          <a:xfrm>
            <a:off x="4972833" y="3550457"/>
            <a:ext cx="3374336" cy="2249557"/>
          </a:xfrm>
          <a:prstGeom prst="rect">
            <a:avLst/>
          </a:prstGeom>
        </p:spPr>
      </p:pic>
    </p:spTree>
    <p:extLst>
      <p:ext uri="{BB962C8B-B14F-4D97-AF65-F5344CB8AC3E}">
        <p14:creationId xmlns:p14="http://schemas.microsoft.com/office/powerpoint/2010/main" val="38110004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TotalTime>
  <Words>571</Words>
  <Application>Microsoft Office PowerPoint</Application>
  <PresentationFormat>On-screen Show (4:3)</PresentationFormat>
  <Paragraphs>66</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 up airport presentation</dc:title>
  <dc:creator>Attainment in Education</dc:creator>
  <cp:lastModifiedBy>Marie Neighbour</cp:lastModifiedBy>
  <cp:revision>28</cp:revision>
  <dcterms:created xsi:type="dcterms:W3CDTF">2017-06-28T15:11:57Z</dcterms:created>
  <dcterms:modified xsi:type="dcterms:W3CDTF">2022-10-11T07:17:56Z</dcterms:modified>
</cp:coreProperties>
</file>