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0" r:id="rId3"/>
    <p:sldId id="261" r:id="rId4"/>
    <p:sldId id="262" r:id="rId5"/>
    <p:sldId id="264" r:id="rId6"/>
    <p:sldId id="265" r:id="rId7"/>
    <p:sldId id="266" r:id="rId8"/>
    <p:sldId id="263" r:id="rId9"/>
    <p:sldId id="267"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91041" autoAdjust="0"/>
  </p:normalViewPr>
  <p:slideViewPr>
    <p:cSldViewPr snapToGrid="0" snapToObjects="1">
      <p:cViewPr varScale="1">
        <p:scale>
          <a:sx n="78" d="100"/>
          <a:sy n="78" d="100"/>
        </p:scale>
        <p:origin x="159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F70D3-751D-4817-9392-825F2764FA12}" type="datetimeFigureOut">
              <a:rPr lang="en-GB" smtClean="0"/>
              <a:t>01/11/2022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AFA60-9E5A-4E9B-BAB5-9DD5E2C0E530}" type="slidenum">
              <a:rPr lang="en-GB" smtClean="0"/>
              <a:t>‹#›</a:t>
            </a:fld>
            <a:endParaRPr lang="en-GB"/>
          </a:p>
        </p:txBody>
      </p:sp>
    </p:spTree>
    <p:extLst>
      <p:ext uri="{BB962C8B-B14F-4D97-AF65-F5344CB8AC3E}">
        <p14:creationId xmlns:p14="http://schemas.microsoft.com/office/powerpoint/2010/main" val="254489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1</a:t>
            </a:fld>
            <a:endParaRPr lang="en-GB"/>
          </a:p>
        </p:txBody>
      </p:sp>
    </p:spTree>
    <p:extLst>
      <p:ext uri="{BB962C8B-B14F-4D97-AF65-F5344CB8AC3E}">
        <p14:creationId xmlns:p14="http://schemas.microsoft.com/office/powerpoint/2010/main" val="124420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3</a:t>
            </a:fld>
            <a:endParaRPr lang="en-GB"/>
          </a:p>
        </p:txBody>
      </p:sp>
    </p:spTree>
    <p:extLst>
      <p:ext uri="{BB962C8B-B14F-4D97-AF65-F5344CB8AC3E}">
        <p14:creationId xmlns:p14="http://schemas.microsoft.com/office/powerpoint/2010/main" val="399461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4</a:t>
            </a:fld>
            <a:endParaRPr lang="en-GB"/>
          </a:p>
        </p:txBody>
      </p:sp>
    </p:spTree>
    <p:extLst>
      <p:ext uri="{BB962C8B-B14F-4D97-AF65-F5344CB8AC3E}">
        <p14:creationId xmlns:p14="http://schemas.microsoft.com/office/powerpoint/2010/main" val="283111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5</a:t>
            </a:fld>
            <a:endParaRPr lang="en-GB"/>
          </a:p>
        </p:txBody>
      </p:sp>
    </p:spTree>
    <p:extLst>
      <p:ext uri="{BB962C8B-B14F-4D97-AF65-F5344CB8AC3E}">
        <p14:creationId xmlns:p14="http://schemas.microsoft.com/office/powerpoint/2010/main" val="336399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6</a:t>
            </a:fld>
            <a:endParaRPr lang="en-GB"/>
          </a:p>
        </p:txBody>
      </p:sp>
    </p:spTree>
    <p:extLst>
      <p:ext uri="{BB962C8B-B14F-4D97-AF65-F5344CB8AC3E}">
        <p14:creationId xmlns:p14="http://schemas.microsoft.com/office/powerpoint/2010/main" val="355091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7</a:t>
            </a:fld>
            <a:endParaRPr lang="en-GB"/>
          </a:p>
        </p:txBody>
      </p:sp>
    </p:spTree>
    <p:extLst>
      <p:ext uri="{BB962C8B-B14F-4D97-AF65-F5344CB8AC3E}">
        <p14:creationId xmlns:p14="http://schemas.microsoft.com/office/powerpoint/2010/main" val="30039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8</a:t>
            </a:fld>
            <a:endParaRPr lang="en-GB"/>
          </a:p>
        </p:txBody>
      </p:sp>
    </p:spTree>
    <p:extLst>
      <p:ext uri="{BB962C8B-B14F-4D97-AF65-F5344CB8AC3E}">
        <p14:creationId xmlns:p14="http://schemas.microsoft.com/office/powerpoint/2010/main" val="422643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9</a:t>
            </a:fld>
            <a:endParaRPr lang="en-GB"/>
          </a:p>
        </p:txBody>
      </p:sp>
    </p:spTree>
    <p:extLst>
      <p:ext uri="{BB962C8B-B14F-4D97-AF65-F5344CB8AC3E}">
        <p14:creationId xmlns:p14="http://schemas.microsoft.com/office/powerpoint/2010/main" val="293329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10</a:t>
            </a:fld>
            <a:endParaRPr lang="en-GB"/>
          </a:p>
        </p:txBody>
      </p:sp>
    </p:spTree>
    <p:extLst>
      <p:ext uri="{BB962C8B-B14F-4D97-AF65-F5344CB8AC3E}">
        <p14:creationId xmlns:p14="http://schemas.microsoft.com/office/powerpoint/2010/main" val="234880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jpg"/><Relationship Id="rId7"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3.emf"/><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821E5-17B9-4AA1-E2EC-2C721307ADB4}"/>
              </a:ext>
            </a:extLst>
          </p:cNvPr>
          <p:cNvSpPr txBox="1"/>
          <p:nvPr/>
        </p:nvSpPr>
        <p:spPr>
          <a:xfrm>
            <a:off x="239920" y="1088671"/>
            <a:ext cx="8664158" cy="815608"/>
          </a:xfrm>
          <a:prstGeom prst="rect">
            <a:avLst/>
          </a:prstGeom>
          <a:noFill/>
        </p:spPr>
        <p:txBody>
          <a:bodyPr wrap="square">
            <a:spAutoFit/>
          </a:bodyPr>
          <a:lstStyle/>
          <a:p>
            <a:pPr algn="ctr"/>
            <a:r>
              <a:rPr lang="en-GB" sz="4700" b="1" i="0" dirty="0">
                <a:solidFill>
                  <a:srgbClr val="201F1E"/>
                </a:solidFill>
                <a:effectLst/>
                <a:cs typeface="Arial" panose="020B0604020202020204" pitchFamily="34" charset="0"/>
              </a:rPr>
              <a:t>Which Materials for your aircraft?</a:t>
            </a:r>
            <a:endParaRPr lang="en-GB" sz="4700" b="1" dirty="0">
              <a:cs typeface="Arial" panose="020B0604020202020204" pitchFamily="34" charset="0"/>
            </a:endParaRPr>
          </a:p>
        </p:txBody>
      </p:sp>
      <p:sp>
        <p:nvSpPr>
          <p:cNvPr id="4" name="TextBox 3">
            <a:extLst>
              <a:ext uri="{FF2B5EF4-FFF2-40B4-BE49-F238E27FC236}">
                <a16:creationId xmlns:a16="http://schemas.microsoft.com/office/drawing/2014/main" id="{3A8BEB3B-A0E0-644A-A880-4A25ACC9C016}"/>
              </a:ext>
            </a:extLst>
          </p:cNvPr>
          <p:cNvSpPr txBox="1"/>
          <p:nvPr/>
        </p:nvSpPr>
        <p:spPr>
          <a:xfrm>
            <a:off x="783282" y="5101813"/>
            <a:ext cx="7577434" cy="1323439"/>
          </a:xfrm>
          <a:prstGeom prst="rect">
            <a:avLst/>
          </a:prstGeom>
          <a:noFill/>
        </p:spPr>
        <p:txBody>
          <a:bodyPr wrap="square">
            <a:spAutoFit/>
          </a:bodyPr>
          <a:lstStyle/>
          <a:p>
            <a:pPr algn="ctr" fontAlgn="base"/>
            <a:r>
              <a:rPr lang="en-GB" sz="1600" b="1" dirty="0">
                <a:effectLst/>
                <a:ea typeface="Times New Roman" panose="02020603050405020304" pitchFamily="18" charset="0"/>
              </a:rPr>
              <a:t> </a:t>
            </a:r>
            <a:r>
              <a:rPr lang="en-GB" sz="2800" dirty="0">
                <a:solidFill>
                  <a:srgbClr val="000000"/>
                </a:solidFill>
                <a:effectLst/>
                <a:ea typeface="Times New Roman" panose="02020603050405020304" pitchFamily="18" charset="0"/>
              </a:rPr>
              <a:t>Measuring the density of materials </a:t>
            </a:r>
          </a:p>
          <a:p>
            <a:pPr algn="ctr" fontAlgn="base"/>
            <a:r>
              <a:rPr lang="en-GB" sz="2800" dirty="0">
                <a:solidFill>
                  <a:srgbClr val="000000"/>
                </a:solidFill>
                <a:effectLst/>
                <a:ea typeface="Times New Roman" panose="02020603050405020304" pitchFamily="18" charset="0"/>
              </a:rPr>
              <a:t>to choose which to use in an aircraft</a:t>
            </a:r>
          </a:p>
          <a:p>
            <a:pPr algn="ctr" fontAlgn="base"/>
            <a:endParaRPr lang="en-GB" sz="2400" dirty="0">
              <a:effectLst/>
              <a:ea typeface="Times New Roman" panose="02020603050405020304" pitchFamily="18" charset="0"/>
            </a:endParaRPr>
          </a:p>
        </p:txBody>
      </p:sp>
      <p:pic>
        <p:nvPicPr>
          <p:cNvPr id="5" name="Picture 4" descr="A large airplane flying in the sky&#10;&#10;Description automatically generated with low confidence">
            <a:extLst>
              <a:ext uri="{FF2B5EF4-FFF2-40B4-BE49-F238E27FC236}">
                <a16:creationId xmlns:a16="http://schemas.microsoft.com/office/drawing/2014/main" id="{2B75B94D-52A3-CFEE-1535-85E8480799CC}"/>
              </a:ext>
            </a:extLst>
          </p:cNvPr>
          <p:cNvPicPr>
            <a:picLocks noChangeAspect="1"/>
          </p:cNvPicPr>
          <p:nvPr/>
        </p:nvPicPr>
        <p:blipFill rotWithShape="1">
          <a:blip r:embed="rId4"/>
          <a:srcRect t="22059" b="14635"/>
          <a:stretch/>
        </p:blipFill>
        <p:spPr>
          <a:xfrm>
            <a:off x="239919" y="2196683"/>
            <a:ext cx="8669867" cy="2438400"/>
          </a:xfrm>
          <a:prstGeom prst="rect">
            <a:avLst/>
          </a:prstGeom>
        </p:spPr>
      </p:pic>
    </p:spTree>
    <p:extLst>
      <p:ext uri="{BB962C8B-B14F-4D97-AF65-F5344CB8AC3E}">
        <p14:creationId xmlns:p14="http://schemas.microsoft.com/office/powerpoint/2010/main" val="112347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Density Lesson for Kids: Definition &amp; Facts - Video &amp; Lesson ...">
            <a:extLst>
              <a:ext uri="{FF2B5EF4-FFF2-40B4-BE49-F238E27FC236}">
                <a16:creationId xmlns:a16="http://schemas.microsoft.com/office/drawing/2014/main" id="{E1D0EC01-6A7C-026D-267B-85792A11B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040" y="1621833"/>
            <a:ext cx="3333750" cy="1257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9B6F5D4-A33E-048D-6677-5CFBE3BD7E1E}"/>
              </a:ext>
            </a:extLst>
          </p:cNvPr>
          <p:cNvSpPr txBox="1"/>
          <p:nvPr/>
        </p:nvSpPr>
        <p:spPr>
          <a:xfrm>
            <a:off x="82203" y="1046813"/>
            <a:ext cx="6814868" cy="646331"/>
          </a:xfrm>
          <a:prstGeom prst="rect">
            <a:avLst/>
          </a:prstGeom>
          <a:noFill/>
        </p:spPr>
        <p:txBody>
          <a:bodyPr wrap="square" rtlCol="0">
            <a:spAutoFit/>
          </a:bodyPr>
          <a:lstStyle/>
          <a:p>
            <a:r>
              <a:rPr lang="en-GB" sz="3600" b="1" dirty="0"/>
              <a:t>Step 4 – Work out the density</a:t>
            </a:r>
          </a:p>
        </p:txBody>
      </p:sp>
      <p:pic>
        <p:nvPicPr>
          <p:cNvPr id="10" name="Picture 9">
            <a:extLst>
              <a:ext uri="{FF2B5EF4-FFF2-40B4-BE49-F238E27FC236}">
                <a16:creationId xmlns:a16="http://schemas.microsoft.com/office/drawing/2014/main" id="{42BF02A6-63A7-8C01-EB41-D4F1CB022430}"/>
              </a:ext>
            </a:extLst>
          </p:cNvPr>
          <p:cNvPicPr>
            <a:picLocks noChangeAspect="1"/>
          </p:cNvPicPr>
          <p:nvPr/>
        </p:nvPicPr>
        <p:blipFill>
          <a:blip r:embed="rId5"/>
          <a:stretch>
            <a:fillRect/>
          </a:stretch>
        </p:blipFill>
        <p:spPr>
          <a:xfrm>
            <a:off x="619397" y="2972927"/>
            <a:ext cx="659874" cy="804502"/>
          </a:xfrm>
          <a:prstGeom prst="rect">
            <a:avLst/>
          </a:prstGeom>
        </p:spPr>
      </p:pic>
      <p:sp>
        <p:nvSpPr>
          <p:cNvPr id="13" name="Rectangle 12">
            <a:extLst>
              <a:ext uri="{FF2B5EF4-FFF2-40B4-BE49-F238E27FC236}">
                <a16:creationId xmlns:a16="http://schemas.microsoft.com/office/drawing/2014/main" id="{E7671ECD-48E8-BCD1-C790-8B5FC6DBD10A}"/>
              </a:ext>
            </a:extLst>
          </p:cNvPr>
          <p:cNvSpPr/>
          <p:nvPr/>
        </p:nvSpPr>
        <p:spPr>
          <a:xfrm>
            <a:off x="1441702" y="3138621"/>
            <a:ext cx="6814868" cy="523220"/>
          </a:xfrm>
          <a:prstGeom prst="rect">
            <a:avLst/>
          </a:prstGeom>
        </p:spPr>
        <p:txBody>
          <a:bodyPr wrap="square">
            <a:spAutoFit/>
          </a:bodyPr>
          <a:lstStyle/>
          <a:p>
            <a:r>
              <a:rPr lang="en-GB" sz="2800" dirty="0">
                <a:solidFill>
                  <a:srgbClr val="231F20"/>
                </a:solidFill>
              </a:rPr>
              <a:t> Weight = 112 grams</a:t>
            </a:r>
            <a:endParaRPr lang="en-GB" sz="2400" dirty="0">
              <a:solidFill>
                <a:srgbClr val="231F20"/>
              </a:solidFill>
            </a:endParaRPr>
          </a:p>
        </p:txBody>
      </p:sp>
      <p:pic>
        <p:nvPicPr>
          <p:cNvPr id="14" name="Picture 13">
            <a:extLst>
              <a:ext uri="{FF2B5EF4-FFF2-40B4-BE49-F238E27FC236}">
                <a16:creationId xmlns:a16="http://schemas.microsoft.com/office/drawing/2014/main" id="{92CCBE7B-15A0-3984-15A3-C5DF4F71681F}"/>
              </a:ext>
            </a:extLst>
          </p:cNvPr>
          <p:cNvPicPr>
            <a:picLocks noChangeAspect="1"/>
          </p:cNvPicPr>
          <p:nvPr/>
        </p:nvPicPr>
        <p:blipFill>
          <a:blip r:embed="rId6"/>
          <a:stretch>
            <a:fillRect/>
          </a:stretch>
        </p:blipFill>
        <p:spPr>
          <a:xfrm>
            <a:off x="488864" y="3880562"/>
            <a:ext cx="1021516" cy="816644"/>
          </a:xfrm>
          <a:prstGeom prst="rect">
            <a:avLst/>
          </a:prstGeom>
        </p:spPr>
      </p:pic>
      <p:sp>
        <p:nvSpPr>
          <p:cNvPr id="15" name="Rectangle 14">
            <a:extLst>
              <a:ext uri="{FF2B5EF4-FFF2-40B4-BE49-F238E27FC236}">
                <a16:creationId xmlns:a16="http://schemas.microsoft.com/office/drawing/2014/main" id="{F5433948-78E8-20ED-73B6-936095FE8AAF}"/>
              </a:ext>
            </a:extLst>
          </p:cNvPr>
          <p:cNvSpPr/>
          <p:nvPr/>
        </p:nvSpPr>
        <p:spPr>
          <a:xfrm>
            <a:off x="1441702" y="3975869"/>
            <a:ext cx="6814868" cy="523220"/>
          </a:xfrm>
          <a:prstGeom prst="rect">
            <a:avLst/>
          </a:prstGeom>
        </p:spPr>
        <p:txBody>
          <a:bodyPr wrap="square">
            <a:spAutoFit/>
          </a:bodyPr>
          <a:lstStyle/>
          <a:p>
            <a:r>
              <a:rPr lang="en-GB" sz="2800" dirty="0">
                <a:solidFill>
                  <a:srgbClr val="231F20"/>
                </a:solidFill>
              </a:rPr>
              <a:t> Volume of water = 16 ml = 16</a:t>
            </a:r>
            <a:r>
              <a:rPr lang="en-GB" sz="2800" b="1" dirty="0">
                <a:solidFill>
                  <a:srgbClr val="231F20"/>
                </a:solidFill>
              </a:rPr>
              <a:t> </a:t>
            </a:r>
            <a:r>
              <a:rPr lang="en-GB" sz="2800" dirty="0">
                <a:solidFill>
                  <a:srgbClr val="231F20"/>
                </a:solidFill>
              </a:rPr>
              <a:t>cm³ </a:t>
            </a:r>
            <a:endParaRPr lang="en-GB" sz="2400" dirty="0">
              <a:solidFill>
                <a:srgbClr val="231F20"/>
              </a:solidFill>
            </a:endParaRPr>
          </a:p>
        </p:txBody>
      </p:sp>
      <p:grpSp>
        <p:nvGrpSpPr>
          <p:cNvPr id="16" name="Group 15">
            <a:extLst>
              <a:ext uri="{FF2B5EF4-FFF2-40B4-BE49-F238E27FC236}">
                <a16:creationId xmlns:a16="http://schemas.microsoft.com/office/drawing/2014/main" id="{875838E9-272D-201E-5DD2-ACC48204D2C8}"/>
              </a:ext>
            </a:extLst>
          </p:cNvPr>
          <p:cNvGrpSpPr/>
          <p:nvPr/>
        </p:nvGrpSpPr>
        <p:grpSpPr>
          <a:xfrm>
            <a:off x="2421893" y="4830451"/>
            <a:ext cx="4279674" cy="877164"/>
            <a:chOff x="3190761" y="4562415"/>
            <a:chExt cx="4279674" cy="877164"/>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0D4AA6B-6A1B-6353-6367-09F707FC5C8A}"/>
                    </a:ext>
                  </a:extLst>
                </p:cNvPr>
                <p:cNvSpPr txBox="1"/>
                <p:nvPr/>
              </p:nvSpPr>
              <p:spPr>
                <a:xfrm>
                  <a:off x="3190761" y="4762471"/>
                  <a:ext cx="1510636" cy="430887"/>
                </a:xfrm>
                <a:prstGeom prst="rect">
                  <a:avLst/>
                </a:prstGeom>
                <a:noFill/>
              </p:spPr>
              <p:txBody>
                <a:bodyPr wrap="square" lIns="0" tIns="0" rIns="0" bIns="0" rtlCol="0">
                  <a:spAutoFit/>
                </a:bodyPr>
                <a:lstStyle/>
                <a:p>
                  <a:r>
                    <a:rPr lang="en-GB" sz="2800" dirty="0"/>
                    <a:t>Density </a:t>
                  </a:r>
                  <a14:m>
                    <m:oMath xmlns:m="http://schemas.openxmlformats.org/officeDocument/2006/math">
                      <m:r>
                        <a:rPr lang="en-GB" sz="2800" i="1" smtClean="0">
                          <a:latin typeface="Cambria Math" panose="02040503050406030204" pitchFamily="18" charset="0"/>
                        </a:rPr>
                        <m:t>=</m:t>
                      </m:r>
                    </m:oMath>
                  </a14:m>
                  <a:r>
                    <a:rPr lang="en-GB" sz="2800" dirty="0"/>
                    <a:t> </a:t>
                  </a:r>
                </a:p>
              </p:txBody>
            </p:sp>
          </mc:Choice>
          <mc:Fallback xmlns="">
            <p:sp>
              <p:nvSpPr>
                <p:cNvPr id="3" name="TextBox 2">
                  <a:extLst>
                    <a:ext uri="{FF2B5EF4-FFF2-40B4-BE49-F238E27FC236}">
                      <a16:creationId xmlns:a16="http://schemas.microsoft.com/office/drawing/2014/main" id="{0BCDDE60-4159-4B0A-8A56-0128FDFBE11A}"/>
                    </a:ext>
                  </a:extLst>
                </p:cNvPr>
                <p:cNvSpPr txBox="1">
                  <a:spLocks noRot="1" noChangeAspect="1" noMove="1" noResize="1" noEditPoints="1" noAdjustHandles="1" noChangeArrowheads="1" noChangeShapeType="1" noTextEdit="1"/>
                </p:cNvSpPr>
                <p:nvPr/>
              </p:nvSpPr>
              <p:spPr>
                <a:xfrm>
                  <a:off x="3190761" y="4762471"/>
                  <a:ext cx="1510636" cy="430887"/>
                </a:xfrm>
                <a:prstGeom prst="rect">
                  <a:avLst/>
                </a:prstGeom>
                <a:blipFill>
                  <a:blip r:embed="rId7"/>
                  <a:stretch>
                    <a:fillRect l="-14113" t="-23944" b="-50704"/>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D9B338A3-4E37-17B4-D064-CEDE446FB942}"/>
                </a:ext>
              </a:extLst>
            </p:cNvPr>
            <p:cNvSpPr txBox="1"/>
            <p:nvPr/>
          </p:nvSpPr>
          <p:spPr>
            <a:xfrm>
              <a:off x="4794495" y="4562415"/>
              <a:ext cx="703437" cy="461665"/>
            </a:xfrm>
            <a:prstGeom prst="rect">
              <a:avLst/>
            </a:prstGeom>
            <a:noFill/>
          </p:spPr>
          <p:txBody>
            <a:bodyPr wrap="square" rtlCol="0">
              <a:spAutoFit/>
            </a:bodyPr>
            <a:lstStyle/>
            <a:p>
              <a:r>
                <a:rPr lang="en-GB" sz="2400" dirty="0"/>
                <a:t>112</a:t>
              </a:r>
            </a:p>
          </p:txBody>
        </p:sp>
        <p:sp>
          <p:nvSpPr>
            <p:cNvPr id="19" name="TextBox 18">
              <a:extLst>
                <a:ext uri="{FF2B5EF4-FFF2-40B4-BE49-F238E27FC236}">
                  <a16:creationId xmlns:a16="http://schemas.microsoft.com/office/drawing/2014/main" id="{F0E5B908-12A2-00EB-2B2F-A37216DA4987}"/>
                </a:ext>
              </a:extLst>
            </p:cNvPr>
            <p:cNvSpPr txBox="1"/>
            <p:nvPr/>
          </p:nvSpPr>
          <p:spPr>
            <a:xfrm>
              <a:off x="4911084" y="4977914"/>
              <a:ext cx="859567" cy="461665"/>
            </a:xfrm>
            <a:prstGeom prst="rect">
              <a:avLst/>
            </a:prstGeom>
            <a:noFill/>
          </p:spPr>
          <p:txBody>
            <a:bodyPr wrap="square" rtlCol="0">
              <a:spAutoFit/>
            </a:bodyPr>
            <a:lstStyle/>
            <a:p>
              <a:r>
                <a:rPr lang="en-GB" sz="2400" dirty="0"/>
                <a:t>16</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9AEAB8F8-B974-5346-45FE-102A5CCC73A1}"/>
                    </a:ext>
                  </a:extLst>
                </p:cNvPr>
                <p:cNvSpPr/>
                <p:nvPr/>
              </p:nvSpPr>
              <p:spPr>
                <a:xfrm>
                  <a:off x="5639505" y="4758320"/>
                  <a:ext cx="4828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m:t>
                        </m:r>
                      </m:oMath>
                    </m:oMathPara>
                  </a14:m>
                  <a:endParaRPr lang="en-GB" sz="2400" dirty="0"/>
                </a:p>
              </p:txBody>
            </p:sp>
          </mc:Choice>
          <mc:Fallback xmlns="">
            <p:sp>
              <p:nvSpPr>
                <p:cNvPr id="15" name="Rectangle 14">
                  <a:extLst>
                    <a:ext uri="{FF2B5EF4-FFF2-40B4-BE49-F238E27FC236}">
                      <a16:creationId xmlns:a16="http://schemas.microsoft.com/office/drawing/2014/main" id="{11B95C1D-9648-4000-BD6E-4A95B01FA9E6}"/>
                    </a:ext>
                  </a:extLst>
                </p:cNvPr>
                <p:cNvSpPr>
                  <a:spLocks noRot="1" noChangeAspect="1" noMove="1" noResize="1" noEditPoints="1" noAdjustHandles="1" noChangeArrowheads="1" noChangeShapeType="1" noTextEdit="1"/>
                </p:cNvSpPr>
                <p:nvPr/>
              </p:nvSpPr>
              <p:spPr>
                <a:xfrm>
                  <a:off x="5639505" y="4758320"/>
                  <a:ext cx="482824" cy="461665"/>
                </a:xfrm>
                <a:prstGeom prst="rect">
                  <a:avLst/>
                </a:prstGeom>
                <a:blipFill>
                  <a:blip r:embed="rId8"/>
                  <a:stretch>
                    <a:fillRect/>
                  </a:stretch>
                </a:blipFill>
              </p:spPr>
              <p:txBody>
                <a:bodyPr/>
                <a:lstStyle/>
                <a:p>
                  <a:r>
                    <a:rPr lang="en-GB">
                      <a:noFill/>
                    </a:rPr>
                    <a:t> </a:t>
                  </a:r>
                </a:p>
              </p:txBody>
            </p:sp>
          </mc:Fallback>
        </mc:AlternateContent>
        <p:sp>
          <p:nvSpPr>
            <p:cNvPr id="21" name="Rectangle 20">
              <a:extLst>
                <a:ext uri="{FF2B5EF4-FFF2-40B4-BE49-F238E27FC236}">
                  <a16:creationId xmlns:a16="http://schemas.microsoft.com/office/drawing/2014/main" id="{374A4925-2DC5-6DEC-88E2-B2416510636E}"/>
                </a:ext>
              </a:extLst>
            </p:cNvPr>
            <p:cNvSpPr/>
            <p:nvPr/>
          </p:nvSpPr>
          <p:spPr>
            <a:xfrm>
              <a:off x="6176555" y="4772307"/>
              <a:ext cx="1293880" cy="461665"/>
            </a:xfrm>
            <a:prstGeom prst="rect">
              <a:avLst/>
            </a:prstGeom>
          </p:spPr>
          <p:txBody>
            <a:bodyPr wrap="none">
              <a:spAutoFit/>
            </a:bodyPr>
            <a:lstStyle/>
            <a:p>
              <a:r>
                <a:rPr lang="en-GB" b="1" dirty="0">
                  <a:solidFill>
                    <a:srgbClr val="231F20"/>
                  </a:solidFill>
                </a:rPr>
                <a:t> </a:t>
              </a:r>
              <a:r>
                <a:rPr lang="en-GB" sz="2400" b="1" dirty="0">
                  <a:solidFill>
                    <a:srgbClr val="231F20"/>
                  </a:solidFill>
                </a:rPr>
                <a:t>7 g/cm³</a:t>
              </a:r>
              <a:r>
                <a:rPr lang="en-GB" sz="2400" dirty="0">
                  <a:solidFill>
                    <a:srgbClr val="231F20"/>
                  </a:solidFill>
                </a:rPr>
                <a:t> </a:t>
              </a:r>
              <a:endParaRPr lang="en-GB" dirty="0"/>
            </a:p>
          </p:txBody>
        </p:sp>
        <p:sp>
          <p:nvSpPr>
            <p:cNvPr id="22" name="TextBox 21">
              <a:extLst>
                <a:ext uri="{FF2B5EF4-FFF2-40B4-BE49-F238E27FC236}">
                  <a16:creationId xmlns:a16="http://schemas.microsoft.com/office/drawing/2014/main" id="{40453743-33C5-E693-80B0-D051A5A4A564}"/>
                </a:ext>
              </a:extLst>
            </p:cNvPr>
            <p:cNvSpPr txBox="1"/>
            <p:nvPr/>
          </p:nvSpPr>
          <p:spPr>
            <a:xfrm>
              <a:off x="4758437" y="4608449"/>
              <a:ext cx="859567" cy="461665"/>
            </a:xfrm>
            <a:prstGeom prst="rect">
              <a:avLst/>
            </a:prstGeom>
            <a:noFill/>
          </p:spPr>
          <p:txBody>
            <a:bodyPr wrap="square" rtlCol="0">
              <a:spAutoFit/>
            </a:bodyPr>
            <a:lstStyle/>
            <a:p>
              <a:r>
                <a:rPr lang="en-GB" sz="2400" dirty="0"/>
                <a:t>____</a:t>
              </a:r>
            </a:p>
          </p:txBody>
        </p:sp>
      </p:grpSp>
    </p:spTree>
    <p:extLst>
      <p:ext uri="{BB962C8B-B14F-4D97-AF65-F5344CB8AC3E}">
        <p14:creationId xmlns:p14="http://schemas.microsoft.com/office/powerpoint/2010/main" val="165814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92EBC8-A7CA-A326-396A-DE2DF0E15F17}"/>
              </a:ext>
            </a:extLst>
          </p:cNvPr>
          <p:cNvSpPr txBox="1"/>
          <p:nvPr/>
        </p:nvSpPr>
        <p:spPr>
          <a:xfrm>
            <a:off x="899592" y="1078974"/>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2351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91BEDF-3CA9-DDA9-6FBF-A787B7EA6407}"/>
              </a:ext>
            </a:extLst>
          </p:cNvPr>
          <p:cNvSpPr/>
          <p:nvPr/>
        </p:nvSpPr>
        <p:spPr>
          <a:xfrm>
            <a:off x="237731" y="1711933"/>
            <a:ext cx="8787286" cy="461665"/>
          </a:xfrm>
          <a:prstGeom prst="rect">
            <a:avLst/>
          </a:prstGeom>
        </p:spPr>
        <p:txBody>
          <a:bodyPr wrap="square">
            <a:spAutoFit/>
          </a:bodyPr>
          <a:lstStyle/>
          <a:p>
            <a:r>
              <a:rPr lang="en-GB" sz="2400" dirty="0">
                <a:solidFill>
                  <a:srgbClr val="231F20"/>
                </a:solidFill>
              </a:rPr>
              <a:t>If two things are the same size, the one that is more dense is heavier.</a:t>
            </a:r>
          </a:p>
        </p:txBody>
      </p:sp>
      <p:pic>
        <p:nvPicPr>
          <p:cNvPr id="3" name="Picture 2" descr="Density Lesson for Kids: Definition &amp; Facts - Video &amp; Lesson ...">
            <a:extLst>
              <a:ext uri="{FF2B5EF4-FFF2-40B4-BE49-F238E27FC236}">
                <a16:creationId xmlns:a16="http://schemas.microsoft.com/office/drawing/2014/main" id="{7F2D11ED-FD4B-0AF7-83B8-D2B3D3B0B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280" y="4552112"/>
            <a:ext cx="3333750"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C026E7-713A-ADD8-030B-4B488933F5EA}"/>
              </a:ext>
            </a:extLst>
          </p:cNvPr>
          <p:cNvSpPr txBox="1"/>
          <p:nvPr/>
        </p:nvSpPr>
        <p:spPr>
          <a:xfrm>
            <a:off x="146649" y="1026694"/>
            <a:ext cx="4951562" cy="584775"/>
          </a:xfrm>
          <a:prstGeom prst="rect">
            <a:avLst/>
          </a:prstGeom>
          <a:noFill/>
        </p:spPr>
        <p:txBody>
          <a:bodyPr wrap="square" rtlCol="0">
            <a:spAutoFit/>
          </a:bodyPr>
          <a:lstStyle/>
          <a:p>
            <a:r>
              <a:rPr lang="en-GB" sz="3200" b="1" dirty="0"/>
              <a:t>What is Density?</a:t>
            </a:r>
          </a:p>
        </p:txBody>
      </p:sp>
      <p:sp>
        <p:nvSpPr>
          <p:cNvPr id="8" name="Rectangle 7">
            <a:extLst>
              <a:ext uri="{FF2B5EF4-FFF2-40B4-BE49-F238E27FC236}">
                <a16:creationId xmlns:a16="http://schemas.microsoft.com/office/drawing/2014/main" id="{2B3E1597-B1C4-180F-A744-E1B0A1DABC43}"/>
              </a:ext>
            </a:extLst>
          </p:cNvPr>
          <p:cNvSpPr/>
          <p:nvPr/>
        </p:nvSpPr>
        <p:spPr>
          <a:xfrm>
            <a:off x="163902" y="4609083"/>
            <a:ext cx="5254318" cy="1354217"/>
          </a:xfrm>
          <a:prstGeom prst="rect">
            <a:avLst/>
          </a:prstGeom>
        </p:spPr>
        <p:txBody>
          <a:bodyPr wrap="square">
            <a:spAutoFit/>
          </a:bodyPr>
          <a:lstStyle/>
          <a:p>
            <a:pPr marL="360363" indent="-360363">
              <a:buFont typeface="Arial" panose="020B0604020202020204" pitchFamily="34" charset="0"/>
              <a:buChar char="•"/>
            </a:pPr>
            <a:r>
              <a:rPr lang="en-GB" sz="2400" dirty="0">
                <a:solidFill>
                  <a:srgbClr val="231F20"/>
                </a:solidFill>
              </a:rPr>
              <a:t>The density of an object is its </a:t>
            </a:r>
            <a:r>
              <a:rPr lang="en-GB" sz="2400" b="1" dirty="0">
                <a:solidFill>
                  <a:srgbClr val="231F20"/>
                </a:solidFill>
              </a:rPr>
              <a:t>mass</a:t>
            </a:r>
            <a:r>
              <a:rPr lang="en-GB" sz="2400" dirty="0">
                <a:solidFill>
                  <a:srgbClr val="231F20"/>
                </a:solidFill>
              </a:rPr>
              <a:t> divided by its </a:t>
            </a:r>
            <a:r>
              <a:rPr lang="en-GB" sz="2400" b="1" dirty="0">
                <a:solidFill>
                  <a:srgbClr val="231F20"/>
                </a:solidFill>
              </a:rPr>
              <a:t>volume</a:t>
            </a:r>
            <a:r>
              <a:rPr lang="en-GB" sz="2400" dirty="0">
                <a:solidFill>
                  <a:srgbClr val="231F20"/>
                </a:solidFill>
              </a:rPr>
              <a:t>: </a:t>
            </a:r>
          </a:p>
          <a:p>
            <a:pPr marL="360363" indent="-360363">
              <a:spcBef>
                <a:spcPts val="1200"/>
              </a:spcBef>
              <a:buFont typeface="Arial" panose="020B0604020202020204" pitchFamily="34" charset="0"/>
              <a:buChar char="•"/>
            </a:pPr>
            <a:r>
              <a:rPr lang="en-GB" sz="2400" dirty="0">
                <a:solidFill>
                  <a:srgbClr val="231F20"/>
                </a:solidFill>
              </a:rPr>
              <a:t>The units of density are  </a:t>
            </a:r>
            <a:r>
              <a:rPr lang="en-GB" sz="2400" b="1" dirty="0">
                <a:solidFill>
                  <a:srgbClr val="231F20"/>
                </a:solidFill>
              </a:rPr>
              <a:t>g/cm³</a:t>
            </a:r>
            <a:r>
              <a:rPr lang="en-GB" sz="2400" dirty="0">
                <a:solidFill>
                  <a:srgbClr val="231F20"/>
                </a:solidFill>
              </a:rPr>
              <a:t> </a:t>
            </a:r>
          </a:p>
        </p:txBody>
      </p:sp>
      <p:grpSp>
        <p:nvGrpSpPr>
          <p:cNvPr id="9" name="Group 8">
            <a:extLst>
              <a:ext uri="{FF2B5EF4-FFF2-40B4-BE49-F238E27FC236}">
                <a16:creationId xmlns:a16="http://schemas.microsoft.com/office/drawing/2014/main" id="{229C3A11-271C-3AB1-8660-7F2F42B622FE}"/>
              </a:ext>
            </a:extLst>
          </p:cNvPr>
          <p:cNvGrpSpPr/>
          <p:nvPr/>
        </p:nvGrpSpPr>
        <p:grpSpPr>
          <a:xfrm>
            <a:off x="2206603" y="2349107"/>
            <a:ext cx="4607286" cy="2203005"/>
            <a:chOff x="1058780" y="2046770"/>
            <a:chExt cx="6609306" cy="3160284"/>
          </a:xfrm>
        </p:grpSpPr>
        <p:sp>
          <p:nvSpPr>
            <p:cNvPr id="10" name="Isosceles Triangle 9">
              <a:extLst>
                <a:ext uri="{FF2B5EF4-FFF2-40B4-BE49-F238E27FC236}">
                  <a16:creationId xmlns:a16="http://schemas.microsoft.com/office/drawing/2014/main" id="{8F08AA4E-6A48-F943-CB94-D17C2A1D0342}"/>
                </a:ext>
              </a:extLst>
            </p:cNvPr>
            <p:cNvSpPr/>
            <p:nvPr/>
          </p:nvSpPr>
          <p:spPr>
            <a:xfrm>
              <a:off x="3830129" y="4316508"/>
              <a:ext cx="1033033" cy="890546"/>
            </a:xfrm>
            <a:prstGeom prst="triangl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272FCB86-07AD-1D7A-0D16-573581A083A3}"/>
                </a:ext>
              </a:extLst>
            </p:cNvPr>
            <p:cNvGrpSpPr/>
            <p:nvPr/>
          </p:nvGrpSpPr>
          <p:grpSpPr>
            <a:xfrm>
              <a:off x="1058780" y="3017431"/>
              <a:ext cx="6575729" cy="1513159"/>
              <a:chOff x="1058780" y="3017431"/>
              <a:chExt cx="6575729" cy="1513159"/>
            </a:xfrm>
          </p:grpSpPr>
          <p:sp>
            <p:nvSpPr>
              <p:cNvPr id="33" name="Rectangle 32">
                <a:extLst>
                  <a:ext uri="{FF2B5EF4-FFF2-40B4-BE49-F238E27FC236}">
                    <a16:creationId xmlns:a16="http://schemas.microsoft.com/office/drawing/2014/main" id="{291DE91C-9B73-8A11-165E-36A56A86945C}"/>
                  </a:ext>
                </a:extLst>
              </p:cNvPr>
              <p:cNvSpPr/>
              <p:nvPr/>
            </p:nvSpPr>
            <p:spPr>
              <a:xfrm rot="950831">
                <a:off x="1058780" y="4054115"/>
                <a:ext cx="6575729" cy="326003"/>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2F0D5EC7-AA22-4050-32E8-D7BF519E0B12}"/>
                  </a:ext>
                </a:extLst>
              </p:cNvPr>
              <p:cNvSpPr/>
              <p:nvPr/>
            </p:nvSpPr>
            <p:spPr>
              <a:xfrm rot="17141935">
                <a:off x="2605652" y="3273956"/>
                <a:ext cx="626946" cy="113895"/>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A5D63A2-8768-08E6-63C6-D0C83917857B}"/>
                  </a:ext>
                </a:extLst>
              </p:cNvPr>
              <p:cNvSpPr/>
              <p:nvPr/>
            </p:nvSpPr>
            <p:spPr>
              <a:xfrm rot="17141935">
                <a:off x="5699394" y="4160169"/>
                <a:ext cx="626946" cy="113895"/>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A98B0476-41B3-FEBF-DDEA-050DD6A98E8E}"/>
                </a:ext>
              </a:extLst>
            </p:cNvPr>
            <p:cNvSpPr/>
            <p:nvPr/>
          </p:nvSpPr>
          <p:spPr>
            <a:xfrm rot="906831">
              <a:off x="1475916" y="2046770"/>
              <a:ext cx="142875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385DD77-6BA0-5256-A0DB-7E5035ED347F}"/>
                </a:ext>
              </a:extLst>
            </p:cNvPr>
            <p:cNvSpPr/>
            <p:nvPr/>
          </p:nvSpPr>
          <p:spPr>
            <a:xfrm rot="906831">
              <a:off x="6239336" y="3399319"/>
              <a:ext cx="142875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CDF28A5-53BF-4BB2-048B-4980D2BA90E8}"/>
                </a:ext>
              </a:extLst>
            </p:cNvPr>
            <p:cNvSpPr/>
            <p:nvPr/>
          </p:nvSpPr>
          <p:spPr>
            <a:xfrm>
              <a:off x="1587880" y="284765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4309F22-621A-B768-2FB4-0F5F22D43169}"/>
                </a:ext>
              </a:extLst>
            </p:cNvPr>
            <p:cNvSpPr/>
            <p:nvPr/>
          </p:nvSpPr>
          <p:spPr>
            <a:xfrm>
              <a:off x="1616455" y="2382929"/>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3C28EA0-372E-7424-3ABA-68829E76FDB0}"/>
                </a:ext>
              </a:extLst>
            </p:cNvPr>
            <p:cNvSpPr/>
            <p:nvPr/>
          </p:nvSpPr>
          <p:spPr>
            <a:xfrm>
              <a:off x="2024211" y="228808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919FDB6-1295-7E2E-383F-9AF8E6063F25}"/>
                </a:ext>
              </a:extLst>
            </p:cNvPr>
            <p:cNvSpPr/>
            <p:nvPr/>
          </p:nvSpPr>
          <p:spPr>
            <a:xfrm>
              <a:off x="2529036" y="247507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E3F43E7-5C2C-B560-9C02-D8EFBF332E5B}"/>
                </a:ext>
              </a:extLst>
            </p:cNvPr>
            <p:cNvSpPr/>
            <p:nvPr/>
          </p:nvSpPr>
          <p:spPr>
            <a:xfrm>
              <a:off x="2199500" y="296427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3F93A2E7-9442-82C3-A36A-60F705822496}"/>
                </a:ext>
              </a:extLst>
            </p:cNvPr>
            <p:cNvSpPr/>
            <p:nvPr/>
          </p:nvSpPr>
          <p:spPr>
            <a:xfrm>
              <a:off x="6399502" y="408383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D8A9169-3007-FD12-24A3-0D3CE2C9F694}"/>
                </a:ext>
              </a:extLst>
            </p:cNvPr>
            <p:cNvSpPr/>
            <p:nvPr/>
          </p:nvSpPr>
          <p:spPr>
            <a:xfrm>
              <a:off x="6364520" y="3742936"/>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17B76874-0138-2F58-AE30-CAD7DFF88AFD}"/>
                </a:ext>
              </a:extLst>
            </p:cNvPr>
            <p:cNvSpPr/>
            <p:nvPr/>
          </p:nvSpPr>
          <p:spPr>
            <a:xfrm>
              <a:off x="6835833" y="352426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6134724-0864-988E-09F3-202797328FC4}"/>
                </a:ext>
              </a:extLst>
            </p:cNvPr>
            <p:cNvSpPr/>
            <p:nvPr/>
          </p:nvSpPr>
          <p:spPr>
            <a:xfrm>
              <a:off x="7340658" y="371125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11BE730-DA27-941B-AA54-611832359C59}"/>
                </a:ext>
              </a:extLst>
            </p:cNvPr>
            <p:cNvSpPr/>
            <p:nvPr/>
          </p:nvSpPr>
          <p:spPr>
            <a:xfrm>
              <a:off x="7011122" y="420045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8778AB0-B1E2-794E-3D1C-C2FD72218AC1}"/>
                </a:ext>
              </a:extLst>
            </p:cNvPr>
            <p:cNvSpPr/>
            <p:nvPr/>
          </p:nvSpPr>
          <p:spPr>
            <a:xfrm>
              <a:off x="6770318" y="3960012"/>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98060C8-51DA-04C0-FCDE-770935320BE1}"/>
                </a:ext>
              </a:extLst>
            </p:cNvPr>
            <p:cNvSpPr/>
            <p:nvPr/>
          </p:nvSpPr>
          <p:spPr>
            <a:xfrm>
              <a:off x="6674429" y="4384433"/>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27B3072-F56B-C3E3-113F-87CC26DCB160}"/>
                </a:ext>
              </a:extLst>
            </p:cNvPr>
            <p:cNvSpPr/>
            <p:nvPr/>
          </p:nvSpPr>
          <p:spPr>
            <a:xfrm>
              <a:off x="7316650" y="408383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3BE3B71E-E77A-4BF0-794A-CCE5EFEA01FC}"/>
                </a:ext>
              </a:extLst>
            </p:cNvPr>
            <p:cNvSpPr/>
            <p:nvPr/>
          </p:nvSpPr>
          <p:spPr>
            <a:xfrm>
              <a:off x="7055488" y="381723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ABB51A4-16AC-C0BF-54F6-B40252EE946A}"/>
                </a:ext>
              </a:extLst>
            </p:cNvPr>
            <p:cNvSpPr/>
            <p:nvPr/>
          </p:nvSpPr>
          <p:spPr>
            <a:xfrm>
              <a:off x="7143043" y="4544196"/>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6ECAB4D-F18B-8CE8-1A02-AA9801E25CF8}"/>
                </a:ext>
              </a:extLst>
            </p:cNvPr>
            <p:cNvSpPr/>
            <p:nvPr/>
          </p:nvSpPr>
          <p:spPr>
            <a:xfrm>
              <a:off x="6523327" y="3406901"/>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9F061E1-3EC4-856D-FBA3-1FFB26426986}"/>
                </a:ext>
              </a:extLst>
            </p:cNvPr>
            <p:cNvSpPr/>
            <p:nvPr/>
          </p:nvSpPr>
          <p:spPr>
            <a:xfrm>
              <a:off x="6268831" y="4338199"/>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82054DA-7985-FB60-BDFA-7E0BCC4ABAC9}"/>
                </a:ext>
              </a:extLst>
            </p:cNvPr>
            <p:cNvSpPr/>
            <p:nvPr/>
          </p:nvSpPr>
          <p:spPr>
            <a:xfrm>
              <a:off x="6630038" y="3733673"/>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73327190-0586-7FD9-0524-A88D3D083ACB}"/>
                </a:ext>
              </a:extLst>
            </p:cNvPr>
            <p:cNvSpPr/>
            <p:nvPr/>
          </p:nvSpPr>
          <p:spPr>
            <a:xfrm>
              <a:off x="7134863" y="3501799"/>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Rectangle 35">
            <a:extLst>
              <a:ext uri="{FF2B5EF4-FFF2-40B4-BE49-F238E27FC236}">
                <a16:creationId xmlns:a16="http://schemas.microsoft.com/office/drawing/2014/main" id="{0B6522C0-45F5-B8AC-12D3-CE05F44CF1E4}"/>
              </a:ext>
            </a:extLst>
          </p:cNvPr>
          <p:cNvSpPr/>
          <p:nvPr/>
        </p:nvSpPr>
        <p:spPr>
          <a:xfrm>
            <a:off x="3874278" y="2882760"/>
            <a:ext cx="1514193" cy="646331"/>
          </a:xfrm>
          <a:prstGeom prst="rect">
            <a:avLst/>
          </a:prstGeom>
        </p:spPr>
        <p:txBody>
          <a:bodyPr wrap="square">
            <a:spAutoFit/>
          </a:bodyPr>
          <a:lstStyle/>
          <a:p>
            <a:pPr algn="ctr"/>
            <a:r>
              <a:rPr lang="en-GB" dirty="0">
                <a:solidFill>
                  <a:srgbClr val="231F20"/>
                </a:solidFill>
              </a:rPr>
              <a:t>The cubes are the same size</a:t>
            </a:r>
            <a:endParaRPr lang="en-GB" dirty="0"/>
          </a:p>
        </p:txBody>
      </p:sp>
      <p:sp>
        <p:nvSpPr>
          <p:cNvPr id="37" name="Rectangle 36">
            <a:extLst>
              <a:ext uri="{FF2B5EF4-FFF2-40B4-BE49-F238E27FC236}">
                <a16:creationId xmlns:a16="http://schemas.microsoft.com/office/drawing/2014/main" id="{43E1DBD7-4547-1F81-33E2-9F6AB97D3A88}"/>
              </a:ext>
            </a:extLst>
          </p:cNvPr>
          <p:cNvSpPr/>
          <p:nvPr/>
        </p:nvSpPr>
        <p:spPr>
          <a:xfrm>
            <a:off x="1924573" y="3625006"/>
            <a:ext cx="1514193" cy="369332"/>
          </a:xfrm>
          <a:prstGeom prst="rect">
            <a:avLst/>
          </a:prstGeom>
        </p:spPr>
        <p:txBody>
          <a:bodyPr wrap="square">
            <a:spAutoFit/>
          </a:bodyPr>
          <a:lstStyle/>
          <a:p>
            <a:r>
              <a:rPr lang="en-GB" dirty="0">
                <a:solidFill>
                  <a:srgbClr val="231F20"/>
                </a:solidFill>
              </a:rPr>
              <a:t>Low density</a:t>
            </a:r>
            <a:endParaRPr lang="en-GB" dirty="0"/>
          </a:p>
        </p:txBody>
      </p:sp>
      <p:sp>
        <p:nvSpPr>
          <p:cNvPr id="38" name="Rectangle 37">
            <a:extLst>
              <a:ext uri="{FF2B5EF4-FFF2-40B4-BE49-F238E27FC236}">
                <a16:creationId xmlns:a16="http://schemas.microsoft.com/office/drawing/2014/main" id="{CD24A368-95EE-A10D-0403-3A31A104E370}"/>
              </a:ext>
            </a:extLst>
          </p:cNvPr>
          <p:cNvSpPr/>
          <p:nvPr/>
        </p:nvSpPr>
        <p:spPr>
          <a:xfrm>
            <a:off x="6315905" y="2956861"/>
            <a:ext cx="1514193" cy="369332"/>
          </a:xfrm>
          <a:prstGeom prst="rect">
            <a:avLst/>
          </a:prstGeom>
        </p:spPr>
        <p:txBody>
          <a:bodyPr wrap="square">
            <a:spAutoFit/>
          </a:bodyPr>
          <a:lstStyle/>
          <a:p>
            <a:r>
              <a:rPr lang="en-GB" dirty="0">
                <a:solidFill>
                  <a:srgbClr val="231F20"/>
                </a:solidFill>
              </a:rPr>
              <a:t>High density</a:t>
            </a:r>
            <a:endParaRPr lang="en-GB" dirty="0"/>
          </a:p>
        </p:txBody>
      </p:sp>
    </p:spTree>
    <p:extLst>
      <p:ext uri="{BB962C8B-B14F-4D97-AF65-F5344CB8AC3E}">
        <p14:creationId xmlns:p14="http://schemas.microsoft.com/office/powerpoint/2010/main" val="75939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69984A-C0E6-5E96-825E-D0F4728648AE}"/>
              </a:ext>
            </a:extLst>
          </p:cNvPr>
          <p:cNvSpPr/>
          <p:nvPr/>
        </p:nvSpPr>
        <p:spPr>
          <a:xfrm>
            <a:off x="163902" y="1869395"/>
            <a:ext cx="5174217" cy="1815882"/>
          </a:xfrm>
          <a:prstGeom prst="rect">
            <a:avLst/>
          </a:prstGeom>
        </p:spPr>
        <p:txBody>
          <a:bodyPr wrap="square">
            <a:spAutoFit/>
          </a:bodyPr>
          <a:lstStyle/>
          <a:p>
            <a:pPr>
              <a:buFont typeface="Arial" panose="020B0604020202020204" pitchFamily="34" charset="0"/>
              <a:buChar char="•"/>
            </a:pPr>
            <a:r>
              <a:rPr lang="en-GB" sz="2800" b="1" i="1" dirty="0"/>
              <a:t>  </a:t>
            </a:r>
            <a:r>
              <a:rPr lang="en-GB" sz="2800" dirty="0"/>
              <a:t>Mass is how heavy something is.</a:t>
            </a:r>
          </a:p>
          <a:p>
            <a:pPr>
              <a:buFont typeface="Arial" panose="020B0604020202020204" pitchFamily="34" charset="0"/>
              <a:buChar char="•"/>
            </a:pPr>
            <a:r>
              <a:rPr lang="en-GB" sz="2800" dirty="0"/>
              <a:t>  It is measured in grams, g. </a:t>
            </a:r>
          </a:p>
          <a:p>
            <a:br>
              <a:rPr lang="en-GB" sz="2800" dirty="0"/>
            </a:br>
            <a:endParaRPr lang="en-GB" sz="2800" dirty="0">
              <a:solidFill>
                <a:srgbClr val="231F20"/>
              </a:solidFill>
              <a:latin typeface="ReithSans"/>
            </a:endParaRPr>
          </a:p>
        </p:txBody>
      </p:sp>
      <p:sp>
        <p:nvSpPr>
          <p:cNvPr id="3" name="TextBox 2">
            <a:extLst>
              <a:ext uri="{FF2B5EF4-FFF2-40B4-BE49-F238E27FC236}">
                <a16:creationId xmlns:a16="http://schemas.microsoft.com/office/drawing/2014/main" id="{76C76009-B5F3-C951-7396-4BACFE870806}"/>
              </a:ext>
            </a:extLst>
          </p:cNvPr>
          <p:cNvSpPr txBox="1"/>
          <p:nvPr/>
        </p:nvSpPr>
        <p:spPr>
          <a:xfrm>
            <a:off x="146649" y="1171514"/>
            <a:ext cx="4951562" cy="584775"/>
          </a:xfrm>
          <a:prstGeom prst="rect">
            <a:avLst/>
          </a:prstGeom>
          <a:noFill/>
        </p:spPr>
        <p:txBody>
          <a:bodyPr wrap="square" rtlCol="0">
            <a:spAutoFit/>
          </a:bodyPr>
          <a:lstStyle/>
          <a:p>
            <a:r>
              <a:rPr lang="en-GB" sz="3200" b="1" dirty="0"/>
              <a:t>What is Mass?</a:t>
            </a:r>
          </a:p>
        </p:txBody>
      </p:sp>
      <p:pic>
        <p:nvPicPr>
          <p:cNvPr id="4" name="Picture 3" descr="A picture containing cup&#10;&#10;Description automatically generated">
            <a:extLst>
              <a:ext uri="{FF2B5EF4-FFF2-40B4-BE49-F238E27FC236}">
                <a16:creationId xmlns:a16="http://schemas.microsoft.com/office/drawing/2014/main" id="{EB9F1304-03ED-F95F-975E-9B8D13E6223B}"/>
              </a:ext>
            </a:extLst>
          </p:cNvPr>
          <p:cNvPicPr>
            <a:picLocks noChangeAspect="1"/>
          </p:cNvPicPr>
          <p:nvPr/>
        </p:nvPicPr>
        <p:blipFill>
          <a:blip r:embed="rId4"/>
          <a:stretch>
            <a:fillRect/>
          </a:stretch>
        </p:blipFill>
        <p:spPr>
          <a:xfrm>
            <a:off x="6080543" y="1869395"/>
            <a:ext cx="2959940" cy="3391874"/>
          </a:xfrm>
          <a:prstGeom prst="rect">
            <a:avLst/>
          </a:prstGeom>
        </p:spPr>
      </p:pic>
    </p:spTree>
    <p:extLst>
      <p:ext uri="{BB962C8B-B14F-4D97-AF65-F5344CB8AC3E}">
        <p14:creationId xmlns:p14="http://schemas.microsoft.com/office/powerpoint/2010/main" val="280195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5FE37-24D7-99CA-AC8B-2CAB1CA34CB1}"/>
              </a:ext>
            </a:extLst>
          </p:cNvPr>
          <p:cNvSpPr/>
          <p:nvPr/>
        </p:nvSpPr>
        <p:spPr>
          <a:xfrm>
            <a:off x="189783" y="1992261"/>
            <a:ext cx="5098910" cy="3662541"/>
          </a:xfrm>
          <a:prstGeom prst="rect">
            <a:avLst/>
          </a:prstGeom>
        </p:spPr>
        <p:txBody>
          <a:bodyPr wrap="square">
            <a:spAutoFit/>
          </a:bodyPr>
          <a:lstStyle/>
          <a:p>
            <a:pPr marL="358775" indent="-358775">
              <a:buFont typeface="Arial" panose="020B0604020202020204" pitchFamily="34" charset="0"/>
              <a:buChar char="•"/>
            </a:pPr>
            <a:r>
              <a:rPr lang="en-GB" sz="2800" dirty="0"/>
              <a:t>Volume is the amount of space an object takes up.</a:t>
            </a:r>
          </a:p>
          <a:p>
            <a:pPr marL="358775" indent="-358775">
              <a:buFont typeface="Arial" panose="020B0604020202020204" pitchFamily="34" charset="0"/>
              <a:buChar char="•"/>
            </a:pPr>
            <a:r>
              <a:rPr lang="en-GB" sz="2800" dirty="0"/>
              <a:t>It is measured in </a:t>
            </a:r>
            <a:r>
              <a:rPr lang="en-GB" sz="2800" b="1" dirty="0"/>
              <a:t>cm</a:t>
            </a:r>
            <a:r>
              <a:rPr lang="en-GB" sz="2800" b="1" baseline="30000" dirty="0"/>
              <a:t>3</a:t>
            </a:r>
            <a:r>
              <a:rPr lang="en-GB" sz="2800" dirty="0"/>
              <a:t>.</a:t>
            </a:r>
          </a:p>
          <a:p>
            <a:pPr marL="358775" indent="-358775">
              <a:buFont typeface="Arial" panose="020B0604020202020204" pitchFamily="34" charset="0"/>
              <a:buChar char="•"/>
            </a:pPr>
            <a:r>
              <a:rPr lang="en-GB" sz="2800" dirty="0"/>
              <a:t>We can measure volume by putting an object in water and seeing how much the water rises. </a:t>
            </a:r>
            <a:br>
              <a:rPr lang="en-GB" sz="3600" dirty="0"/>
            </a:br>
            <a:endParaRPr lang="en-GB" sz="3600" dirty="0">
              <a:solidFill>
                <a:srgbClr val="231F20"/>
              </a:solidFill>
              <a:latin typeface="ReithSans"/>
            </a:endParaRPr>
          </a:p>
        </p:txBody>
      </p:sp>
      <p:sp>
        <p:nvSpPr>
          <p:cNvPr id="3" name="TextBox 2">
            <a:extLst>
              <a:ext uri="{FF2B5EF4-FFF2-40B4-BE49-F238E27FC236}">
                <a16:creationId xmlns:a16="http://schemas.microsoft.com/office/drawing/2014/main" id="{F516C1FA-2F45-62C4-96DF-DC296AB05B26}"/>
              </a:ext>
            </a:extLst>
          </p:cNvPr>
          <p:cNvSpPr txBox="1"/>
          <p:nvPr/>
        </p:nvSpPr>
        <p:spPr>
          <a:xfrm>
            <a:off x="146649" y="1171514"/>
            <a:ext cx="4951562" cy="584775"/>
          </a:xfrm>
          <a:prstGeom prst="rect">
            <a:avLst/>
          </a:prstGeom>
          <a:noFill/>
        </p:spPr>
        <p:txBody>
          <a:bodyPr wrap="square" rtlCol="0">
            <a:spAutoFit/>
          </a:bodyPr>
          <a:lstStyle/>
          <a:p>
            <a:r>
              <a:rPr lang="en-GB" sz="3200" b="1" dirty="0"/>
              <a:t>What is Volume?</a:t>
            </a:r>
          </a:p>
        </p:txBody>
      </p:sp>
      <p:pic>
        <p:nvPicPr>
          <p:cNvPr id="4" name="Picture 3">
            <a:extLst>
              <a:ext uri="{FF2B5EF4-FFF2-40B4-BE49-F238E27FC236}">
                <a16:creationId xmlns:a16="http://schemas.microsoft.com/office/drawing/2014/main" id="{850DA2DE-3782-0CEA-D16B-42A8E27F1554}"/>
              </a:ext>
            </a:extLst>
          </p:cNvPr>
          <p:cNvPicPr>
            <a:picLocks noChangeAspect="1"/>
          </p:cNvPicPr>
          <p:nvPr/>
        </p:nvPicPr>
        <p:blipFill rotWithShape="1">
          <a:blip r:embed="rId4"/>
          <a:srcRect l="48746"/>
          <a:stretch/>
        </p:blipFill>
        <p:spPr>
          <a:xfrm>
            <a:off x="5609968" y="1386353"/>
            <a:ext cx="3206057" cy="4085294"/>
          </a:xfrm>
          <a:prstGeom prst="rect">
            <a:avLst/>
          </a:prstGeom>
        </p:spPr>
      </p:pic>
    </p:spTree>
    <p:extLst>
      <p:ext uri="{BB962C8B-B14F-4D97-AF65-F5344CB8AC3E}">
        <p14:creationId xmlns:p14="http://schemas.microsoft.com/office/powerpoint/2010/main" val="428626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4D4163-72C2-3E6C-7811-3C4EBF532A6C}"/>
              </a:ext>
            </a:extLst>
          </p:cNvPr>
          <p:cNvSpPr/>
          <p:nvPr/>
        </p:nvSpPr>
        <p:spPr>
          <a:xfrm>
            <a:off x="237732" y="1832400"/>
            <a:ext cx="5578868"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231F20"/>
                </a:solidFill>
              </a:rPr>
              <a:t>Comparing two aircraft of the same design, the heavier one will:</a:t>
            </a:r>
          </a:p>
          <a:p>
            <a:pPr marL="800100" lvl="1" indent="-342900">
              <a:buFont typeface="Wingdings" panose="05000000000000000000" pitchFamily="2" charset="2"/>
              <a:buChar char="Ø"/>
            </a:pPr>
            <a:r>
              <a:rPr lang="en-GB" sz="2400" dirty="0">
                <a:solidFill>
                  <a:srgbClr val="231F20"/>
                </a:solidFill>
              </a:rPr>
              <a:t>need more energy – and fuel – to fly.</a:t>
            </a:r>
          </a:p>
          <a:p>
            <a:pPr marL="800100" lvl="1" indent="-342900">
              <a:buFont typeface="Wingdings" panose="05000000000000000000" pitchFamily="2" charset="2"/>
              <a:buChar char="Ø"/>
            </a:pPr>
            <a:r>
              <a:rPr lang="en-GB" sz="2400" dirty="0">
                <a:solidFill>
                  <a:srgbClr val="231F20"/>
                </a:solidFill>
              </a:rPr>
              <a:t>fly slower than a lighter aircraft.</a:t>
            </a:r>
          </a:p>
          <a:p>
            <a:pPr marL="342900" indent="-342900">
              <a:buFont typeface="Arial" panose="020B0604020202020204" pitchFamily="34" charset="0"/>
              <a:buChar char="•"/>
            </a:pPr>
            <a:endParaRPr lang="en-GB" sz="2400" dirty="0">
              <a:solidFill>
                <a:srgbClr val="231F20"/>
              </a:solidFill>
            </a:endParaRPr>
          </a:p>
          <a:p>
            <a:pPr marL="342900" indent="-342900">
              <a:buFont typeface="Arial" panose="020B0604020202020204" pitchFamily="34" charset="0"/>
              <a:buChar char="•"/>
            </a:pPr>
            <a:r>
              <a:rPr lang="en-GB" sz="2400" dirty="0">
                <a:solidFill>
                  <a:srgbClr val="231F20"/>
                </a:solidFill>
              </a:rPr>
              <a:t>So making the aircraft from suitable materials with a lower density means less weight – so less fuel is needed and it can fly faster.</a:t>
            </a:r>
          </a:p>
        </p:txBody>
      </p:sp>
      <p:sp>
        <p:nvSpPr>
          <p:cNvPr id="3" name="TextBox 2">
            <a:extLst>
              <a:ext uri="{FF2B5EF4-FFF2-40B4-BE49-F238E27FC236}">
                <a16:creationId xmlns:a16="http://schemas.microsoft.com/office/drawing/2014/main" id="{541B2EDA-7ED5-BAA2-740A-7D46E4A3A6EA}"/>
              </a:ext>
            </a:extLst>
          </p:cNvPr>
          <p:cNvSpPr txBox="1"/>
          <p:nvPr/>
        </p:nvSpPr>
        <p:spPr>
          <a:xfrm>
            <a:off x="146648" y="1026694"/>
            <a:ext cx="7422551" cy="584775"/>
          </a:xfrm>
          <a:prstGeom prst="rect">
            <a:avLst/>
          </a:prstGeom>
          <a:noFill/>
        </p:spPr>
        <p:txBody>
          <a:bodyPr wrap="square" rtlCol="0">
            <a:spAutoFit/>
          </a:bodyPr>
          <a:lstStyle/>
          <a:p>
            <a:r>
              <a:rPr lang="en-GB" sz="3200" b="1" dirty="0"/>
              <a:t>Why is Density Important for Aircraft?</a:t>
            </a:r>
          </a:p>
        </p:txBody>
      </p:sp>
      <p:pic>
        <p:nvPicPr>
          <p:cNvPr id="4" name="Picture 3" descr="A picture containing text, aircraft, helicopter&#10;&#10;Description automatically generated">
            <a:extLst>
              <a:ext uri="{FF2B5EF4-FFF2-40B4-BE49-F238E27FC236}">
                <a16:creationId xmlns:a16="http://schemas.microsoft.com/office/drawing/2014/main" id="{2A80C9AB-9AD8-7D8E-2129-4DDB1643A534}"/>
              </a:ext>
            </a:extLst>
          </p:cNvPr>
          <p:cNvPicPr>
            <a:picLocks noChangeAspect="1"/>
          </p:cNvPicPr>
          <p:nvPr/>
        </p:nvPicPr>
        <p:blipFill>
          <a:blip r:embed="rId4"/>
          <a:stretch>
            <a:fillRect/>
          </a:stretch>
        </p:blipFill>
        <p:spPr>
          <a:xfrm flipH="1">
            <a:off x="7075906" y="1099914"/>
            <a:ext cx="1820243" cy="112357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77C404FF-F10A-5B7F-DC01-486143E227E8}"/>
              </a:ext>
            </a:extLst>
          </p:cNvPr>
          <p:cNvPicPr>
            <a:picLocks noChangeAspect="1"/>
          </p:cNvPicPr>
          <p:nvPr/>
        </p:nvPicPr>
        <p:blipFill>
          <a:blip r:embed="rId5"/>
          <a:stretch>
            <a:fillRect/>
          </a:stretch>
        </p:blipFill>
        <p:spPr>
          <a:xfrm>
            <a:off x="5705856" y="3918792"/>
            <a:ext cx="3374051" cy="1687026"/>
          </a:xfrm>
          <a:prstGeom prst="rect">
            <a:avLst/>
          </a:prstGeom>
        </p:spPr>
      </p:pic>
      <p:pic>
        <p:nvPicPr>
          <p:cNvPr id="6" name="Picture 5" descr="A picture containing text, clipart, aircraft, businesscard&#10;&#10;Description automatically generated">
            <a:extLst>
              <a:ext uri="{FF2B5EF4-FFF2-40B4-BE49-F238E27FC236}">
                <a16:creationId xmlns:a16="http://schemas.microsoft.com/office/drawing/2014/main" id="{BFC64975-26EA-99F8-F5AE-F1AD1D09E379}"/>
              </a:ext>
            </a:extLst>
          </p:cNvPr>
          <p:cNvPicPr>
            <a:picLocks noChangeAspect="1"/>
          </p:cNvPicPr>
          <p:nvPr/>
        </p:nvPicPr>
        <p:blipFill>
          <a:blip r:embed="rId6"/>
          <a:stretch>
            <a:fillRect/>
          </a:stretch>
        </p:blipFill>
        <p:spPr>
          <a:xfrm>
            <a:off x="7349051" y="5146067"/>
            <a:ext cx="1675966" cy="837983"/>
          </a:xfrm>
          <a:prstGeom prst="rect">
            <a:avLst/>
          </a:prstGeom>
        </p:spPr>
      </p:pic>
      <p:pic>
        <p:nvPicPr>
          <p:cNvPr id="8" name="Picture 7" descr="A picture containing glider&#10;&#10;Description automatically generated">
            <a:extLst>
              <a:ext uri="{FF2B5EF4-FFF2-40B4-BE49-F238E27FC236}">
                <a16:creationId xmlns:a16="http://schemas.microsoft.com/office/drawing/2014/main" id="{DA2BDFA8-D063-0741-5DC3-44FF0502F52B}"/>
              </a:ext>
            </a:extLst>
          </p:cNvPr>
          <p:cNvPicPr>
            <a:picLocks noChangeAspect="1"/>
          </p:cNvPicPr>
          <p:nvPr/>
        </p:nvPicPr>
        <p:blipFill>
          <a:blip r:embed="rId7"/>
          <a:stretch>
            <a:fillRect/>
          </a:stretch>
        </p:blipFill>
        <p:spPr>
          <a:xfrm>
            <a:off x="6490537" y="3450763"/>
            <a:ext cx="1804688" cy="1134980"/>
          </a:xfrm>
          <a:prstGeom prst="rect">
            <a:avLst/>
          </a:prstGeom>
        </p:spPr>
      </p:pic>
      <p:pic>
        <p:nvPicPr>
          <p:cNvPr id="9" name="Picture 8" descr="A space shuttle in the sky&#10;&#10;Description automatically generated with low confidence">
            <a:extLst>
              <a:ext uri="{FF2B5EF4-FFF2-40B4-BE49-F238E27FC236}">
                <a16:creationId xmlns:a16="http://schemas.microsoft.com/office/drawing/2014/main" id="{424343CC-914B-090D-8E59-528D36193D2B}"/>
              </a:ext>
            </a:extLst>
          </p:cNvPr>
          <p:cNvPicPr>
            <a:picLocks noChangeAspect="1"/>
          </p:cNvPicPr>
          <p:nvPr/>
        </p:nvPicPr>
        <p:blipFill>
          <a:blip r:embed="rId8"/>
          <a:stretch>
            <a:fillRect/>
          </a:stretch>
        </p:blipFill>
        <p:spPr>
          <a:xfrm>
            <a:off x="6249215" y="1920790"/>
            <a:ext cx="2639968" cy="1385983"/>
          </a:xfrm>
          <a:prstGeom prst="rect">
            <a:avLst/>
          </a:prstGeom>
        </p:spPr>
      </p:pic>
    </p:spTree>
    <p:extLst>
      <p:ext uri="{BB962C8B-B14F-4D97-AF65-F5344CB8AC3E}">
        <p14:creationId xmlns:p14="http://schemas.microsoft.com/office/powerpoint/2010/main" val="286201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9B2269-C026-28CB-DD4E-EE2C5033925B}"/>
              </a:ext>
            </a:extLst>
          </p:cNvPr>
          <p:cNvSpPr txBox="1"/>
          <p:nvPr/>
        </p:nvSpPr>
        <p:spPr>
          <a:xfrm>
            <a:off x="146649" y="1102503"/>
            <a:ext cx="4951562" cy="646331"/>
          </a:xfrm>
          <a:prstGeom prst="rect">
            <a:avLst/>
          </a:prstGeom>
          <a:noFill/>
        </p:spPr>
        <p:txBody>
          <a:bodyPr wrap="square" rtlCol="0">
            <a:spAutoFit/>
          </a:bodyPr>
          <a:lstStyle/>
          <a:p>
            <a:r>
              <a:rPr lang="en-GB" sz="3600" b="1" dirty="0"/>
              <a:t>Testing Activity – Step 1</a:t>
            </a:r>
          </a:p>
        </p:txBody>
      </p:sp>
      <p:sp>
        <p:nvSpPr>
          <p:cNvPr id="3" name="Rectangle 2">
            <a:extLst>
              <a:ext uri="{FF2B5EF4-FFF2-40B4-BE49-F238E27FC236}">
                <a16:creationId xmlns:a16="http://schemas.microsoft.com/office/drawing/2014/main" id="{5D232C9E-7DC9-4E9A-E86C-9CCCC246306B}"/>
              </a:ext>
            </a:extLst>
          </p:cNvPr>
          <p:cNvSpPr/>
          <p:nvPr/>
        </p:nvSpPr>
        <p:spPr>
          <a:xfrm>
            <a:off x="146649" y="2097654"/>
            <a:ext cx="5848709" cy="954107"/>
          </a:xfrm>
          <a:prstGeom prst="rect">
            <a:avLst/>
          </a:prstGeom>
        </p:spPr>
        <p:txBody>
          <a:bodyPr wrap="square">
            <a:spAutoFit/>
          </a:bodyPr>
          <a:lstStyle/>
          <a:p>
            <a:pPr marL="358775" indent="-358775">
              <a:buFont typeface="Arial" panose="020B0604020202020204" pitchFamily="34" charset="0"/>
              <a:buChar char="•"/>
            </a:pPr>
            <a:r>
              <a:rPr lang="en-GB" sz="2800" dirty="0">
                <a:solidFill>
                  <a:srgbClr val="231F20"/>
                </a:solidFill>
              </a:rPr>
              <a:t>Weigh each object.</a:t>
            </a:r>
          </a:p>
          <a:p>
            <a:pPr marL="358775" indent="-358775">
              <a:buFont typeface="Arial" panose="020B0604020202020204" pitchFamily="34" charset="0"/>
              <a:buChar char="•"/>
            </a:pPr>
            <a:r>
              <a:rPr lang="en-GB" sz="2800" dirty="0">
                <a:solidFill>
                  <a:srgbClr val="231F20"/>
                </a:solidFill>
              </a:rPr>
              <a:t>Write down the weight in </a:t>
            </a:r>
            <a:r>
              <a:rPr lang="en-GB" sz="2800" b="1" dirty="0">
                <a:solidFill>
                  <a:srgbClr val="231F20"/>
                </a:solidFill>
              </a:rPr>
              <a:t>g</a:t>
            </a:r>
            <a:r>
              <a:rPr lang="en-GB" sz="2800" dirty="0">
                <a:solidFill>
                  <a:srgbClr val="231F20"/>
                </a:solidFill>
              </a:rPr>
              <a:t>.</a:t>
            </a:r>
          </a:p>
        </p:txBody>
      </p:sp>
      <p:pic>
        <p:nvPicPr>
          <p:cNvPr id="4" name="Picture 3" descr="A picture containing cup&#10;&#10;Description automatically generated">
            <a:extLst>
              <a:ext uri="{FF2B5EF4-FFF2-40B4-BE49-F238E27FC236}">
                <a16:creationId xmlns:a16="http://schemas.microsoft.com/office/drawing/2014/main" id="{8018DC3E-57C7-66A8-1C87-68E55CC5F9F9}"/>
              </a:ext>
            </a:extLst>
          </p:cNvPr>
          <p:cNvPicPr>
            <a:picLocks noChangeAspect="1"/>
          </p:cNvPicPr>
          <p:nvPr/>
        </p:nvPicPr>
        <p:blipFill>
          <a:blip r:embed="rId4"/>
          <a:stretch>
            <a:fillRect/>
          </a:stretch>
        </p:blipFill>
        <p:spPr>
          <a:xfrm>
            <a:off x="5418088" y="1594022"/>
            <a:ext cx="3689948" cy="4228410"/>
          </a:xfrm>
          <a:prstGeom prst="rect">
            <a:avLst/>
          </a:prstGeom>
        </p:spPr>
      </p:pic>
      <p:pic>
        <p:nvPicPr>
          <p:cNvPr id="5" name="Picture 4">
            <a:extLst>
              <a:ext uri="{FF2B5EF4-FFF2-40B4-BE49-F238E27FC236}">
                <a16:creationId xmlns:a16="http://schemas.microsoft.com/office/drawing/2014/main" id="{1989F2B1-EBA1-A867-AAEA-87BD9CDF105B}"/>
              </a:ext>
            </a:extLst>
          </p:cNvPr>
          <p:cNvPicPr>
            <a:picLocks noChangeAspect="1"/>
          </p:cNvPicPr>
          <p:nvPr/>
        </p:nvPicPr>
        <p:blipFill>
          <a:blip r:embed="rId5"/>
          <a:stretch>
            <a:fillRect/>
          </a:stretch>
        </p:blipFill>
        <p:spPr>
          <a:xfrm>
            <a:off x="6709719" y="2201016"/>
            <a:ext cx="606586" cy="739535"/>
          </a:xfrm>
          <a:prstGeom prst="rect">
            <a:avLst/>
          </a:prstGeom>
        </p:spPr>
      </p:pic>
    </p:spTree>
    <p:extLst>
      <p:ext uri="{BB962C8B-B14F-4D97-AF65-F5344CB8AC3E}">
        <p14:creationId xmlns:p14="http://schemas.microsoft.com/office/powerpoint/2010/main" val="373083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C81966-9A96-F823-2816-BC74C6744B21}"/>
              </a:ext>
            </a:extLst>
          </p:cNvPr>
          <p:cNvSpPr txBox="1"/>
          <p:nvPr/>
        </p:nvSpPr>
        <p:spPr>
          <a:xfrm>
            <a:off x="146649" y="1102503"/>
            <a:ext cx="4951562" cy="646331"/>
          </a:xfrm>
          <a:prstGeom prst="rect">
            <a:avLst/>
          </a:prstGeom>
          <a:noFill/>
        </p:spPr>
        <p:txBody>
          <a:bodyPr wrap="square" rtlCol="0">
            <a:spAutoFit/>
          </a:bodyPr>
          <a:lstStyle/>
          <a:p>
            <a:r>
              <a:rPr lang="en-GB" sz="3600" b="1" dirty="0"/>
              <a:t>Step 2 – Find the Volume</a:t>
            </a:r>
          </a:p>
        </p:txBody>
      </p:sp>
      <p:pic>
        <p:nvPicPr>
          <p:cNvPr id="3" name="Picture 2">
            <a:extLst>
              <a:ext uri="{FF2B5EF4-FFF2-40B4-BE49-F238E27FC236}">
                <a16:creationId xmlns:a16="http://schemas.microsoft.com/office/drawing/2014/main" id="{54679CE2-BE1E-FB87-1A5A-C77DE8A2BCE2}"/>
              </a:ext>
            </a:extLst>
          </p:cNvPr>
          <p:cNvPicPr>
            <a:picLocks noChangeAspect="1"/>
          </p:cNvPicPr>
          <p:nvPr/>
        </p:nvPicPr>
        <p:blipFill>
          <a:blip r:embed="rId4"/>
          <a:stretch>
            <a:fillRect/>
          </a:stretch>
        </p:blipFill>
        <p:spPr>
          <a:xfrm>
            <a:off x="4010625" y="2841441"/>
            <a:ext cx="4883210" cy="3133067"/>
          </a:xfrm>
          <a:prstGeom prst="rect">
            <a:avLst/>
          </a:prstGeom>
        </p:spPr>
      </p:pic>
      <p:sp>
        <p:nvSpPr>
          <p:cNvPr id="4" name="Rectangle 3">
            <a:extLst>
              <a:ext uri="{FF2B5EF4-FFF2-40B4-BE49-F238E27FC236}">
                <a16:creationId xmlns:a16="http://schemas.microsoft.com/office/drawing/2014/main" id="{B89E0CEF-E93D-88AF-EB28-602777B72D94}"/>
              </a:ext>
            </a:extLst>
          </p:cNvPr>
          <p:cNvSpPr/>
          <p:nvPr/>
        </p:nvSpPr>
        <p:spPr>
          <a:xfrm>
            <a:off x="146649" y="1748834"/>
            <a:ext cx="5848709" cy="3046988"/>
          </a:xfrm>
          <a:prstGeom prst="rect">
            <a:avLst/>
          </a:prstGeom>
        </p:spPr>
        <p:txBody>
          <a:bodyPr wrap="square">
            <a:spAutoFit/>
          </a:bodyPr>
          <a:lstStyle/>
          <a:p>
            <a:pPr marL="457200" indent="-457200">
              <a:buFont typeface="Arial" panose="020B0604020202020204" pitchFamily="34" charset="0"/>
              <a:buChar char="•"/>
            </a:pPr>
            <a:r>
              <a:rPr lang="en-GB" sz="2800" dirty="0"/>
              <a:t>Place a bowl on a tray.</a:t>
            </a:r>
          </a:p>
          <a:p>
            <a:pPr marL="457200" indent="-457200">
              <a:buFont typeface="Arial" panose="020B0604020202020204" pitchFamily="34" charset="0"/>
              <a:buChar char="•"/>
            </a:pPr>
            <a:r>
              <a:rPr lang="en-GB" sz="2800" dirty="0"/>
              <a:t>Fill the bowl to the brim with water.</a:t>
            </a:r>
          </a:p>
          <a:p>
            <a:pPr marL="457200" indent="-457200">
              <a:buFont typeface="Arial" panose="020B0604020202020204" pitchFamily="34" charset="0"/>
              <a:buChar char="•"/>
            </a:pPr>
            <a:r>
              <a:rPr lang="en-GB" sz="2800" dirty="0"/>
              <a:t>Put the object in the water.</a:t>
            </a:r>
          </a:p>
          <a:p>
            <a:pPr marL="457200" indent="-457200">
              <a:buFont typeface="Arial" panose="020B0604020202020204" pitchFamily="34" charset="0"/>
              <a:buChar char="•"/>
            </a:pPr>
            <a:r>
              <a:rPr lang="en-GB" sz="2800" dirty="0"/>
              <a:t>The tray will catch all </a:t>
            </a:r>
          </a:p>
          <a:p>
            <a:r>
              <a:rPr lang="en-GB" sz="2800" dirty="0"/>
              <a:t>      the water that</a:t>
            </a:r>
          </a:p>
          <a:p>
            <a:r>
              <a:rPr lang="en-GB" sz="2800" dirty="0"/>
              <a:t>      overflows.</a:t>
            </a:r>
          </a:p>
          <a:p>
            <a:endParaRPr lang="en-GB" sz="2400" dirty="0">
              <a:solidFill>
                <a:srgbClr val="231F20"/>
              </a:solidFill>
              <a:latin typeface="ReithSans"/>
            </a:endParaRPr>
          </a:p>
        </p:txBody>
      </p:sp>
      <p:sp>
        <p:nvSpPr>
          <p:cNvPr id="5" name="Arrow: Circular 4">
            <a:extLst>
              <a:ext uri="{FF2B5EF4-FFF2-40B4-BE49-F238E27FC236}">
                <a16:creationId xmlns:a16="http://schemas.microsoft.com/office/drawing/2014/main" id="{6370DB3F-18B7-15D5-785B-3264DDD29C89}"/>
              </a:ext>
            </a:extLst>
          </p:cNvPr>
          <p:cNvSpPr/>
          <p:nvPr/>
        </p:nvSpPr>
        <p:spPr>
          <a:xfrm>
            <a:off x="5184475" y="3524494"/>
            <a:ext cx="810883" cy="681084"/>
          </a:xfrm>
          <a:prstGeom prst="circular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6592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D6927D-20B6-5F6E-07DA-E77677270160}"/>
              </a:ext>
            </a:extLst>
          </p:cNvPr>
          <p:cNvSpPr txBox="1"/>
          <p:nvPr/>
        </p:nvSpPr>
        <p:spPr>
          <a:xfrm>
            <a:off x="146648" y="1102503"/>
            <a:ext cx="5661027" cy="646331"/>
          </a:xfrm>
          <a:prstGeom prst="rect">
            <a:avLst/>
          </a:prstGeom>
          <a:noFill/>
        </p:spPr>
        <p:txBody>
          <a:bodyPr wrap="square" rtlCol="0">
            <a:spAutoFit/>
          </a:bodyPr>
          <a:lstStyle/>
          <a:p>
            <a:r>
              <a:rPr lang="en-GB" sz="3600" b="1" dirty="0"/>
              <a:t>Step 3 – Measure the Water</a:t>
            </a:r>
          </a:p>
        </p:txBody>
      </p:sp>
      <p:pic>
        <p:nvPicPr>
          <p:cNvPr id="3" name="Picture 2">
            <a:extLst>
              <a:ext uri="{FF2B5EF4-FFF2-40B4-BE49-F238E27FC236}">
                <a16:creationId xmlns:a16="http://schemas.microsoft.com/office/drawing/2014/main" id="{C8C5C102-CE32-FBFB-2A4B-091C4A2564F7}"/>
              </a:ext>
            </a:extLst>
          </p:cNvPr>
          <p:cNvPicPr>
            <a:picLocks noChangeAspect="1"/>
          </p:cNvPicPr>
          <p:nvPr/>
        </p:nvPicPr>
        <p:blipFill>
          <a:blip r:embed="rId4"/>
          <a:stretch>
            <a:fillRect/>
          </a:stretch>
        </p:blipFill>
        <p:spPr>
          <a:xfrm>
            <a:off x="4137354" y="1265977"/>
            <a:ext cx="5006646" cy="3212264"/>
          </a:xfrm>
          <a:prstGeom prst="rect">
            <a:avLst/>
          </a:prstGeom>
        </p:spPr>
      </p:pic>
      <p:pic>
        <p:nvPicPr>
          <p:cNvPr id="4" name="Picture 3">
            <a:extLst>
              <a:ext uri="{FF2B5EF4-FFF2-40B4-BE49-F238E27FC236}">
                <a16:creationId xmlns:a16="http://schemas.microsoft.com/office/drawing/2014/main" id="{F23F70C9-0DBB-AD06-E12D-E6116295AD8E}"/>
              </a:ext>
            </a:extLst>
          </p:cNvPr>
          <p:cNvPicPr>
            <a:picLocks noChangeAspect="1"/>
          </p:cNvPicPr>
          <p:nvPr/>
        </p:nvPicPr>
        <p:blipFill>
          <a:blip r:embed="rId5"/>
          <a:stretch>
            <a:fillRect/>
          </a:stretch>
        </p:blipFill>
        <p:spPr>
          <a:xfrm>
            <a:off x="4723677" y="4478241"/>
            <a:ext cx="1833828" cy="1466041"/>
          </a:xfrm>
          <a:prstGeom prst="rect">
            <a:avLst/>
          </a:prstGeom>
        </p:spPr>
      </p:pic>
      <p:sp>
        <p:nvSpPr>
          <p:cNvPr id="5" name="Rectangle 4">
            <a:extLst>
              <a:ext uri="{FF2B5EF4-FFF2-40B4-BE49-F238E27FC236}">
                <a16:creationId xmlns:a16="http://schemas.microsoft.com/office/drawing/2014/main" id="{FBF4F735-239A-5E28-BBDD-6464B18DE1DC}"/>
              </a:ext>
            </a:extLst>
          </p:cNvPr>
          <p:cNvSpPr/>
          <p:nvPr/>
        </p:nvSpPr>
        <p:spPr>
          <a:xfrm>
            <a:off x="177097" y="1992047"/>
            <a:ext cx="3990705" cy="3108543"/>
          </a:xfrm>
          <a:prstGeom prst="rect">
            <a:avLst/>
          </a:prstGeom>
        </p:spPr>
        <p:txBody>
          <a:bodyPr wrap="square">
            <a:spAutoFit/>
          </a:bodyPr>
          <a:lstStyle/>
          <a:p>
            <a:pPr marL="457200" indent="-457200">
              <a:buFont typeface="Arial" panose="020B0604020202020204" pitchFamily="34" charset="0"/>
              <a:buChar char="•"/>
            </a:pPr>
            <a:r>
              <a:rPr lang="en-GB" sz="2800" dirty="0">
                <a:solidFill>
                  <a:srgbClr val="231F20"/>
                </a:solidFill>
              </a:rPr>
              <a:t>Carefully take the bowl from the tray.</a:t>
            </a:r>
          </a:p>
          <a:p>
            <a:pPr marL="457200" indent="-457200">
              <a:buFont typeface="Arial" panose="020B0604020202020204" pitchFamily="34" charset="0"/>
              <a:buChar char="•"/>
            </a:pPr>
            <a:r>
              <a:rPr lang="en-GB" sz="2800" dirty="0">
                <a:solidFill>
                  <a:srgbClr val="231F20"/>
                </a:solidFill>
              </a:rPr>
              <a:t>Pour the water on the tray into a jug.</a:t>
            </a:r>
          </a:p>
          <a:p>
            <a:pPr marL="457200" indent="-457200">
              <a:buFont typeface="Arial" panose="020B0604020202020204" pitchFamily="34" charset="0"/>
              <a:buChar char="•"/>
            </a:pPr>
            <a:r>
              <a:rPr lang="en-GB" sz="2800" dirty="0">
                <a:solidFill>
                  <a:srgbClr val="231F20"/>
                </a:solidFill>
              </a:rPr>
              <a:t>Write down how much water has been collected in </a:t>
            </a:r>
            <a:r>
              <a:rPr lang="en-GB" sz="2800" b="1" dirty="0">
                <a:solidFill>
                  <a:srgbClr val="231F20"/>
                </a:solidFill>
              </a:rPr>
              <a:t>ml</a:t>
            </a:r>
            <a:r>
              <a:rPr lang="en-GB" sz="2800" dirty="0">
                <a:solidFill>
                  <a:srgbClr val="231F20"/>
                </a:solidFill>
              </a:rPr>
              <a:t>.</a:t>
            </a:r>
            <a:endParaRPr lang="en-GB" sz="2400" dirty="0">
              <a:solidFill>
                <a:srgbClr val="231F20"/>
              </a:solidFill>
            </a:endParaRPr>
          </a:p>
        </p:txBody>
      </p:sp>
      <p:sp>
        <p:nvSpPr>
          <p:cNvPr id="6" name="Arrow: Left 5">
            <a:extLst>
              <a:ext uri="{FF2B5EF4-FFF2-40B4-BE49-F238E27FC236}">
                <a16:creationId xmlns:a16="http://schemas.microsoft.com/office/drawing/2014/main" id="{7DAB1FEF-0B5B-8C52-AF6E-82DA7A550A32}"/>
              </a:ext>
            </a:extLst>
          </p:cNvPr>
          <p:cNvSpPr/>
          <p:nvPr/>
        </p:nvSpPr>
        <p:spPr>
          <a:xfrm rot="18126723">
            <a:off x="5270146" y="3756062"/>
            <a:ext cx="1402070" cy="506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1000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TotalTime>
  <Words>447</Words>
  <Application>Microsoft Office PowerPoint</Application>
  <PresentationFormat>On-screen Show (4:3)</PresentationFormat>
  <Paragraphs>64</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Cambria Math</vt:lpstr>
      <vt:lpstr>ReithSans</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up airport presentation</dc:title>
  <dc:creator>Attainment in Education</dc:creator>
  <cp:lastModifiedBy>Marie Neighbour</cp:lastModifiedBy>
  <cp:revision>30</cp:revision>
  <dcterms:created xsi:type="dcterms:W3CDTF">2017-06-28T15:11:57Z</dcterms:created>
  <dcterms:modified xsi:type="dcterms:W3CDTF">2022-11-01T12:09:16Z</dcterms:modified>
</cp:coreProperties>
</file>