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9" r:id="rId2"/>
    <p:sldId id="260" r:id="rId3"/>
    <p:sldId id="261" r:id="rId4"/>
    <p:sldId id="271" r:id="rId5"/>
    <p:sldId id="273" r:id="rId6"/>
    <p:sldId id="276" r:id="rId7"/>
    <p:sldId id="275"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8983" autoAdjust="0"/>
  </p:normalViewPr>
  <p:slideViewPr>
    <p:cSldViewPr snapToGrid="0" snapToObjects="1">
      <p:cViewPr varScale="1">
        <p:scale>
          <a:sx n="76" d="100"/>
          <a:sy n="76" d="100"/>
        </p:scale>
        <p:origin x="1550"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7F889-9E18-41E6-8973-F6D11122191D}" type="datetimeFigureOut">
              <a:rPr lang="en-GB" smtClean="0"/>
              <a:t>11/10/2022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FA728-7C25-4CCC-8013-DCE6384EC718}" type="slidenum">
              <a:rPr lang="en-GB" smtClean="0"/>
              <a:t>‹#›</a:t>
            </a:fld>
            <a:endParaRPr lang="en-GB"/>
          </a:p>
        </p:txBody>
      </p:sp>
    </p:spTree>
    <p:extLst>
      <p:ext uri="{BB962C8B-B14F-4D97-AF65-F5344CB8AC3E}">
        <p14:creationId xmlns:p14="http://schemas.microsoft.com/office/powerpoint/2010/main" val="253683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crisis in Ukraine could be used as an example for context.</a:t>
            </a:r>
          </a:p>
          <a:p>
            <a:r>
              <a:rPr lang="en-GB" dirty="0"/>
              <a:t>Discuss the types of aid that might need delivering and the requirements for keeping them safe during delivery:</a:t>
            </a:r>
          </a:p>
          <a:p>
            <a:r>
              <a:rPr lang="en-GB" dirty="0"/>
              <a:t>Food - it is essential in every crisis to first determine whether food supply is a correct response. </a:t>
            </a:r>
          </a:p>
          <a:p>
            <a:r>
              <a:rPr lang="en-GB" dirty="0"/>
              <a:t>Shelter - shelter is a critical to survival in the initial stages of a disaster. </a:t>
            </a:r>
          </a:p>
          <a:p>
            <a:r>
              <a:rPr lang="en-GB"/>
              <a:t>Non-food items - water, sanitation and hygiene Promotion.</a:t>
            </a:r>
          </a:p>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3</a:t>
            </a:fld>
            <a:endParaRPr lang="en-GB"/>
          </a:p>
        </p:txBody>
      </p:sp>
    </p:spTree>
    <p:extLst>
      <p:ext uri="{BB962C8B-B14F-4D97-AF65-F5344CB8AC3E}">
        <p14:creationId xmlns:p14="http://schemas.microsoft.com/office/powerpoint/2010/main" val="95824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existing methods used, such as drones and parachutes.</a:t>
            </a:r>
          </a:p>
          <a:p>
            <a:r>
              <a:rPr lang="en-GB" dirty="0"/>
              <a:t>What are their advantages and disadvantages?</a:t>
            </a:r>
          </a:p>
          <a:p>
            <a:r>
              <a:rPr lang="en-GB" dirty="0"/>
              <a:t>Learners to fill in the table on the activity sheet.</a:t>
            </a:r>
          </a:p>
        </p:txBody>
      </p:sp>
      <p:sp>
        <p:nvSpPr>
          <p:cNvPr id="4" name="Slide Number Placeholder 3"/>
          <p:cNvSpPr>
            <a:spLocks noGrp="1"/>
          </p:cNvSpPr>
          <p:nvPr>
            <p:ph type="sldNum" sz="quarter" idx="5"/>
          </p:nvPr>
        </p:nvSpPr>
        <p:spPr/>
        <p:txBody>
          <a:bodyPr/>
          <a:lstStyle/>
          <a:p>
            <a:fld id="{36FFA728-7C25-4CCC-8013-DCE6384EC718}" type="slidenum">
              <a:rPr lang="en-GB" smtClean="0"/>
              <a:t>4</a:t>
            </a:fld>
            <a:endParaRPr lang="en-GB"/>
          </a:p>
        </p:txBody>
      </p:sp>
    </p:spTree>
    <p:extLst>
      <p:ext uri="{BB962C8B-B14F-4D97-AF65-F5344CB8AC3E}">
        <p14:creationId xmlns:p14="http://schemas.microsoft.com/office/powerpoint/2010/main" val="167808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learners to consider potential added features e.g.:</a:t>
            </a:r>
          </a:p>
          <a:p>
            <a:r>
              <a:rPr lang="en-GB" dirty="0"/>
              <a:t>How are you going to let people know where the package is once it has landed?</a:t>
            </a:r>
          </a:p>
          <a:p>
            <a:r>
              <a:rPr lang="en-GB" dirty="0"/>
              <a:t>How could people locate it once it has been delivered?</a:t>
            </a:r>
          </a:p>
          <a:p>
            <a:r>
              <a:rPr lang="en-GB" dirty="0"/>
              <a:t>How are you going make sure the parcel arrives safely?</a:t>
            </a:r>
          </a:p>
          <a:p>
            <a:r>
              <a:rPr lang="en-GB" dirty="0"/>
              <a:t>You want to avoid heavy crash landings - how could you “soften” the landing?</a:t>
            </a:r>
          </a:p>
          <a:p>
            <a:r>
              <a:rPr lang="en-GB" dirty="0"/>
              <a:t>Add this detail to the designs - this is called Iteration.</a:t>
            </a:r>
          </a:p>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5</a:t>
            </a:fld>
            <a:endParaRPr lang="en-GB"/>
          </a:p>
        </p:txBody>
      </p:sp>
    </p:spTree>
    <p:extLst>
      <p:ext uri="{BB962C8B-B14F-4D97-AF65-F5344CB8AC3E}">
        <p14:creationId xmlns:p14="http://schemas.microsoft.com/office/powerpoint/2010/main" val="260136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an extension, learners could produce a card model of their design.</a:t>
            </a:r>
          </a:p>
        </p:txBody>
      </p:sp>
      <p:sp>
        <p:nvSpPr>
          <p:cNvPr id="4" name="Slide Number Placeholder 3"/>
          <p:cNvSpPr>
            <a:spLocks noGrp="1"/>
          </p:cNvSpPr>
          <p:nvPr>
            <p:ph type="sldNum" sz="quarter" idx="5"/>
          </p:nvPr>
        </p:nvSpPr>
        <p:spPr/>
        <p:txBody>
          <a:bodyPr/>
          <a:lstStyle/>
          <a:p>
            <a:fld id="{36FFA728-7C25-4CCC-8013-DCE6384EC718}" type="slidenum">
              <a:rPr lang="en-GB" smtClean="0"/>
              <a:t>6</a:t>
            </a:fld>
            <a:endParaRPr lang="en-GB"/>
          </a:p>
        </p:txBody>
      </p:sp>
    </p:spTree>
    <p:extLst>
      <p:ext uri="{BB962C8B-B14F-4D97-AF65-F5344CB8AC3E}">
        <p14:creationId xmlns:p14="http://schemas.microsoft.com/office/powerpoint/2010/main" val="3427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learners to show their designs to a variety of people in the class (or at home if possible) and note down their opinions/comments.</a:t>
            </a:r>
          </a:p>
        </p:txBody>
      </p:sp>
      <p:sp>
        <p:nvSpPr>
          <p:cNvPr id="4" name="Slide Number Placeholder 3"/>
          <p:cNvSpPr>
            <a:spLocks noGrp="1"/>
          </p:cNvSpPr>
          <p:nvPr>
            <p:ph type="sldNum" sz="quarter" idx="5"/>
          </p:nvPr>
        </p:nvSpPr>
        <p:spPr/>
        <p:txBody>
          <a:bodyPr/>
          <a:lstStyle/>
          <a:p>
            <a:fld id="{36FFA728-7C25-4CCC-8013-DCE6384EC718}" type="slidenum">
              <a:rPr lang="en-GB" smtClean="0"/>
              <a:t>7</a:t>
            </a:fld>
            <a:endParaRPr lang="en-GB"/>
          </a:p>
        </p:txBody>
      </p:sp>
    </p:spTree>
    <p:extLst>
      <p:ext uri="{BB962C8B-B14F-4D97-AF65-F5344CB8AC3E}">
        <p14:creationId xmlns:p14="http://schemas.microsoft.com/office/powerpoint/2010/main" val="341488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D9623A4-A1FD-42D3-BA3E-EC323D62B672}"/>
              </a:ext>
            </a:extLst>
          </p:cNvPr>
          <p:cNvSpPr txBox="1">
            <a:spLocks/>
          </p:cNvSpPr>
          <p:nvPr/>
        </p:nvSpPr>
        <p:spPr>
          <a:xfrm>
            <a:off x="688157" y="5257915"/>
            <a:ext cx="7711125" cy="8309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dirty="0">
                <a:latin typeface="Arial" panose="020B0604020202020204" pitchFamily="34" charset="0"/>
                <a:cs typeface="Arial" panose="020B0604020202020204" pitchFamily="34" charset="0"/>
              </a:rPr>
              <a:t>Designing a system to drop emergency aid pallets </a:t>
            </a:r>
          </a:p>
          <a:p>
            <a:pPr marL="0" indent="0" algn="ctr">
              <a:spcBef>
                <a:spcPts val="0"/>
              </a:spcBef>
              <a:buNone/>
            </a:pPr>
            <a:r>
              <a:rPr lang="en-GB" sz="2400" dirty="0">
                <a:latin typeface="Arial" panose="020B0604020202020204" pitchFamily="34" charset="0"/>
                <a:cs typeface="Arial" panose="020B0604020202020204" pitchFamily="34" charset="0"/>
              </a:rPr>
              <a:t>from an aircraft</a:t>
            </a:r>
          </a:p>
        </p:txBody>
      </p:sp>
      <p:sp>
        <p:nvSpPr>
          <p:cNvPr id="4" name="TextBox 3">
            <a:extLst>
              <a:ext uri="{FF2B5EF4-FFF2-40B4-BE49-F238E27FC236}">
                <a16:creationId xmlns:a16="http://schemas.microsoft.com/office/drawing/2014/main" id="{B86CFF00-33B4-47B2-8D15-4DDCD5F5856E}"/>
              </a:ext>
            </a:extLst>
          </p:cNvPr>
          <p:cNvSpPr txBox="1"/>
          <p:nvPr/>
        </p:nvSpPr>
        <p:spPr>
          <a:xfrm>
            <a:off x="85725" y="1064864"/>
            <a:ext cx="9004476" cy="830997"/>
          </a:xfrm>
          <a:prstGeom prst="rect">
            <a:avLst/>
          </a:prstGeom>
          <a:noFill/>
        </p:spPr>
        <p:txBody>
          <a:bodyPr wrap="square">
            <a:spAutoFit/>
          </a:bodyPr>
          <a:lstStyle/>
          <a:p>
            <a:pPr algn="ctr"/>
            <a:r>
              <a:rPr lang="en-GB" sz="4800" b="1" i="0" dirty="0">
                <a:solidFill>
                  <a:srgbClr val="201F1E"/>
                </a:solidFill>
                <a:effectLst/>
                <a:latin typeface="Arial" panose="020B0604020202020204" pitchFamily="34" charset="0"/>
                <a:cs typeface="Arial" panose="020B0604020202020204" pitchFamily="34" charset="0"/>
              </a:rPr>
              <a:t>Drop it!</a:t>
            </a:r>
            <a:endParaRPr lang="en-GB" sz="4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22E60DF-29F2-AF48-529F-39CA5B87FBDD}"/>
              </a:ext>
            </a:extLst>
          </p:cNvPr>
          <p:cNvPicPr>
            <a:picLocks noChangeAspect="1"/>
          </p:cNvPicPr>
          <p:nvPr/>
        </p:nvPicPr>
        <p:blipFill>
          <a:blip r:embed="rId2"/>
          <a:stretch>
            <a:fillRect/>
          </a:stretch>
        </p:blipFill>
        <p:spPr>
          <a:xfrm>
            <a:off x="2364957" y="2105526"/>
            <a:ext cx="4414086" cy="2942724"/>
          </a:xfrm>
          <a:prstGeom prst="rect">
            <a:avLst/>
          </a:prstGeom>
        </p:spPr>
      </p:pic>
    </p:spTree>
    <p:extLst>
      <p:ext uri="{BB962C8B-B14F-4D97-AF65-F5344CB8AC3E}">
        <p14:creationId xmlns:p14="http://schemas.microsoft.com/office/powerpoint/2010/main" val="261460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63EAE6-ED14-8754-8793-4BE5441ABEA7}"/>
              </a:ext>
            </a:extLst>
          </p:cNvPr>
          <p:cNvSpPr txBox="1"/>
          <p:nvPr/>
        </p:nvSpPr>
        <p:spPr>
          <a:xfrm>
            <a:off x="899592" y="1078974"/>
            <a:ext cx="7344816" cy="4878259"/>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11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36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3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3600" dirty="0">
              <a:effectLst/>
              <a:latin typeface="Times New Roman" panose="02020603050405020304" pitchFamily="18" charset="0"/>
              <a:ea typeface="Times New Roman" panose="02020603050405020304" pitchFamily="18" charset="0"/>
            </a:endParaRPr>
          </a:p>
          <a:p>
            <a:pPr fontAlgn="base"/>
            <a:r>
              <a:rPr lang="en-US"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137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7" y="1154621"/>
            <a:ext cx="3016988" cy="680519"/>
          </a:xfrm>
        </p:spPr>
        <p:txBody>
          <a:bodyPr>
            <a:normAutofit/>
          </a:bodyPr>
          <a:lstStyle/>
          <a:p>
            <a:r>
              <a:rPr lang="en-GB" sz="3600" b="1" dirty="0">
                <a:latin typeface="Arial" panose="020B0604020202020204" pitchFamily="34" charset="0"/>
                <a:cs typeface="Arial" panose="020B0604020202020204" pitchFamily="34" charset="0"/>
              </a:rPr>
              <a:t>Design brief</a:t>
            </a:r>
          </a:p>
        </p:txBody>
      </p:sp>
      <p:sp>
        <p:nvSpPr>
          <p:cNvPr id="4" name="TextBox 3">
            <a:extLst>
              <a:ext uri="{FF2B5EF4-FFF2-40B4-BE49-F238E27FC236}">
                <a16:creationId xmlns:a16="http://schemas.microsoft.com/office/drawing/2014/main" id="{F235A329-F13A-4775-9DE3-B3855F3CDB81}"/>
              </a:ext>
            </a:extLst>
          </p:cNvPr>
          <p:cNvSpPr txBox="1"/>
          <p:nvPr/>
        </p:nvSpPr>
        <p:spPr>
          <a:xfrm>
            <a:off x="231037" y="1835140"/>
            <a:ext cx="8681926" cy="3785652"/>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People in countries affected by natural disasters or war often need food, water, shelter and other aid delivered to them.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This can be done by air, but a method is needed to safely and securely drop this aid from the aircraft to the ground</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Your task is to design a system that could be used to drop emergency aid from an aircraft to where it is needed on the ground. You should consider the type of aid that might be needed and how this could be kept secure during delivery</a:t>
            </a:r>
          </a:p>
        </p:txBody>
      </p:sp>
    </p:spTree>
    <p:extLst>
      <p:ext uri="{BB962C8B-B14F-4D97-AF65-F5344CB8AC3E}">
        <p14:creationId xmlns:p14="http://schemas.microsoft.com/office/powerpoint/2010/main" val="1914796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0750454-79C5-F869-0EE6-B6BF9A435B3A}"/>
              </a:ext>
            </a:extLst>
          </p:cNvPr>
          <p:cNvSpPr txBox="1">
            <a:spLocks/>
          </p:cNvSpPr>
          <p:nvPr/>
        </p:nvSpPr>
        <p:spPr>
          <a:xfrm>
            <a:off x="285982" y="1055360"/>
            <a:ext cx="6764523"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Arial" panose="020B0604020202020204" pitchFamily="34" charset="0"/>
                <a:cs typeface="Arial" panose="020B0604020202020204" pitchFamily="34" charset="0"/>
              </a:rPr>
              <a:t>Existing methods</a:t>
            </a:r>
          </a:p>
        </p:txBody>
      </p:sp>
      <p:sp>
        <p:nvSpPr>
          <p:cNvPr id="24" name="TextBox 23">
            <a:extLst>
              <a:ext uri="{FF2B5EF4-FFF2-40B4-BE49-F238E27FC236}">
                <a16:creationId xmlns:a16="http://schemas.microsoft.com/office/drawing/2014/main" id="{F76EC436-57B2-02F3-3EF3-93031500FAB0}"/>
              </a:ext>
            </a:extLst>
          </p:cNvPr>
          <p:cNvSpPr txBox="1"/>
          <p:nvPr/>
        </p:nvSpPr>
        <p:spPr>
          <a:xfrm>
            <a:off x="285982" y="1742314"/>
            <a:ext cx="3776567" cy="2677656"/>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Drones and parachutes are two existing methods of solving this problem</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What are their advantages and disadvantages?</a:t>
            </a:r>
          </a:p>
        </p:txBody>
      </p:sp>
      <p:pic>
        <p:nvPicPr>
          <p:cNvPr id="3" name="Picture 2">
            <a:extLst>
              <a:ext uri="{FF2B5EF4-FFF2-40B4-BE49-F238E27FC236}">
                <a16:creationId xmlns:a16="http://schemas.microsoft.com/office/drawing/2014/main" id="{946D957E-A21E-46C5-7EF5-D5178DF80CDB}"/>
              </a:ext>
            </a:extLst>
          </p:cNvPr>
          <p:cNvPicPr>
            <a:picLocks noChangeAspect="1"/>
          </p:cNvPicPr>
          <p:nvPr/>
        </p:nvPicPr>
        <p:blipFill>
          <a:blip r:embed="rId3"/>
          <a:stretch>
            <a:fillRect/>
          </a:stretch>
        </p:blipFill>
        <p:spPr>
          <a:xfrm>
            <a:off x="4572000" y="1086836"/>
            <a:ext cx="4399785" cy="4734463"/>
          </a:xfrm>
          <a:prstGeom prst="rect">
            <a:avLst/>
          </a:prstGeom>
        </p:spPr>
      </p:pic>
    </p:spTree>
    <p:extLst>
      <p:ext uri="{BB962C8B-B14F-4D97-AF65-F5344CB8AC3E}">
        <p14:creationId xmlns:p14="http://schemas.microsoft.com/office/powerpoint/2010/main" val="286503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288F22-48B2-84FF-E523-AC2030420631}"/>
              </a:ext>
            </a:extLst>
          </p:cNvPr>
          <p:cNvSpPr txBox="1"/>
          <p:nvPr/>
        </p:nvSpPr>
        <p:spPr>
          <a:xfrm>
            <a:off x="208108" y="1057986"/>
            <a:ext cx="6956780" cy="646331"/>
          </a:xfrm>
          <a:prstGeom prst="rect">
            <a:avLst/>
          </a:prstGeom>
          <a:noFill/>
        </p:spPr>
        <p:txBody>
          <a:bodyPr wrap="square" rtlCol="0">
            <a:spAutoFit/>
          </a:bodyPr>
          <a:lstStyle/>
          <a:p>
            <a:r>
              <a:rPr lang="en-GB" sz="3600" b="1" dirty="0">
                <a:latin typeface="Arial" panose="020B0604020202020204" pitchFamily="34" charset="0"/>
                <a:ea typeface="+mj-ea"/>
                <a:cs typeface="Arial" panose="020B0604020202020204" pitchFamily="34" charset="0"/>
              </a:rPr>
              <a:t>Producing your designs</a:t>
            </a:r>
          </a:p>
        </p:txBody>
      </p:sp>
      <p:sp>
        <p:nvSpPr>
          <p:cNvPr id="11" name="TextBox 10">
            <a:extLst>
              <a:ext uri="{FF2B5EF4-FFF2-40B4-BE49-F238E27FC236}">
                <a16:creationId xmlns:a16="http://schemas.microsoft.com/office/drawing/2014/main" id="{DBEE84D6-C331-5CB0-E9A8-7FF1F3F9B6C4}"/>
              </a:ext>
            </a:extLst>
          </p:cNvPr>
          <p:cNvSpPr txBox="1"/>
          <p:nvPr/>
        </p:nvSpPr>
        <p:spPr>
          <a:xfrm>
            <a:off x="208107" y="1788829"/>
            <a:ext cx="8635267" cy="350865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Choose one of the methods analysed in the previous activity</a:t>
            </a:r>
          </a:p>
          <a:p>
            <a:pPr marL="285750" indent="-285750">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On your worksheet, sketch ideas for an improved and new version of your chosen method</a:t>
            </a:r>
          </a:p>
          <a:p>
            <a:pPr marL="285750" indent="-285750">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Take the best parts of each idea and combine them into a developed design</a:t>
            </a:r>
          </a:p>
          <a:p>
            <a:pPr marL="285750" indent="-285750">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Now combine all you have done into the best drawing you can do – this will be your final design. It can be drawn from more than one viewpoint</a:t>
            </a:r>
          </a:p>
        </p:txBody>
      </p:sp>
    </p:spTree>
    <p:extLst>
      <p:ext uri="{BB962C8B-B14F-4D97-AF65-F5344CB8AC3E}">
        <p14:creationId xmlns:p14="http://schemas.microsoft.com/office/powerpoint/2010/main" val="61250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288F22-48B2-84FF-E523-AC2030420631}"/>
              </a:ext>
            </a:extLst>
          </p:cNvPr>
          <p:cNvSpPr txBox="1"/>
          <p:nvPr/>
        </p:nvSpPr>
        <p:spPr>
          <a:xfrm>
            <a:off x="317407" y="979309"/>
            <a:ext cx="9144000" cy="584775"/>
          </a:xfrm>
          <a:prstGeom prst="rect">
            <a:avLst/>
          </a:prstGeom>
          <a:noFill/>
        </p:spPr>
        <p:txBody>
          <a:bodyPr wrap="square" rtlCol="0">
            <a:spAutoFit/>
          </a:bodyPr>
          <a:lstStyle/>
          <a:p>
            <a:r>
              <a:rPr lang="en-GB" sz="3200" b="1" dirty="0">
                <a:latin typeface="Arial" panose="020B0604020202020204" pitchFamily="34" charset="0"/>
                <a:ea typeface="+mj-ea"/>
                <a:cs typeface="Arial" panose="020B0604020202020204" pitchFamily="34" charset="0"/>
              </a:rPr>
              <a:t>Development example </a:t>
            </a:r>
            <a:r>
              <a:rPr lang="en-GB" sz="2800" b="1" dirty="0">
                <a:latin typeface="Arial" panose="020B0604020202020204" pitchFamily="34" charset="0"/>
                <a:ea typeface="+mj-ea"/>
                <a:cs typeface="Arial" panose="020B0604020202020204" pitchFamily="34" charset="0"/>
              </a:rPr>
              <a:t>(for a different product!)</a:t>
            </a:r>
            <a:endParaRPr lang="en-GB" sz="3200" b="1" dirty="0">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5B1A9972-6777-0A01-DB49-F2667738D314}"/>
              </a:ext>
            </a:extLst>
          </p:cNvPr>
          <p:cNvPicPr>
            <a:picLocks noChangeAspect="1"/>
          </p:cNvPicPr>
          <p:nvPr/>
        </p:nvPicPr>
        <p:blipFill rotWithShape="1">
          <a:blip r:embed="rId3"/>
          <a:srcRect t="11860" b="6926"/>
          <a:stretch/>
        </p:blipFill>
        <p:spPr>
          <a:xfrm>
            <a:off x="2737185" y="2598817"/>
            <a:ext cx="3572330" cy="2175943"/>
          </a:xfrm>
          <a:prstGeom prst="rect">
            <a:avLst/>
          </a:prstGeom>
        </p:spPr>
      </p:pic>
      <p:sp>
        <p:nvSpPr>
          <p:cNvPr id="5" name="Arrow: Right 4">
            <a:extLst>
              <a:ext uri="{FF2B5EF4-FFF2-40B4-BE49-F238E27FC236}">
                <a16:creationId xmlns:a16="http://schemas.microsoft.com/office/drawing/2014/main" id="{B0A3C125-8654-823F-48F8-6281615B1C1A}"/>
              </a:ext>
            </a:extLst>
          </p:cNvPr>
          <p:cNvSpPr/>
          <p:nvPr/>
        </p:nvSpPr>
        <p:spPr>
          <a:xfrm rot="9620654">
            <a:off x="5870545" y="2746346"/>
            <a:ext cx="1010652" cy="288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6" name="Arrow: Right 5">
            <a:extLst>
              <a:ext uri="{FF2B5EF4-FFF2-40B4-BE49-F238E27FC236}">
                <a16:creationId xmlns:a16="http://schemas.microsoft.com/office/drawing/2014/main" id="{0183335C-1C70-EE7C-29BD-9102E9ACF685}"/>
              </a:ext>
            </a:extLst>
          </p:cNvPr>
          <p:cNvSpPr/>
          <p:nvPr/>
        </p:nvSpPr>
        <p:spPr>
          <a:xfrm rot="20289837">
            <a:off x="2306902" y="4754478"/>
            <a:ext cx="1010652" cy="2887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7" name="Arrow: Right 6">
            <a:extLst>
              <a:ext uri="{FF2B5EF4-FFF2-40B4-BE49-F238E27FC236}">
                <a16:creationId xmlns:a16="http://schemas.microsoft.com/office/drawing/2014/main" id="{B637087D-9CE0-FD9F-DF75-72C105FADBD7}"/>
              </a:ext>
            </a:extLst>
          </p:cNvPr>
          <p:cNvSpPr/>
          <p:nvPr/>
        </p:nvSpPr>
        <p:spPr>
          <a:xfrm rot="1545391">
            <a:off x="2114551" y="2775288"/>
            <a:ext cx="1010652" cy="2887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2C40EE75-1FA0-5061-3AC1-598986409DD4}"/>
              </a:ext>
            </a:extLst>
          </p:cNvPr>
          <p:cNvSpPr/>
          <p:nvPr/>
        </p:nvSpPr>
        <p:spPr>
          <a:xfrm rot="12306302">
            <a:off x="5864944" y="4754478"/>
            <a:ext cx="1010652" cy="288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25C8A993-D054-8592-D908-ADB0FFF9390C}"/>
              </a:ext>
            </a:extLst>
          </p:cNvPr>
          <p:cNvSpPr/>
          <p:nvPr/>
        </p:nvSpPr>
        <p:spPr>
          <a:xfrm rot="9620654">
            <a:off x="5870545" y="2746345"/>
            <a:ext cx="1010652" cy="2887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2" name="Arrow: Right 11">
            <a:extLst>
              <a:ext uri="{FF2B5EF4-FFF2-40B4-BE49-F238E27FC236}">
                <a16:creationId xmlns:a16="http://schemas.microsoft.com/office/drawing/2014/main" id="{226085BD-F9DF-AA26-320E-7EC9E638DC91}"/>
              </a:ext>
            </a:extLst>
          </p:cNvPr>
          <p:cNvSpPr/>
          <p:nvPr/>
        </p:nvSpPr>
        <p:spPr>
          <a:xfrm rot="12306302">
            <a:off x="5864944" y="4754477"/>
            <a:ext cx="1010652" cy="2887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418EE6C-C1BA-C81E-294D-A2645B0A1B27}"/>
              </a:ext>
            </a:extLst>
          </p:cNvPr>
          <p:cNvSpPr txBox="1"/>
          <p:nvPr/>
        </p:nvSpPr>
        <p:spPr>
          <a:xfrm>
            <a:off x="3386784" y="2151389"/>
            <a:ext cx="24224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Made from Flexi-Ply</a:t>
            </a:r>
          </a:p>
        </p:txBody>
      </p:sp>
      <p:pic>
        <p:nvPicPr>
          <p:cNvPr id="14" name="Picture 13">
            <a:extLst>
              <a:ext uri="{FF2B5EF4-FFF2-40B4-BE49-F238E27FC236}">
                <a16:creationId xmlns:a16="http://schemas.microsoft.com/office/drawing/2014/main" id="{94A14BAA-BF97-ECA0-A987-91367EA00B62}"/>
              </a:ext>
            </a:extLst>
          </p:cNvPr>
          <p:cNvPicPr>
            <a:picLocks noChangeAspect="1"/>
          </p:cNvPicPr>
          <p:nvPr/>
        </p:nvPicPr>
        <p:blipFill>
          <a:blip r:embed="rId4"/>
          <a:stretch>
            <a:fillRect/>
          </a:stretch>
        </p:blipFill>
        <p:spPr>
          <a:xfrm rot="5400000">
            <a:off x="443661" y="2281502"/>
            <a:ext cx="1785693" cy="1339270"/>
          </a:xfrm>
          <a:prstGeom prst="rect">
            <a:avLst/>
          </a:prstGeom>
        </p:spPr>
      </p:pic>
      <p:pic>
        <p:nvPicPr>
          <p:cNvPr id="15" name="Picture 14">
            <a:extLst>
              <a:ext uri="{FF2B5EF4-FFF2-40B4-BE49-F238E27FC236}">
                <a16:creationId xmlns:a16="http://schemas.microsoft.com/office/drawing/2014/main" id="{9DA05A73-7964-9EE3-F596-E0B216B9D184}"/>
              </a:ext>
            </a:extLst>
          </p:cNvPr>
          <p:cNvPicPr>
            <a:picLocks noChangeAspect="1"/>
          </p:cNvPicPr>
          <p:nvPr/>
        </p:nvPicPr>
        <p:blipFill rotWithShape="1">
          <a:blip r:embed="rId5"/>
          <a:srcRect l="31148" t="1096" r="7988" b="2888"/>
          <a:stretch/>
        </p:blipFill>
        <p:spPr>
          <a:xfrm rot="5400000">
            <a:off x="546035" y="4018605"/>
            <a:ext cx="1565491" cy="1852207"/>
          </a:xfrm>
          <a:prstGeom prst="rect">
            <a:avLst/>
          </a:prstGeom>
        </p:spPr>
      </p:pic>
      <p:pic>
        <p:nvPicPr>
          <p:cNvPr id="16" name="Picture 15">
            <a:extLst>
              <a:ext uri="{FF2B5EF4-FFF2-40B4-BE49-F238E27FC236}">
                <a16:creationId xmlns:a16="http://schemas.microsoft.com/office/drawing/2014/main" id="{738A0B7E-CFF0-2283-8A33-0162D28AD513}"/>
              </a:ext>
            </a:extLst>
          </p:cNvPr>
          <p:cNvPicPr>
            <a:picLocks noChangeAspect="1"/>
          </p:cNvPicPr>
          <p:nvPr/>
        </p:nvPicPr>
        <p:blipFill rotWithShape="1">
          <a:blip r:embed="rId6"/>
          <a:srcRect l="33333" t="2917" r="18771" b="2726"/>
          <a:stretch/>
        </p:blipFill>
        <p:spPr>
          <a:xfrm rot="5400000">
            <a:off x="7243638" y="3707425"/>
            <a:ext cx="1484690" cy="2193735"/>
          </a:xfrm>
          <a:prstGeom prst="rect">
            <a:avLst/>
          </a:prstGeom>
        </p:spPr>
      </p:pic>
      <p:pic>
        <p:nvPicPr>
          <p:cNvPr id="17" name="Picture 16">
            <a:extLst>
              <a:ext uri="{FF2B5EF4-FFF2-40B4-BE49-F238E27FC236}">
                <a16:creationId xmlns:a16="http://schemas.microsoft.com/office/drawing/2014/main" id="{68E75FFB-686C-3674-9C86-2D4FAD0E303B}"/>
              </a:ext>
            </a:extLst>
          </p:cNvPr>
          <p:cNvPicPr>
            <a:picLocks noChangeAspect="1"/>
          </p:cNvPicPr>
          <p:nvPr/>
        </p:nvPicPr>
        <p:blipFill rotWithShape="1">
          <a:blip r:embed="rId7"/>
          <a:srcRect l="24304" t="3993" r="13766"/>
          <a:stretch/>
        </p:blipFill>
        <p:spPr>
          <a:xfrm rot="5400000">
            <a:off x="7171726" y="1685326"/>
            <a:ext cx="1612504" cy="1874843"/>
          </a:xfrm>
          <a:prstGeom prst="rect">
            <a:avLst/>
          </a:prstGeom>
        </p:spPr>
      </p:pic>
      <p:sp>
        <p:nvSpPr>
          <p:cNvPr id="18" name="TextBox 17">
            <a:extLst>
              <a:ext uri="{FF2B5EF4-FFF2-40B4-BE49-F238E27FC236}">
                <a16:creationId xmlns:a16="http://schemas.microsoft.com/office/drawing/2014/main" id="{D1D1299A-1432-DBD7-E5F6-E37939E13FB1}"/>
              </a:ext>
            </a:extLst>
          </p:cNvPr>
          <p:cNvSpPr txBox="1"/>
          <p:nvPr/>
        </p:nvSpPr>
        <p:spPr>
          <a:xfrm>
            <a:off x="3386784" y="4894239"/>
            <a:ext cx="2422425"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Toughened glass top, held in position due to weight – may need cushioning</a:t>
            </a:r>
          </a:p>
        </p:txBody>
      </p:sp>
      <p:sp>
        <p:nvSpPr>
          <p:cNvPr id="19" name="TextBox 18">
            <a:extLst>
              <a:ext uri="{FF2B5EF4-FFF2-40B4-BE49-F238E27FC236}">
                <a16:creationId xmlns:a16="http://schemas.microsoft.com/office/drawing/2014/main" id="{10BAE469-0058-E30A-AB17-AB9A50E21269}"/>
              </a:ext>
            </a:extLst>
          </p:cNvPr>
          <p:cNvSpPr txBox="1"/>
          <p:nvPr/>
        </p:nvSpPr>
        <p:spPr>
          <a:xfrm>
            <a:off x="5750094" y="3521360"/>
            <a:ext cx="2422425"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Polyurethane varnish to protect</a:t>
            </a:r>
          </a:p>
        </p:txBody>
      </p:sp>
      <p:sp>
        <p:nvSpPr>
          <p:cNvPr id="20" name="TextBox 19">
            <a:extLst>
              <a:ext uri="{FF2B5EF4-FFF2-40B4-BE49-F238E27FC236}">
                <a16:creationId xmlns:a16="http://schemas.microsoft.com/office/drawing/2014/main" id="{0A3142AD-13E0-6D7E-4A31-1178A12EE839}"/>
              </a:ext>
            </a:extLst>
          </p:cNvPr>
          <p:cNvSpPr txBox="1"/>
          <p:nvPr/>
        </p:nvSpPr>
        <p:spPr>
          <a:xfrm>
            <a:off x="570999" y="1724660"/>
            <a:ext cx="133927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Idea 1</a:t>
            </a:r>
          </a:p>
        </p:txBody>
      </p:sp>
      <p:sp>
        <p:nvSpPr>
          <p:cNvPr id="21" name="TextBox 20">
            <a:extLst>
              <a:ext uri="{FF2B5EF4-FFF2-40B4-BE49-F238E27FC236}">
                <a16:creationId xmlns:a16="http://schemas.microsoft.com/office/drawing/2014/main" id="{2B7CBB1E-72BE-D120-8EC5-AA2C6B5E422C}"/>
              </a:ext>
            </a:extLst>
          </p:cNvPr>
          <p:cNvSpPr txBox="1"/>
          <p:nvPr/>
        </p:nvSpPr>
        <p:spPr>
          <a:xfrm>
            <a:off x="7233730" y="1469220"/>
            <a:ext cx="133927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Idea 2</a:t>
            </a:r>
          </a:p>
        </p:txBody>
      </p:sp>
      <p:sp>
        <p:nvSpPr>
          <p:cNvPr id="22" name="TextBox 21">
            <a:extLst>
              <a:ext uri="{FF2B5EF4-FFF2-40B4-BE49-F238E27FC236}">
                <a16:creationId xmlns:a16="http://schemas.microsoft.com/office/drawing/2014/main" id="{4DA87F3D-C1B4-F1EA-2AD0-5F5E4369C67B}"/>
              </a:ext>
            </a:extLst>
          </p:cNvPr>
          <p:cNvSpPr txBox="1"/>
          <p:nvPr/>
        </p:nvSpPr>
        <p:spPr>
          <a:xfrm>
            <a:off x="666872" y="5735342"/>
            <a:ext cx="133927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Idea 3</a:t>
            </a:r>
          </a:p>
        </p:txBody>
      </p:sp>
      <p:sp>
        <p:nvSpPr>
          <p:cNvPr id="23" name="TextBox 22">
            <a:extLst>
              <a:ext uri="{FF2B5EF4-FFF2-40B4-BE49-F238E27FC236}">
                <a16:creationId xmlns:a16="http://schemas.microsoft.com/office/drawing/2014/main" id="{8953FB29-FC52-663B-5B11-5EC59F328721}"/>
              </a:ext>
            </a:extLst>
          </p:cNvPr>
          <p:cNvSpPr txBox="1"/>
          <p:nvPr/>
        </p:nvSpPr>
        <p:spPr>
          <a:xfrm>
            <a:off x="7234161" y="5546638"/>
            <a:ext cx="133927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Idea 4</a:t>
            </a:r>
          </a:p>
        </p:txBody>
      </p:sp>
    </p:spTree>
    <p:extLst>
      <p:ext uri="{BB962C8B-B14F-4D97-AF65-F5344CB8AC3E}">
        <p14:creationId xmlns:p14="http://schemas.microsoft.com/office/powerpoint/2010/main" val="912616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FA6E064-C6A4-75CC-69F1-641981EE663C}"/>
              </a:ext>
            </a:extLst>
          </p:cNvPr>
          <p:cNvSpPr txBox="1"/>
          <p:nvPr/>
        </p:nvSpPr>
        <p:spPr>
          <a:xfrm>
            <a:off x="208108" y="1057986"/>
            <a:ext cx="7323660" cy="646331"/>
          </a:xfrm>
          <a:prstGeom prst="rect">
            <a:avLst/>
          </a:prstGeom>
          <a:noFill/>
        </p:spPr>
        <p:txBody>
          <a:bodyPr wrap="square" rtlCol="0">
            <a:spAutoFit/>
          </a:bodyPr>
          <a:lstStyle/>
          <a:p>
            <a:r>
              <a:rPr lang="en-GB" sz="3600" b="1" dirty="0">
                <a:latin typeface="Arial" panose="020B0604020202020204" pitchFamily="34" charset="0"/>
                <a:ea typeface="+mj-ea"/>
                <a:cs typeface="Arial" panose="020B0604020202020204" pitchFamily="34" charset="0"/>
              </a:rPr>
              <a:t>User evaluation of design</a:t>
            </a:r>
          </a:p>
        </p:txBody>
      </p:sp>
      <p:sp>
        <p:nvSpPr>
          <p:cNvPr id="5" name="TextBox 4">
            <a:extLst>
              <a:ext uri="{FF2B5EF4-FFF2-40B4-BE49-F238E27FC236}">
                <a16:creationId xmlns:a16="http://schemas.microsoft.com/office/drawing/2014/main" id="{57EF3FC9-50F9-2506-22B2-74AFF204A390}"/>
              </a:ext>
            </a:extLst>
          </p:cNvPr>
          <p:cNvSpPr txBox="1"/>
          <p:nvPr/>
        </p:nvSpPr>
        <p:spPr>
          <a:xfrm>
            <a:off x="691815" y="4519475"/>
            <a:ext cx="7760368"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What went well?</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Even better if …..</a:t>
            </a:r>
          </a:p>
          <a:p>
            <a:pPr marL="342900" indent="-342900">
              <a:buFont typeface="Arial" panose="020B0604020202020204" pitchFamily="34" charset="0"/>
              <a:buChar char="•"/>
            </a:pPr>
            <a:endParaRPr lang="en-GB" sz="2400" dirty="0"/>
          </a:p>
        </p:txBody>
      </p:sp>
      <p:graphicFrame>
        <p:nvGraphicFramePr>
          <p:cNvPr id="6" name="Table 4">
            <a:extLst>
              <a:ext uri="{FF2B5EF4-FFF2-40B4-BE49-F238E27FC236}">
                <a16:creationId xmlns:a16="http://schemas.microsoft.com/office/drawing/2014/main" id="{77D4E9A3-F231-8BCA-E91A-E414546A51C0}"/>
              </a:ext>
            </a:extLst>
          </p:cNvPr>
          <p:cNvGraphicFramePr>
            <a:graphicFrameLocks noGrp="1"/>
          </p:cNvGraphicFramePr>
          <p:nvPr>
            <p:extLst>
              <p:ext uri="{D42A27DB-BD31-4B8C-83A1-F6EECF244321}">
                <p14:modId xmlns:p14="http://schemas.microsoft.com/office/powerpoint/2010/main" val="2930455555"/>
              </p:ext>
            </p:extLst>
          </p:nvPr>
        </p:nvGraphicFramePr>
        <p:xfrm>
          <a:off x="1062789" y="1754492"/>
          <a:ext cx="7018421" cy="2628100"/>
        </p:xfrm>
        <a:graphic>
          <a:graphicData uri="http://schemas.openxmlformats.org/drawingml/2006/table">
            <a:tbl>
              <a:tblPr firstRow="1" bandRow="1">
                <a:tableStyleId>{5C22544A-7EE6-4342-B048-85BDC9FD1C3A}</a:tableStyleId>
              </a:tblPr>
              <a:tblGrid>
                <a:gridCol w="2123996">
                  <a:extLst>
                    <a:ext uri="{9D8B030D-6E8A-4147-A177-3AD203B41FA5}">
                      <a16:colId xmlns:a16="http://schemas.microsoft.com/office/drawing/2014/main" val="753040263"/>
                    </a:ext>
                  </a:extLst>
                </a:gridCol>
                <a:gridCol w="4894425">
                  <a:extLst>
                    <a:ext uri="{9D8B030D-6E8A-4147-A177-3AD203B41FA5}">
                      <a16:colId xmlns:a16="http://schemas.microsoft.com/office/drawing/2014/main" val="4154512198"/>
                    </a:ext>
                  </a:extLst>
                </a:gridCol>
              </a:tblGrid>
              <a:tr h="452468">
                <a:tc>
                  <a:txBody>
                    <a:bodyPr/>
                    <a:lstStyle/>
                    <a:p>
                      <a:pPr algn="ctr"/>
                      <a:r>
                        <a:rPr lang="en-GB" dirty="0">
                          <a:latin typeface="Arial" panose="020B0604020202020204" pitchFamily="34" charset="0"/>
                          <a:cs typeface="Arial" panose="020B0604020202020204" pitchFamily="34" charset="0"/>
                        </a:rPr>
                        <a:t>Person</a:t>
                      </a:r>
                    </a:p>
                  </a:txBody>
                  <a:tcPr/>
                </a:tc>
                <a:tc>
                  <a:txBody>
                    <a:bodyPr/>
                    <a:lstStyle/>
                    <a:p>
                      <a:pPr algn="ctr"/>
                      <a:r>
                        <a:rPr lang="en-GB" dirty="0">
                          <a:latin typeface="Arial" panose="020B0604020202020204" pitchFamily="34" charset="0"/>
                          <a:cs typeface="Arial" panose="020B0604020202020204" pitchFamily="34" charset="0"/>
                        </a:rPr>
                        <a:t>Feedback Comments</a:t>
                      </a:r>
                    </a:p>
                  </a:txBody>
                  <a:tcPr/>
                </a:tc>
                <a:extLst>
                  <a:ext uri="{0D108BD9-81ED-4DB2-BD59-A6C34878D82A}">
                    <a16:rowId xmlns:a16="http://schemas.microsoft.com/office/drawing/2014/main" val="1388240325"/>
                  </a:ext>
                </a:extLst>
              </a:tr>
              <a:tr h="452468">
                <a:tc>
                  <a:txBody>
                    <a:bodyPr/>
                    <a:lstStyle/>
                    <a:p>
                      <a:r>
                        <a:rPr lang="en-GB" dirty="0">
                          <a:latin typeface="Arial" panose="020B0604020202020204" pitchFamily="34" charset="0"/>
                          <a:cs typeface="Arial" panose="020B0604020202020204" pitchFamily="34" charset="0"/>
                        </a:rPr>
                        <a:t>Parent</a:t>
                      </a:r>
                    </a:p>
                  </a:txBody>
                  <a:tcPr/>
                </a:tc>
                <a:tc>
                  <a:txBody>
                    <a:bodyPr/>
                    <a:lstStyle/>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21976071"/>
                  </a:ext>
                </a:extLst>
              </a:tr>
              <a:tr h="452468">
                <a:tc>
                  <a:txBody>
                    <a:bodyPr/>
                    <a:lstStyle/>
                    <a:p>
                      <a:r>
                        <a:rPr lang="en-GB" dirty="0">
                          <a:latin typeface="Arial" panose="020B0604020202020204" pitchFamily="34" charset="0"/>
                          <a:cs typeface="Arial" panose="020B0604020202020204" pitchFamily="34" charset="0"/>
                        </a:rPr>
                        <a:t>Teacher</a:t>
                      </a:r>
                    </a:p>
                  </a:txBody>
                  <a:tcPr/>
                </a:tc>
                <a:tc>
                  <a:txBody>
                    <a:bodyPr/>
                    <a:lstStyle/>
                    <a:p>
                      <a:endParaRPr lang="en-GB">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90808517"/>
                  </a:ext>
                </a:extLst>
              </a:tr>
              <a:tr h="452468">
                <a:tc>
                  <a:txBody>
                    <a:bodyPr/>
                    <a:lstStyle/>
                    <a:p>
                      <a:r>
                        <a:rPr lang="en-GB" dirty="0">
                          <a:latin typeface="Arial" panose="020B0604020202020204" pitchFamily="34" charset="0"/>
                          <a:cs typeface="Arial" panose="020B0604020202020204" pitchFamily="34" charset="0"/>
                        </a:rPr>
                        <a:t>Classmate</a:t>
                      </a:r>
                    </a:p>
                  </a:txBody>
                  <a:tcPr/>
                </a:tc>
                <a:tc>
                  <a:txBody>
                    <a:bodyPr/>
                    <a:lstStyle/>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37855655"/>
                  </a:ext>
                </a:extLst>
              </a:tr>
              <a:tr h="452468">
                <a:tc>
                  <a:txBody>
                    <a:bodyPr/>
                    <a:lstStyle/>
                    <a:p>
                      <a:endParaRPr lang="en-GB">
                        <a:latin typeface="Arial" panose="020B0604020202020204" pitchFamily="34" charset="0"/>
                        <a:cs typeface="Arial" panose="020B0604020202020204" pitchFamily="34" charset="0"/>
                      </a:endParaRPr>
                    </a:p>
                  </a:txBody>
                  <a:tcPr/>
                </a:tc>
                <a:tc>
                  <a:txBody>
                    <a:bodyPr/>
                    <a:lstStyle/>
                    <a:p>
                      <a:endParaRPr lang="en-GB">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46220607"/>
                  </a:ext>
                </a:extLst>
              </a:tr>
              <a:tr h="216965">
                <a:tc>
                  <a:txBody>
                    <a:bodyPr/>
                    <a:lstStyle/>
                    <a:p>
                      <a:endParaRPr lang="en-GB">
                        <a:latin typeface="Arial" panose="020B0604020202020204" pitchFamily="34" charset="0"/>
                        <a:cs typeface="Arial" panose="020B0604020202020204" pitchFamily="34" charset="0"/>
                      </a:endParaRPr>
                    </a:p>
                  </a:txBody>
                  <a:tcPr/>
                </a:tc>
                <a:tc>
                  <a:txBody>
                    <a:bodyPr/>
                    <a:lstStyle/>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85201119"/>
                  </a:ext>
                </a:extLst>
              </a:tr>
            </a:tbl>
          </a:graphicData>
        </a:graphic>
      </p:graphicFrame>
    </p:spTree>
    <p:extLst>
      <p:ext uri="{BB962C8B-B14F-4D97-AF65-F5344CB8AC3E}">
        <p14:creationId xmlns:p14="http://schemas.microsoft.com/office/powerpoint/2010/main" val="24525930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TotalTime>
  <Words>608</Words>
  <Application>Microsoft Office PowerPoint</Application>
  <PresentationFormat>On-screen Show (4:3)</PresentationFormat>
  <Paragraphs>62</Paragraphs>
  <Slides>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Segoe UI Emoji</vt:lpstr>
      <vt:lpstr>Symbol</vt:lpstr>
      <vt:lpstr>Times New Roman</vt:lpstr>
      <vt:lpstr>Office Theme</vt:lpstr>
      <vt:lpstr>PowerPoint Presentation</vt:lpstr>
      <vt:lpstr>PowerPoint Presentation</vt:lpstr>
      <vt:lpstr>Design brief</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Drop it presentation</dc:title>
  <dc:creator>Attainment in Education</dc:creator>
  <cp:lastModifiedBy>Marie Neighbour</cp:lastModifiedBy>
  <cp:revision>109</cp:revision>
  <dcterms:created xsi:type="dcterms:W3CDTF">2017-06-28T15:11:57Z</dcterms:created>
  <dcterms:modified xsi:type="dcterms:W3CDTF">2022-10-11T07:52:49Z</dcterms:modified>
</cp:coreProperties>
</file>