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8" r:id="rId2"/>
    <p:sldId id="259" r:id="rId3"/>
    <p:sldId id="260" r:id="rId4"/>
    <p:sldId id="261" r:id="rId5"/>
    <p:sldId id="262" r:id="rId6"/>
    <p:sldId id="263" r:id="rId7"/>
    <p:sldId id="264" r:id="rId8"/>
    <p:sldId id="269" r:id="rId9"/>
    <p:sldId id="265" r:id="rId10"/>
    <p:sldId id="267" r:id="rId11"/>
    <p:sldId id="268" r:id="rId12"/>
    <p:sldId id="270" r:id="rId13"/>
    <p:sldId id="271" r:id="rId14"/>
    <p:sldId id="275"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6" autoAdjust="0"/>
    <p:restoredTop sz="85530" autoAdjust="0"/>
  </p:normalViewPr>
  <p:slideViewPr>
    <p:cSldViewPr snapToGrid="0" snapToObjects="1">
      <p:cViewPr varScale="1">
        <p:scale>
          <a:sx n="57" d="100"/>
          <a:sy n="57" d="100"/>
        </p:scale>
        <p:origin x="1656"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B0882-C231-4D57-91EB-F408056FFFFB}" type="datetimeFigureOut">
              <a:rPr lang="en-GB" smtClean="0"/>
              <a:t>13/12/2022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0FFFB-3882-43E1-AB20-2D2C8B58F6AD}" type="slidenum">
              <a:rPr lang="en-GB" smtClean="0"/>
              <a:t>‹#›</a:t>
            </a:fld>
            <a:endParaRPr lang="en-GB"/>
          </a:p>
        </p:txBody>
      </p:sp>
    </p:spTree>
    <p:extLst>
      <p:ext uri="{BB962C8B-B14F-4D97-AF65-F5344CB8AC3E}">
        <p14:creationId xmlns:p14="http://schemas.microsoft.com/office/powerpoint/2010/main" val="682983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Questions to ask during discussion:</a:t>
            </a:r>
          </a:p>
          <a:p>
            <a:r>
              <a:rPr lang="en-GB" dirty="0"/>
              <a:t>What materials could you use in the classroom?</a:t>
            </a:r>
          </a:p>
          <a:p>
            <a:r>
              <a:rPr lang="en-GB" dirty="0"/>
              <a:t>Paper/card/paper plates/cereal boxes</a:t>
            </a:r>
          </a:p>
          <a:p>
            <a:r>
              <a:rPr lang="en-GB" dirty="0"/>
              <a:t>Pasta</a:t>
            </a:r>
          </a:p>
          <a:p>
            <a:r>
              <a:rPr lang="en-GB" dirty="0"/>
              <a:t>Rope/cord</a:t>
            </a:r>
          </a:p>
          <a:p>
            <a:r>
              <a:rPr lang="en-GB" dirty="0"/>
              <a:t>Paint</a:t>
            </a:r>
          </a:p>
          <a:p>
            <a:r>
              <a:rPr lang="en-GB" dirty="0"/>
              <a:t>Glue</a:t>
            </a:r>
          </a:p>
          <a:p>
            <a:r>
              <a:rPr lang="en-GB" dirty="0"/>
              <a:t>Sellotape</a:t>
            </a:r>
          </a:p>
          <a:p>
            <a:r>
              <a:rPr lang="en-GB" dirty="0"/>
              <a:t>Anything else you can think of?</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4</a:t>
            </a:fld>
            <a:endParaRPr lang="en-GB"/>
          </a:p>
        </p:txBody>
      </p:sp>
    </p:spTree>
    <p:extLst>
      <p:ext uri="{BB962C8B-B14F-4D97-AF65-F5344CB8AC3E}">
        <p14:creationId xmlns:p14="http://schemas.microsoft.com/office/powerpoint/2010/main" val="996183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example of the finished necklace.</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14</a:t>
            </a:fld>
            <a:endParaRPr lang="en-GB"/>
          </a:p>
        </p:txBody>
      </p:sp>
    </p:spTree>
    <p:extLst>
      <p:ext uri="{BB962C8B-B14F-4D97-AF65-F5344CB8AC3E}">
        <p14:creationId xmlns:p14="http://schemas.microsoft.com/office/powerpoint/2010/main" val="3484640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would the earrings/bracelet/headdress look like?</a:t>
            </a:r>
          </a:p>
          <a:p>
            <a:r>
              <a:rPr lang="en-GB" dirty="0"/>
              <a:t>Why might they need a </a:t>
            </a:r>
            <a:r>
              <a:rPr lang="en-GB"/>
              <a:t>complementary version </a:t>
            </a:r>
            <a:r>
              <a:rPr lang="en-GB" dirty="0"/>
              <a:t>of the necklace?</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15</a:t>
            </a:fld>
            <a:endParaRPr lang="en-GB"/>
          </a:p>
        </p:txBody>
      </p:sp>
    </p:spTree>
    <p:extLst>
      <p:ext uri="{BB962C8B-B14F-4D97-AF65-F5344CB8AC3E}">
        <p14:creationId xmlns:p14="http://schemas.microsoft.com/office/powerpoint/2010/main" val="1862342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questions for discussion:</a:t>
            </a:r>
          </a:p>
          <a:p>
            <a:r>
              <a:rPr lang="en-GB" dirty="0"/>
              <a:t>Who wears jewellery now? </a:t>
            </a:r>
          </a:p>
          <a:p>
            <a:r>
              <a:rPr lang="en-GB" dirty="0"/>
              <a:t>Why do we wear jewellery?</a:t>
            </a:r>
          </a:p>
          <a:p>
            <a:r>
              <a:rPr lang="en-GB" dirty="0"/>
              <a:t>If you wear jewellery, what is it made of?</a:t>
            </a:r>
          </a:p>
        </p:txBody>
      </p:sp>
      <p:sp>
        <p:nvSpPr>
          <p:cNvPr id="4" name="Slide Number Placeholder 3"/>
          <p:cNvSpPr>
            <a:spLocks noGrp="1"/>
          </p:cNvSpPr>
          <p:nvPr>
            <p:ph type="sldNum" sz="quarter" idx="5"/>
          </p:nvPr>
        </p:nvSpPr>
        <p:spPr/>
        <p:txBody>
          <a:bodyPr/>
          <a:lstStyle/>
          <a:p>
            <a:fld id="{8C20FFFB-3882-43E1-AB20-2D2C8B58F6AD}" type="slidenum">
              <a:rPr lang="en-GB" smtClean="0"/>
              <a:t>5</a:t>
            </a:fld>
            <a:endParaRPr lang="en-GB"/>
          </a:p>
        </p:txBody>
      </p:sp>
    </p:spTree>
    <p:extLst>
      <p:ext uri="{BB962C8B-B14F-4D97-AF65-F5344CB8AC3E}">
        <p14:creationId xmlns:p14="http://schemas.microsoft.com/office/powerpoint/2010/main" val="422554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actual example necklace to inspire students. This exemplar could be made is using rope, cardboard and paint.</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6</a:t>
            </a:fld>
            <a:endParaRPr lang="en-GB"/>
          </a:p>
        </p:txBody>
      </p:sp>
    </p:spTree>
    <p:extLst>
      <p:ext uri="{BB962C8B-B14F-4D97-AF65-F5344CB8AC3E}">
        <p14:creationId xmlns:p14="http://schemas.microsoft.com/office/powerpoint/2010/main" val="1252075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dummy head or large tube to hang the necklace around while you assemble it would be advantageous.</a:t>
            </a:r>
          </a:p>
          <a:p>
            <a:r>
              <a:rPr lang="en-GB" dirty="0"/>
              <a:t>Sisal rope was used, but rope or thick cord can be used.</a:t>
            </a:r>
          </a:p>
          <a:p>
            <a:r>
              <a:rPr lang="en-GB" dirty="0"/>
              <a:t>Metallic paint is preferred, non-metallic paint can be used if not available.</a:t>
            </a:r>
          </a:p>
          <a:p>
            <a:r>
              <a:rPr lang="en-GB" dirty="0"/>
              <a:t>Also need circle objects that can be drawn around to make the chain.</a:t>
            </a:r>
          </a:p>
        </p:txBody>
      </p:sp>
      <p:sp>
        <p:nvSpPr>
          <p:cNvPr id="4" name="Slide Number Placeholder 3"/>
          <p:cNvSpPr>
            <a:spLocks noGrp="1"/>
          </p:cNvSpPr>
          <p:nvPr>
            <p:ph type="sldNum" sz="quarter" idx="5"/>
          </p:nvPr>
        </p:nvSpPr>
        <p:spPr/>
        <p:txBody>
          <a:bodyPr/>
          <a:lstStyle/>
          <a:p>
            <a:fld id="{8C20FFFB-3882-43E1-AB20-2D2C8B58F6AD}" type="slidenum">
              <a:rPr lang="en-GB" smtClean="0"/>
              <a:t>7</a:t>
            </a:fld>
            <a:endParaRPr lang="en-GB"/>
          </a:p>
        </p:txBody>
      </p:sp>
    </p:spTree>
    <p:extLst>
      <p:ext uri="{BB962C8B-B14F-4D97-AF65-F5344CB8AC3E}">
        <p14:creationId xmlns:p14="http://schemas.microsoft.com/office/powerpoint/2010/main" val="320165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Metallic paint is preferred, non-metallic paint can be used if not available.</a:t>
            </a:r>
          </a:p>
        </p:txBody>
      </p:sp>
      <p:sp>
        <p:nvSpPr>
          <p:cNvPr id="4" name="Slide Number Placeholder 3"/>
          <p:cNvSpPr>
            <a:spLocks noGrp="1"/>
          </p:cNvSpPr>
          <p:nvPr>
            <p:ph type="sldNum" sz="quarter" idx="5"/>
          </p:nvPr>
        </p:nvSpPr>
        <p:spPr/>
        <p:txBody>
          <a:bodyPr/>
          <a:lstStyle/>
          <a:p>
            <a:fld id="{8C20FFFB-3882-43E1-AB20-2D2C8B58F6AD}" type="slidenum">
              <a:rPr lang="en-GB" smtClean="0"/>
              <a:t>8</a:t>
            </a:fld>
            <a:endParaRPr lang="en-GB"/>
          </a:p>
        </p:txBody>
      </p:sp>
    </p:spTree>
    <p:extLst>
      <p:ext uri="{BB962C8B-B14F-4D97-AF65-F5344CB8AC3E}">
        <p14:creationId xmlns:p14="http://schemas.microsoft.com/office/powerpoint/2010/main" val="372273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Metallic or matt card can be used for this - what about using turquoise to replicate the stone of the same name?</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10</a:t>
            </a:fld>
            <a:endParaRPr lang="en-GB"/>
          </a:p>
        </p:txBody>
      </p:sp>
    </p:spTree>
    <p:extLst>
      <p:ext uri="{BB962C8B-B14F-4D97-AF65-F5344CB8AC3E}">
        <p14:creationId xmlns:p14="http://schemas.microsoft.com/office/powerpoint/2010/main" val="4210943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Lay the design out and link the discs.</a:t>
            </a:r>
          </a:p>
          <a:p>
            <a:r>
              <a:rPr lang="en-GB" dirty="0"/>
              <a:t>Make sure that they all face the same direction and try to hide the joins as much as possible.</a:t>
            </a:r>
          </a:p>
        </p:txBody>
      </p:sp>
      <p:sp>
        <p:nvSpPr>
          <p:cNvPr id="4" name="Slide Number Placeholder 3"/>
          <p:cNvSpPr>
            <a:spLocks noGrp="1"/>
          </p:cNvSpPr>
          <p:nvPr>
            <p:ph type="sldNum" sz="quarter" idx="5"/>
          </p:nvPr>
        </p:nvSpPr>
        <p:spPr/>
        <p:txBody>
          <a:bodyPr/>
          <a:lstStyle/>
          <a:p>
            <a:fld id="{8C20FFFB-3882-43E1-AB20-2D2C8B58F6AD}" type="slidenum">
              <a:rPr lang="en-GB" smtClean="0"/>
              <a:t>11</a:t>
            </a:fld>
            <a:endParaRPr lang="en-GB"/>
          </a:p>
        </p:txBody>
      </p:sp>
    </p:spTree>
    <p:extLst>
      <p:ext uri="{BB962C8B-B14F-4D97-AF65-F5344CB8AC3E}">
        <p14:creationId xmlns:p14="http://schemas.microsoft.com/office/powerpoint/2010/main" val="185332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dummy head or large tube to hang the necklace round while you assemble it would be advantageous.</a:t>
            </a:r>
          </a:p>
          <a:p>
            <a:r>
              <a:rPr lang="en-GB"/>
              <a:t>Rope </a:t>
            </a:r>
            <a:r>
              <a:rPr lang="en-GB" dirty="0"/>
              <a:t>or thick cord can be used.</a:t>
            </a:r>
          </a:p>
          <a:p>
            <a:pPr marL="0" indent="0">
              <a:buNone/>
            </a:pPr>
            <a:endParaRPr lang="en-GB" dirty="0"/>
          </a:p>
          <a:p>
            <a:pPr marL="228600" indent="-228600">
              <a:buAutoNum type="arabicPeriod"/>
            </a:pPr>
            <a:r>
              <a:rPr lang="en-GB" dirty="0"/>
              <a:t>Rope one – feed 8 gold flattened discs on to the rope and lay flat.</a:t>
            </a:r>
          </a:p>
          <a:p>
            <a:pPr marL="228600" indent="-228600">
              <a:buAutoNum type="arabicPeriod"/>
            </a:pPr>
            <a:r>
              <a:rPr lang="en-GB" dirty="0"/>
              <a:t>Rope two – feed the rope through the first disc and then add a bronze disc and repeat.</a:t>
            </a:r>
          </a:p>
          <a:p>
            <a:pPr marL="228600" indent="-228600">
              <a:buAutoNum type="arabicPeriod"/>
            </a:pPr>
            <a:r>
              <a:rPr lang="en-GB" dirty="0"/>
              <a:t>Rope three – feed the rope through the bronze discs, adding alternate silver discs.</a:t>
            </a:r>
          </a:p>
          <a:p>
            <a:pPr marL="228600" indent="-228600">
              <a:buAutoNum type="arabicPeriod"/>
            </a:pPr>
            <a:r>
              <a:rPr lang="en-GB" dirty="0"/>
              <a:t>Space the flattened discs so they resemble the pattern.</a:t>
            </a:r>
          </a:p>
          <a:p>
            <a:pPr marL="228600" indent="-228600">
              <a:buAutoNum type="arabicPeriod"/>
            </a:pPr>
            <a:r>
              <a:rPr lang="en-GB" dirty="0"/>
              <a:t>Add the gold circle chain to the third rope.</a:t>
            </a:r>
          </a:p>
        </p:txBody>
      </p:sp>
      <p:sp>
        <p:nvSpPr>
          <p:cNvPr id="4" name="Slide Number Placeholder 3"/>
          <p:cNvSpPr>
            <a:spLocks noGrp="1"/>
          </p:cNvSpPr>
          <p:nvPr>
            <p:ph type="sldNum" sz="quarter" idx="5"/>
          </p:nvPr>
        </p:nvSpPr>
        <p:spPr/>
        <p:txBody>
          <a:bodyPr/>
          <a:lstStyle/>
          <a:p>
            <a:fld id="{8C20FFFB-3882-43E1-AB20-2D2C8B58F6AD}" type="slidenum">
              <a:rPr lang="en-GB" smtClean="0"/>
              <a:t>12</a:t>
            </a:fld>
            <a:endParaRPr lang="en-GB"/>
          </a:p>
        </p:txBody>
      </p:sp>
    </p:spTree>
    <p:extLst>
      <p:ext uri="{BB962C8B-B14F-4D97-AF65-F5344CB8AC3E}">
        <p14:creationId xmlns:p14="http://schemas.microsoft.com/office/powerpoint/2010/main" val="230505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 weaving of flattened beads completed.</a:t>
            </a:r>
          </a:p>
          <a:p>
            <a:r>
              <a:rPr lang="en-GB" dirty="0"/>
              <a:t>The back of the necklaces is secured with tape.</a:t>
            </a:r>
          </a:p>
          <a:p>
            <a:r>
              <a:rPr lang="en-GB" dirty="0"/>
              <a:t>C Joining the gold discs to the third necklace.</a:t>
            </a:r>
          </a:p>
          <a:p>
            <a:endParaRPr lang="en-GB" dirty="0"/>
          </a:p>
        </p:txBody>
      </p:sp>
      <p:sp>
        <p:nvSpPr>
          <p:cNvPr id="4" name="Slide Number Placeholder 3"/>
          <p:cNvSpPr>
            <a:spLocks noGrp="1"/>
          </p:cNvSpPr>
          <p:nvPr>
            <p:ph type="sldNum" sz="quarter" idx="5"/>
          </p:nvPr>
        </p:nvSpPr>
        <p:spPr/>
        <p:txBody>
          <a:bodyPr/>
          <a:lstStyle/>
          <a:p>
            <a:fld id="{8C20FFFB-3882-43E1-AB20-2D2C8B58F6AD}" type="slidenum">
              <a:rPr lang="en-GB" smtClean="0"/>
              <a:t>13</a:t>
            </a:fld>
            <a:endParaRPr lang="en-GB"/>
          </a:p>
        </p:txBody>
      </p:sp>
    </p:spTree>
    <p:extLst>
      <p:ext uri="{BB962C8B-B14F-4D97-AF65-F5344CB8AC3E}">
        <p14:creationId xmlns:p14="http://schemas.microsoft.com/office/powerpoint/2010/main" val="616837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12/13/2022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73A4F3-BA93-4156-892B-E1A187FC08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1999" y="1721313"/>
            <a:ext cx="2423770" cy="3324027"/>
          </a:xfrm>
          <a:prstGeom prst="rect">
            <a:avLst/>
          </a:prstGeom>
        </p:spPr>
      </p:pic>
      <p:pic>
        <p:nvPicPr>
          <p:cNvPr id="6" name="Picture 5" descr="A person wearing a crown&#10;&#10;Description automatically generated with medium confidence">
            <a:extLst>
              <a:ext uri="{FF2B5EF4-FFF2-40B4-BE49-F238E27FC236}">
                <a16:creationId xmlns:a16="http://schemas.microsoft.com/office/drawing/2014/main" id="{D304FCA8-E381-441B-9F4E-CDDC2A654391}"/>
              </a:ext>
            </a:extLst>
          </p:cNvPr>
          <p:cNvPicPr>
            <a:picLocks noChangeAspect="1"/>
          </p:cNvPicPr>
          <p:nvPr/>
        </p:nvPicPr>
        <p:blipFill>
          <a:blip r:embed="rId4"/>
          <a:stretch>
            <a:fillRect/>
          </a:stretch>
        </p:blipFill>
        <p:spPr>
          <a:xfrm>
            <a:off x="2579534" y="1823461"/>
            <a:ext cx="1481917" cy="3066270"/>
          </a:xfrm>
          <a:prstGeom prst="rect">
            <a:avLst/>
          </a:prstGeom>
        </p:spPr>
      </p:pic>
      <p:sp>
        <p:nvSpPr>
          <p:cNvPr id="7" name="TextBox 6">
            <a:extLst>
              <a:ext uri="{FF2B5EF4-FFF2-40B4-BE49-F238E27FC236}">
                <a16:creationId xmlns:a16="http://schemas.microsoft.com/office/drawing/2014/main" id="{540FF331-350A-4FCE-B634-A5A66D1D6BDA}"/>
              </a:ext>
            </a:extLst>
          </p:cNvPr>
          <p:cNvSpPr txBox="1"/>
          <p:nvPr/>
        </p:nvSpPr>
        <p:spPr>
          <a:xfrm>
            <a:off x="424544" y="964227"/>
            <a:ext cx="8229126" cy="830997"/>
          </a:xfrm>
          <a:prstGeom prst="rect">
            <a:avLst/>
          </a:prstGeom>
          <a:noFill/>
        </p:spPr>
        <p:txBody>
          <a:bodyPr wrap="square" rtlCol="0">
            <a:spAutoFit/>
          </a:bodyPr>
          <a:lstStyle/>
          <a:p>
            <a:pPr algn="ctr"/>
            <a:r>
              <a:rPr lang="en-GB" sz="4800" b="1" dirty="0">
                <a:solidFill>
                  <a:srgbClr val="9B67A9"/>
                </a:solidFill>
                <a:latin typeface="Arial"/>
                <a:cs typeface="Arial"/>
              </a:rPr>
              <a:t>Make an Egyptian necklace</a:t>
            </a:r>
          </a:p>
        </p:txBody>
      </p:sp>
      <p:sp>
        <p:nvSpPr>
          <p:cNvPr id="8" name="TextBox 7">
            <a:extLst>
              <a:ext uri="{FF2B5EF4-FFF2-40B4-BE49-F238E27FC236}">
                <a16:creationId xmlns:a16="http://schemas.microsoft.com/office/drawing/2014/main" id="{A17ADA3C-2B84-4530-99D1-C013BB312C24}"/>
              </a:ext>
            </a:extLst>
          </p:cNvPr>
          <p:cNvSpPr txBox="1"/>
          <p:nvPr/>
        </p:nvSpPr>
        <p:spPr>
          <a:xfrm>
            <a:off x="424543" y="5246766"/>
            <a:ext cx="8392886"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an Egyptian Necklace using Card &amp; Rope</a:t>
            </a:r>
          </a:p>
        </p:txBody>
      </p:sp>
    </p:spTree>
    <p:extLst>
      <p:ext uri="{BB962C8B-B14F-4D97-AF65-F5344CB8AC3E}">
        <p14:creationId xmlns:p14="http://schemas.microsoft.com/office/powerpoint/2010/main" val="273182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5622512" cy="6343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3 Making the Rings</a:t>
            </a:r>
          </a:p>
        </p:txBody>
      </p:sp>
      <p:sp>
        <p:nvSpPr>
          <p:cNvPr id="3" name="TextBox 2">
            <a:extLst>
              <a:ext uri="{FF2B5EF4-FFF2-40B4-BE49-F238E27FC236}">
                <a16:creationId xmlns:a16="http://schemas.microsoft.com/office/drawing/2014/main" id="{25C3EE8B-7691-42CF-A6B4-D19D4F102617}"/>
              </a:ext>
            </a:extLst>
          </p:cNvPr>
          <p:cNvSpPr txBox="1"/>
          <p:nvPr/>
        </p:nvSpPr>
        <p:spPr>
          <a:xfrm>
            <a:off x="273021" y="1628851"/>
            <a:ext cx="7224801"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Draw round a circle approximately 4 cm wide.</a:t>
            </a:r>
          </a:p>
          <a:p>
            <a:pPr marL="342900" indent="-342900">
              <a:buFont typeface="Arial" panose="020B0604020202020204" pitchFamily="34" charset="0"/>
              <a:buChar char="•"/>
            </a:pPr>
            <a:r>
              <a:rPr lang="en-GB" sz="2400" dirty="0"/>
              <a:t>Draw round a circle inside approximately 2 cm wide, creating an open gold disc</a:t>
            </a:r>
          </a:p>
        </p:txBody>
      </p:sp>
      <p:pic>
        <p:nvPicPr>
          <p:cNvPr id="5" name="Picture 4" descr="Text, letter&#10;&#10;Description automatically generated">
            <a:extLst>
              <a:ext uri="{FF2B5EF4-FFF2-40B4-BE49-F238E27FC236}">
                <a16:creationId xmlns:a16="http://schemas.microsoft.com/office/drawing/2014/main" id="{DB08EE54-56D2-4EA6-A896-D7F482EC442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94657" y="2936058"/>
            <a:ext cx="2937115" cy="294599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88EFE0F2-A7CC-4086-9A78-267261D1FC7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11953" y="2944940"/>
            <a:ext cx="3107505" cy="2937115"/>
          </a:xfrm>
          <a:prstGeom prst="rect">
            <a:avLst/>
          </a:prstGeom>
        </p:spPr>
      </p:pic>
      <p:sp>
        <p:nvSpPr>
          <p:cNvPr id="7" name="TextBox 6">
            <a:extLst>
              <a:ext uri="{FF2B5EF4-FFF2-40B4-BE49-F238E27FC236}">
                <a16:creationId xmlns:a16="http://schemas.microsoft.com/office/drawing/2014/main" id="{CA627DF2-0DCC-4945-8844-7182ADB2908A}"/>
              </a:ext>
            </a:extLst>
          </p:cNvPr>
          <p:cNvSpPr txBox="1"/>
          <p:nvPr/>
        </p:nvSpPr>
        <p:spPr>
          <a:xfrm>
            <a:off x="4851482" y="1201639"/>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118050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6814498" cy="6039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4 Joining the Rings</a:t>
            </a:r>
          </a:p>
        </p:txBody>
      </p:sp>
      <p:pic>
        <p:nvPicPr>
          <p:cNvPr id="3" name="Picture 2" descr="A picture containing brass knucks, weapon, scissors, key&#10;&#10;Description automatically generated">
            <a:extLst>
              <a:ext uri="{FF2B5EF4-FFF2-40B4-BE49-F238E27FC236}">
                <a16:creationId xmlns:a16="http://schemas.microsoft.com/office/drawing/2014/main" id="{5BDFF9C7-96CB-4839-8C3F-3C53D5DDE5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7963" y="3112323"/>
            <a:ext cx="3989682" cy="2834115"/>
          </a:xfrm>
          <a:prstGeom prst="rect">
            <a:avLst/>
          </a:prstGeom>
        </p:spPr>
      </p:pic>
      <p:pic>
        <p:nvPicPr>
          <p:cNvPr id="5" name="Picture 4" descr="A picture containing metalware, key, chain, toggle&#10;&#10;Description automatically generated">
            <a:extLst>
              <a:ext uri="{FF2B5EF4-FFF2-40B4-BE49-F238E27FC236}">
                <a16:creationId xmlns:a16="http://schemas.microsoft.com/office/drawing/2014/main" id="{08973987-8048-4933-82EF-13D9B883DAB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38546" y="3078386"/>
            <a:ext cx="2337604" cy="2868052"/>
          </a:xfrm>
          <a:prstGeom prst="rect">
            <a:avLst/>
          </a:prstGeom>
        </p:spPr>
      </p:pic>
      <p:pic>
        <p:nvPicPr>
          <p:cNvPr id="6" name="Picture 5" descr="A picture containing indoor&#10;&#10;Description automatically generated">
            <a:extLst>
              <a:ext uri="{FF2B5EF4-FFF2-40B4-BE49-F238E27FC236}">
                <a16:creationId xmlns:a16="http://schemas.microsoft.com/office/drawing/2014/main" id="{DAC68E3C-FA80-44FF-A69F-2B2882F0E4F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77896" y="3504209"/>
            <a:ext cx="2409515" cy="2264229"/>
          </a:xfrm>
          <a:prstGeom prst="rect">
            <a:avLst/>
          </a:prstGeom>
        </p:spPr>
      </p:pic>
      <p:sp>
        <p:nvSpPr>
          <p:cNvPr id="7" name="TextBox 6">
            <a:extLst>
              <a:ext uri="{FF2B5EF4-FFF2-40B4-BE49-F238E27FC236}">
                <a16:creationId xmlns:a16="http://schemas.microsoft.com/office/drawing/2014/main" id="{F8038E69-D60F-4B3E-A881-7C4EACC1AB63}"/>
              </a:ext>
            </a:extLst>
          </p:cNvPr>
          <p:cNvSpPr txBox="1"/>
          <p:nvPr/>
        </p:nvSpPr>
        <p:spPr>
          <a:xfrm>
            <a:off x="208938" y="1705304"/>
            <a:ext cx="8016323" cy="1200329"/>
          </a:xfrm>
          <a:prstGeom prst="rect">
            <a:avLst/>
          </a:prstGeom>
          <a:noFill/>
        </p:spPr>
        <p:txBody>
          <a:bodyPr wrap="square" rtlCol="0">
            <a:spAutoFit/>
          </a:bodyPr>
          <a:lstStyle/>
          <a:p>
            <a:r>
              <a:rPr lang="en-GB" sz="2400" dirty="0"/>
              <a:t>Arrange the discs into the pattern</a:t>
            </a:r>
          </a:p>
          <a:p>
            <a:pPr marL="342900" indent="-342900">
              <a:buFont typeface="Arial" panose="020B0604020202020204" pitchFamily="34" charset="0"/>
              <a:buChar char="•"/>
            </a:pPr>
            <a:r>
              <a:rPr lang="en-GB" sz="2400" dirty="0"/>
              <a:t>Leave the two top discs unsealed</a:t>
            </a:r>
          </a:p>
          <a:p>
            <a:pPr marL="342900" indent="-342900">
              <a:buFont typeface="Arial" panose="020B0604020202020204" pitchFamily="34" charset="0"/>
              <a:buChar char="•"/>
            </a:pPr>
            <a:r>
              <a:rPr lang="en-GB" sz="2400" dirty="0"/>
              <a:t>Attach rings with glue/tape to form complete discs</a:t>
            </a:r>
          </a:p>
        </p:txBody>
      </p:sp>
    </p:spTree>
    <p:extLst>
      <p:ext uri="{BB962C8B-B14F-4D97-AF65-F5344CB8AC3E}">
        <p14:creationId xmlns:p14="http://schemas.microsoft.com/office/powerpoint/2010/main" val="2735823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4136612"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5 Assembly</a:t>
            </a:r>
          </a:p>
        </p:txBody>
      </p:sp>
      <p:pic>
        <p:nvPicPr>
          <p:cNvPr id="3" name="Picture 2" descr="A picture containing wall, indoor, headdress, hat&#10;&#10;Description automatically generated">
            <a:extLst>
              <a:ext uri="{FF2B5EF4-FFF2-40B4-BE49-F238E27FC236}">
                <a16:creationId xmlns:a16="http://schemas.microsoft.com/office/drawing/2014/main" id="{E31BCC13-6189-4F50-AFF8-7D829B98D94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605" y="2752145"/>
            <a:ext cx="1366872" cy="2881809"/>
          </a:xfrm>
          <a:prstGeom prst="rect">
            <a:avLst/>
          </a:prstGeom>
        </p:spPr>
      </p:pic>
      <p:pic>
        <p:nvPicPr>
          <p:cNvPr id="5" name="Picture 4" descr="A picture containing metalware, key, chain, toggle&#10;&#10;Description automatically generated">
            <a:extLst>
              <a:ext uri="{FF2B5EF4-FFF2-40B4-BE49-F238E27FC236}">
                <a16:creationId xmlns:a16="http://schemas.microsoft.com/office/drawing/2014/main" id="{501AA4F5-A462-46DA-878C-B2005245B58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23747" y="2752145"/>
            <a:ext cx="2337604" cy="2868052"/>
          </a:xfrm>
          <a:prstGeom prst="rect">
            <a:avLst/>
          </a:prstGeom>
        </p:spPr>
      </p:pic>
      <p:pic>
        <p:nvPicPr>
          <p:cNvPr id="6" name="Picture 5">
            <a:extLst>
              <a:ext uri="{FF2B5EF4-FFF2-40B4-BE49-F238E27FC236}">
                <a16:creationId xmlns:a16="http://schemas.microsoft.com/office/drawing/2014/main" id="{2C81A5F9-9218-4162-9BD3-F2C6A0D2518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36743" y="2762930"/>
            <a:ext cx="3584743" cy="2871024"/>
          </a:xfrm>
          <a:prstGeom prst="rect">
            <a:avLst/>
          </a:prstGeom>
        </p:spPr>
      </p:pic>
      <p:sp>
        <p:nvSpPr>
          <p:cNvPr id="7" name="TextBox 6">
            <a:extLst>
              <a:ext uri="{FF2B5EF4-FFF2-40B4-BE49-F238E27FC236}">
                <a16:creationId xmlns:a16="http://schemas.microsoft.com/office/drawing/2014/main" id="{3BBD4F21-F36A-4A6C-80FE-A755444AB89F}"/>
              </a:ext>
            </a:extLst>
          </p:cNvPr>
          <p:cNvSpPr txBox="1"/>
          <p:nvPr/>
        </p:nvSpPr>
        <p:spPr>
          <a:xfrm>
            <a:off x="320634" y="1862968"/>
            <a:ext cx="4716109"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t>Time to assemble the necklace!</a:t>
            </a:r>
          </a:p>
        </p:txBody>
      </p:sp>
    </p:spTree>
    <p:extLst>
      <p:ext uri="{BB962C8B-B14F-4D97-AF65-F5344CB8AC3E}">
        <p14:creationId xmlns:p14="http://schemas.microsoft.com/office/powerpoint/2010/main" val="147181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5664076"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Assembly of necklaces</a:t>
            </a:r>
          </a:p>
        </p:txBody>
      </p:sp>
      <p:pic>
        <p:nvPicPr>
          <p:cNvPr id="3" name="Picture 2" descr="A picture containing wall, indoor, clothing&#10;&#10;Description automatically generated">
            <a:extLst>
              <a:ext uri="{FF2B5EF4-FFF2-40B4-BE49-F238E27FC236}">
                <a16:creationId xmlns:a16="http://schemas.microsoft.com/office/drawing/2014/main" id="{139E6FE4-97C7-402E-BF4D-C70CD0B3242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11133" y="1824757"/>
            <a:ext cx="2262364" cy="4081393"/>
          </a:xfrm>
          <a:prstGeom prst="rect">
            <a:avLst/>
          </a:prstGeom>
        </p:spPr>
      </p:pic>
      <p:pic>
        <p:nvPicPr>
          <p:cNvPr id="5" name="Picture 4" descr="A bag of french fries&#10;&#10;Description automatically generated with medium confidence">
            <a:extLst>
              <a:ext uri="{FF2B5EF4-FFF2-40B4-BE49-F238E27FC236}">
                <a16:creationId xmlns:a16="http://schemas.microsoft.com/office/drawing/2014/main" id="{F033FE42-ECE3-4046-8DB5-ADCCE34718E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9165" y="1824757"/>
            <a:ext cx="2624336" cy="4081393"/>
          </a:xfrm>
          <a:prstGeom prst="rect">
            <a:avLst/>
          </a:prstGeom>
        </p:spPr>
      </p:pic>
      <p:pic>
        <p:nvPicPr>
          <p:cNvPr id="6" name="Picture 5">
            <a:extLst>
              <a:ext uri="{FF2B5EF4-FFF2-40B4-BE49-F238E27FC236}">
                <a16:creationId xmlns:a16="http://schemas.microsoft.com/office/drawing/2014/main" id="{AB2C2CD9-3413-402B-B718-D897784E61F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71130" y="1824757"/>
            <a:ext cx="2521836" cy="4081393"/>
          </a:xfrm>
          <a:prstGeom prst="rect">
            <a:avLst/>
          </a:prstGeom>
        </p:spPr>
      </p:pic>
      <p:sp>
        <p:nvSpPr>
          <p:cNvPr id="7" name="TextBox 6">
            <a:extLst>
              <a:ext uri="{FF2B5EF4-FFF2-40B4-BE49-F238E27FC236}">
                <a16:creationId xmlns:a16="http://schemas.microsoft.com/office/drawing/2014/main" id="{F2BFFDB8-517A-4316-BBA5-3057F83E7E9C}"/>
              </a:ext>
            </a:extLst>
          </p:cNvPr>
          <p:cNvSpPr txBox="1"/>
          <p:nvPr/>
        </p:nvSpPr>
        <p:spPr>
          <a:xfrm>
            <a:off x="689165" y="5498311"/>
            <a:ext cx="370614" cy="461665"/>
          </a:xfrm>
          <a:prstGeom prst="rect">
            <a:avLst/>
          </a:prstGeom>
          <a:noFill/>
        </p:spPr>
        <p:txBody>
          <a:bodyPr wrap="none" rtlCol="0">
            <a:spAutoFit/>
          </a:bodyPr>
          <a:lstStyle/>
          <a:p>
            <a:r>
              <a:rPr lang="en-GB" sz="2400" b="1" dirty="0"/>
              <a:t>A</a:t>
            </a:r>
          </a:p>
        </p:txBody>
      </p:sp>
      <p:sp>
        <p:nvSpPr>
          <p:cNvPr id="8" name="TextBox 7">
            <a:extLst>
              <a:ext uri="{FF2B5EF4-FFF2-40B4-BE49-F238E27FC236}">
                <a16:creationId xmlns:a16="http://schemas.microsoft.com/office/drawing/2014/main" id="{62B13FA4-56C8-4D44-BB82-BE3E3D31C566}"/>
              </a:ext>
            </a:extLst>
          </p:cNvPr>
          <p:cNvSpPr txBox="1"/>
          <p:nvPr/>
        </p:nvSpPr>
        <p:spPr>
          <a:xfrm>
            <a:off x="3511133" y="5500543"/>
            <a:ext cx="357790" cy="461665"/>
          </a:xfrm>
          <a:prstGeom prst="rect">
            <a:avLst/>
          </a:prstGeom>
          <a:noFill/>
        </p:spPr>
        <p:txBody>
          <a:bodyPr wrap="none" rtlCol="0">
            <a:spAutoFit/>
          </a:bodyPr>
          <a:lstStyle/>
          <a:p>
            <a:r>
              <a:rPr lang="en-GB" sz="2400" b="1" dirty="0"/>
              <a:t>B</a:t>
            </a:r>
          </a:p>
        </p:txBody>
      </p:sp>
      <p:sp>
        <p:nvSpPr>
          <p:cNvPr id="9" name="TextBox 8">
            <a:extLst>
              <a:ext uri="{FF2B5EF4-FFF2-40B4-BE49-F238E27FC236}">
                <a16:creationId xmlns:a16="http://schemas.microsoft.com/office/drawing/2014/main" id="{9BF86BA4-CC65-4B75-B2D1-6DB8AA8DB17F}"/>
              </a:ext>
            </a:extLst>
          </p:cNvPr>
          <p:cNvSpPr txBox="1"/>
          <p:nvPr/>
        </p:nvSpPr>
        <p:spPr>
          <a:xfrm>
            <a:off x="5971130" y="5500543"/>
            <a:ext cx="348172" cy="461665"/>
          </a:xfrm>
          <a:prstGeom prst="rect">
            <a:avLst/>
          </a:prstGeom>
          <a:noFill/>
        </p:spPr>
        <p:txBody>
          <a:bodyPr wrap="none" rtlCol="0">
            <a:spAutoFit/>
          </a:bodyPr>
          <a:lstStyle/>
          <a:p>
            <a:r>
              <a:rPr lang="en-GB" sz="2400" b="1" dirty="0"/>
              <a:t>C</a:t>
            </a:r>
          </a:p>
        </p:txBody>
      </p:sp>
    </p:spTree>
    <p:extLst>
      <p:ext uri="{BB962C8B-B14F-4D97-AF65-F5344CB8AC3E}">
        <p14:creationId xmlns:p14="http://schemas.microsoft.com/office/powerpoint/2010/main" val="245742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477342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Finished example</a:t>
            </a:r>
          </a:p>
        </p:txBody>
      </p:sp>
      <p:pic>
        <p:nvPicPr>
          <p:cNvPr id="3" name="Picture 2">
            <a:extLst>
              <a:ext uri="{FF2B5EF4-FFF2-40B4-BE49-F238E27FC236}">
                <a16:creationId xmlns:a16="http://schemas.microsoft.com/office/drawing/2014/main" id="{6A03F291-7405-4A1B-BB5F-0E38E3950B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24324" y="1231900"/>
            <a:ext cx="1581152" cy="4645422"/>
          </a:xfrm>
          <a:prstGeom prst="rect">
            <a:avLst/>
          </a:prstGeom>
        </p:spPr>
      </p:pic>
    </p:spTree>
    <p:extLst>
      <p:ext uri="{BB962C8B-B14F-4D97-AF65-F5344CB8AC3E}">
        <p14:creationId xmlns:p14="http://schemas.microsoft.com/office/powerpoint/2010/main" val="2975121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Extension</a:t>
            </a:r>
          </a:p>
        </p:txBody>
      </p:sp>
      <p:pic>
        <p:nvPicPr>
          <p:cNvPr id="3" name="Picture 2" descr="A picture containing nature, desert, sunset, highland&#10;&#10;Description automatically generated">
            <a:extLst>
              <a:ext uri="{FF2B5EF4-FFF2-40B4-BE49-F238E27FC236}">
                <a16:creationId xmlns:a16="http://schemas.microsoft.com/office/drawing/2014/main" id="{8D613E7F-CD47-4FA4-928A-6CE1E07F8D8F}"/>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artisticCrisscrossEtching trans="34000"/>
                    </a14:imgEffect>
                    <a14:imgEffect>
                      <a14:colorTemperature colorTemp="5300"/>
                    </a14:imgEffect>
                  </a14:imgLayer>
                </a14:imgProps>
              </a:ext>
            </a:extLst>
          </a:blip>
          <a:stretch>
            <a:fillRect/>
          </a:stretch>
        </p:blipFill>
        <p:spPr>
          <a:xfrm>
            <a:off x="0" y="1975756"/>
            <a:ext cx="9144000" cy="3429000"/>
          </a:xfrm>
          <a:prstGeom prst="rect">
            <a:avLst/>
          </a:prstGeom>
          <a:gradFill>
            <a:gsLst>
              <a:gs pos="0">
                <a:srgbClr val="00B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a:extLst>
              <a:ext uri="{FF2B5EF4-FFF2-40B4-BE49-F238E27FC236}">
                <a16:creationId xmlns:a16="http://schemas.microsoft.com/office/drawing/2014/main" id="{62D803E5-2BEE-40C4-A304-E88F8FD849DC}"/>
              </a:ext>
            </a:extLst>
          </p:cNvPr>
          <p:cNvSpPr txBox="1"/>
          <p:nvPr/>
        </p:nvSpPr>
        <p:spPr>
          <a:xfrm>
            <a:off x="190459" y="1872000"/>
            <a:ext cx="8077199" cy="2308324"/>
          </a:xfrm>
          <a:prstGeom prst="rect">
            <a:avLst/>
          </a:prstGeom>
          <a:noFill/>
        </p:spPr>
        <p:txBody>
          <a:bodyPr wrap="square" rtlCol="0">
            <a:spAutoFit/>
          </a:bodyPr>
          <a:lstStyle/>
          <a:p>
            <a:endParaRPr lang="en-GB" sz="2400" u="sng" dirty="0"/>
          </a:p>
          <a:p>
            <a:pPr marL="342900" indent="-342900">
              <a:buFont typeface="Arial" panose="020B0604020202020204" pitchFamily="34" charset="0"/>
              <a:buChar char="•"/>
            </a:pPr>
            <a:r>
              <a:rPr lang="en-GB" sz="2400" dirty="0"/>
              <a:t>Design a range of accessories to match the necklace, to include:</a:t>
            </a:r>
          </a:p>
          <a:p>
            <a:pPr marL="800100" lvl="1" indent="-342900">
              <a:buFont typeface="Arial" panose="020B0604020202020204" pitchFamily="34" charset="0"/>
              <a:buChar char="•"/>
            </a:pPr>
            <a:r>
              <a:rPr lang="en-GB" sz="2400" dirty="0"/>
              <a:t>Bracelet</a:t>
            </a:r>
          </a:p>
          <a:p>
            <a:pPr marL="800100" lvl="1" indent="-342900">
              <a:buFont typeface="Arial" panose="020B0604020202020204" pitchFamily="34" charset="0"/>
              <a:buChar char="•"/>
            </a:pPr>
            <a:r>
              <a:rPr lang="en-GB" sz="2400" dirty="0"/>
              <a:t>Earrings</a:t>
            </a:r>
          </a:p>
          <a:p>
            <a:pPr marL="800100" lvl="1" indent="-342900">
              <a:buFont typeface="Arial" panose="020B0604020202020204" pitchFamily="34" charset="0"/>
              <a:buChar char="•"/>
            </a:pPr>
            <a:r>
              <a:rPr lang="en-GB" sz="2400" dirty="0"/>
              <a:t>Headdress</a:t>
            </a:r>
          </a:p>
        </p:txBody>
      </p:sp>
    </p:spTree>
    <p:extLst>
      <p:ext uri="{BB962C8B-B14F-4D97-AF65-F5344CB8AC3E}">
        <p14:creationId xmlns:p14="http://schemas.microsoft.com/office/powerpoint/2010/main" val="268291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B6096-C0FA-4E36-8A9A-018E01A4F09F}"/>
              </a:ext>
            </a:extLst>
          </p:cNvPr>
          <p:cNvSpPr txBox="1"/>
          <p:nvPr/>
        </p:nvSpPr>
        <p:spPr>
          <a:xfrm>
            <a:off x="280159" y="1228397"/>
            <a:ext cx="8657363" cy="4401205"/>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0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0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0092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9370EF-A7A8-471D-B223-F917C0542876}"/>
              </a:ext>
            </a:extLst>
          </p:cNvPr>
          <p:cNvSpPr txBox="1"/>
          <p:nvPr/>
        </p:nvSpPr>
        <p:spPr>
          <a:xfrm>
            <a:off x="270385" y="1834987"/>
            <a:ext cx="5183357" cy="1569660"/>
          </a:xfrm>
          <a:prstGeom prst="rect">
            <a:avLst/>
          </a:prstGeom>
          <a:noFill/>
        </p:spPr>
        <p:txBody>
          <a:bodyPr wrap="square">
            <a:spAutoFit/>
          </a:bodyPr>
          <a:lstStyle/>
          <a:p>
            <a:pPr algn="l"/>
            <a:r>
              <a:rPr lang="en-GB" sz="2400" dirty="0">
                <a:solidFill>
                  <a:srgbClr val="0B0C0C"/>
                </a:solidFill>
              </a:rPr>
              <a:t>Your task:</a:t>
            </a:r>
            <a:endParaRPr lang="en-GB" sz="2400" i="0" dirty="0">
              <a:solidFill>
                <a:srgbClr val="0B0C0C"/>
              </a:solidFill>
              <a:effectLst/>
            </a:endParaRPr>
          </a:p>
          <a:p>
            <a:pPr marL="342900" indent="-342900" algn="l">
              <a:buFont typeface="Arial" panose="020B0604020202020204" pitchFamily="34" charset="0"/>
              <a:buChar char="•"/>
            </a:pPr>
            <a:r>
              <a:rPr lang="en-GB" sz="2400" dirty="0">
                <a:effectLst/>
              </a:rPr>
              <a:t>Make a piece of jewellery inspired by the ancient Egyptians</a:t>
            </a:r>
          </a:p>
          <a:p>
            <a:pPr marL="342900" indent="-342900" algn="l">
              <a:buFont typeface="Arial" panose="020B0604020202020204" pitchFamily="34" charset="0"/>
              <a:buChar char="•"/>
            </a:pPr>
            <a:endParaRPr lang="en-GB" sz="2400" b="1" dirty="0">
              <a:effectLst/>
              <a:latin typeface="GDS Transport"/>
            </a:endParaRPr>
          </a:p>
        </p:txBody>
      </p:sp>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295467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Design Brief</a:t>
            </a:r>
          </a:p>
        </p:txBody>
      </p:sp>
      <p:pic>
        <p:nvPicPr>
          <p:cNvPr id="5" name="Picture 4" descr="A person wearing a crown&#10;&#10;Description automatically generated with medium confidence">
            <a:extLst>
              <a:ext uri="{FF2B5EF4-FFF2-40B4-BE49-F238E27FC236}">
                <a16:creationId xmlns:a16="http://schemas.microsoft.com/office/drawing/2014/main" id="{AB52F0B4-7B87-43B0-8D25-772859B5285C}"/>
              </a:ext>
            </a:extLst>
          </p:cNvPr>
          <p:cNvPicPr>
            <a:picLocks noChangeAspect="1"/>
          </p:cNvPicPr>
          <p:nvPr/>
        </p:nvPicPr>
        <p:blipFill>
          <a:blip r:embed="rId3"/>
          <a:stretch>
            <a:fillRect/>
          </a:stretch>
        </p:blipFill>
        <p:spPr>
          <a:xfrm>
            <a:off x="6580414" y="1101342"/>
            <a:ext cx="2373127" cy="4910295"/>
          </a:xfrm>
          <a:prstGeom prst="rect">
            <a:avLst/>
          </a:prstGeom>
        </p:spPr>
      </p:pic>
    </p:spTree>
    <p:extLst>
      <p:ext uri="{BB962C8B-B14F-4D97-AF65-F5344CB8AC3E}">
        <p14:creationId xmlns:p14="http://schemas.microsoft.com/office/powerpoint/2010/main" val="173428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6062060" cy="558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Things to consider</a:t>
            </a:r>
          </a:p>
        </p:txBody>
      </p:sp>
      <p:sp>
        <p:nvSpPr>
          <p:cNvPr id="6" name="TextBox 5">
            <a:extLst>
              <a:ext uri="{FF2B5EF4-FFF2-40B4-BE49-F238E27FC236}">
                <a16:creationId xmlns:a16="http://schemas.microsoft.com/office/drawing/2014/main" id="{CF3C97CD-5E30-4044-899C-7712C553E5C9}"/>
              </a:ext>
            </a:extLst>
          </p:cNvPr>
          <p:cNvSpPr txBox="1"/>
          <p:nvPr/>
        </p:nvSpPr>
        <p:spPr>
          <a:xfrm>
            <a:off x="2862943" y="2828835"/>
            <a:ext cx="3102429" cy="738664"/>
          </a:xfrm>
          <a:prstGeom prst="rect">
            <a:avLst/>
          </a:prstGeom>
          <a:noFill/>
        </p:spPr>
        <p:txBody>
          <a:bodyPr wrap="square" rtlCol="0">
            <a:spAutoFit/>
          </a:bodyPr>
          <a:lstStyle/>
          <a:p>
            <a:pPr algn="ctr"/>
            <a:endParaRPr lang="en-GB" dirty="0"/>
          </a:p>
          <a:p>
            <a:pPr algn="ctr"/>
            <a:r>
              <a:rPr lang="en-GB" sz="2400" b="1" dirty="0"/>
              <a:t>Egyptian Jewellery</a:t>
            </a:r>
          </a:p>
        </p:txBody>
      </p:sp>
      <p:sp>
        <p:nvSpPr>
          <p:cNvPr id="7" name="Rectangle: Rounded Corners 6">
            <a:extLst>
              <a:ext uri="{FF2B5EF4-FFF2-40B4-BE49-F238E27FC236}">
                <a16:creationId xmlns:a16="http://schemas.microsoft.com/office/drawing/2014/main" id="{8450C224-8ED7-40BA-B7E5-43E9FD03C061}"/>
              </a:ext>
            </a:extLst>
          </p:cNvPr>
          <p:cNvSpPr/>
          <p:nvPr/>
        </p:nvSpPr>
        <p:spPr>
          <a:xfrm>
            <a:off x="3135086" y="2940041"/>
            <a:ext cx="2612571" cy="758731"/>
          </a:xfrm>
          <a:prstGeom prst="round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DD8DAD-EABB-431B-83B4-8B178A75816E}"/>
              </a:ext>
            </a:extLst>
          </p:cNvPr>
          <p:cNvSpPr txBox="1"/>
          <p:nvPr/>
        </p:nvSpPr>
        <p:spPr>
          <a:xfrm>
            <a:off x="662422" y="1681430"/>
            <a:ext cx="1219200" cy="461665"/>
          </a:xfrm>
          <a:prstGeom prst="rect">
            <a:avLst/>
          </a:prstGeom>
          <a:noFill/>
        </p:spPr>
        <p:txBody>
          <a:bodyPr wrap="square" rtlCol="0">
            <a:spAutoFit/>
          </a:bodyPr>
          <a:lstStyle/>
          <a:p>
            <a:r>
              <a:rPr lang="en-GB" sz="2400" dirty="0"/>
              <a:t>Earrings</a:t>
            </a:r>
          </a:p>
        </p:txBody>
      </p:sp>
      <p:sp>
        <p:nvSpPr>
          <p:cNvPr id="9" name="TextBox 8">
            <a:extLst>
              <a:ext uri="{FF2B5EF4-FFF2-40B4-BE49-F238E27FC236}">
                <a16:creationId xmlns:a16="http://schemas.microsoft.com/office/drawing/2014/main" id="{15ACE278-3D70-454B-BCF2-0552D530BB30}"/>
              </a:ext>
            </a:extLst>
          </p:cNvPr>
          <p:cNvSpPr txBox="1"/>
          <p:nvPr/>
        </p:nvSpPr>
        <p:spPr>
          <a:xfrm>
            <a:off x="2068286" y="2487441"/>
            <a:ext cx="1219200" cy="461665"/>
          </a:xfrm>
          <a:prstGeom prst="rect">
            <a:avLst/>
          </a:prstGeom>
          <a:noFill/>
        </p:spPr>
        <p:txBody>
          <a:bodyPr wrap="square" rtlCol="0">
            <a:spAutoFit/>
          </a:bodyPr>
          <a:lstStyle/>
          <a:p>
            <a:r>
              <a:rPr lang="en-GB" sz="2400" u="sng" dirty="0"/>
              <a:t>Types</a:t>
            </a:r>
          </a:p>
        </p:txBody>
      </p:sp>
      <p:sp>
        <p:nvSpPr>
          <p:cNvPr id="10" name="TextBox 9">
            <a:extLst>
              <a:ext uri="{FF2B5EF4-FFF2-40B4-BE49-F238E27FC236}">
                <a16:creationId xmlns:a16="http://schemas.microsoft.com/office/drawing/2014/main" id="{A9BFDA45-2FAD-4B12-AE6C-0C4AFE39B746}"/>
              </a:ext>
            </a:extLst>
          </p:cNvPr>
          <p:cNvSpPr txBox="1"/>
          <p:nvPr/>
        </p:nvSpPr>
        <p:spPr>
          <a:xfrm>
            <a:off x="4610100" y="1721061"/>
            <a:ext cx="1219200" cy="461665"/>
          </a:xfrm>
          <a:prstGeom prst="rect">
            <a:avLst/>
          </a:prstGeom>
          <a:noFill/>
        </p:spPr>
        <p:txBody>
          <a:bodyPr wrap="square" rtlCol="0">
            <a:spAutoFit/>
          </a:bodyPr>
          <a:lstStyle/>
          <a:p>
            <a:r>
              <a:rPr lang="en-GB" sz="2400" dirty="0"/>
              <a:t>Beads</a:t>
            </a:r>
          </a:p>
        </p:txBody>
      </p:sp>
      <p:sp>
        <p:nvSpPr>
          <p:cNvPr id="11" name="TextBox 10">
            <a:extLst>
              <a:ext uri="{FF2B5EF4-FFF2-40B4-BE49-F238E27FC236}">
                <a16:creationId xmlns:a16="http://schemas.microsoft.com/office/drawing/2014/main" id="{F03549F6-4BCB-4BB2-AF54-420978FBB7DB}"/>
              </a:ext>
            </a:extLst>
          </p:cNvPr>
          <p:cNvSpPr txBox="1"/>
          <p:nvPr/>
        </p:nvSpPr>
        <p:spPr>
          <a:xfrm>
            <a:off x="10886" y="2397939"/>
            <a:ext cx="1415142" cy="461665"/>
          </a:xfrm>
          <a:prstGeom prst="rect">
            <a:avLst/>
          </a:prstGeom>
          <a:noFill/>
        </p:spPr>
        <p:txBody>
          <a:bodyPr wrap="square" rtlCol="0">
            <a:spAutoFit/>
          </a:bodyPr>
          <a:lstStyle/>
          <a:p>
            <a:r>
              <a:rPr lang="en-GB" sz="2400" dirty="0"/>
              <a:t>Necklace</a:t>
            </a:r>
          </a:p>
        </p:txBody>
      </p:sp>
      <p:sp>
        <p:nvSpPr>
          <p:cNvPr id="12" name="TextBox 11">
            <a:extLst>
              <a:ext uri="{FF2B5EF4-FFF2-40B4-BE49-F238E27FC236}">
                <a16:creationId xmlns:a16="http://schemas.microsoft.com/office/drawing/2014/main" id="{7C98B8E2-F32F-458A-B3B0-C74A29135FC0}"/>
              </a:ext>
            </a:extLst>
          </p:cNvPr>
          <p:cNvSpPr txBox="1"/>
          <p:nvPr/>
        </p:nvSpPr>
        <p:spPr>
          <a:xfrm>
            <a:off x="903516" y="3244333"/>
            <a:ext cx="1219200" cy="461665"/>
          </a:xfrm>
          <a:prstGeom prst="rect">
            <a:avLst/>
          </a:prstGeom>
          <a:noFill/>
        </p:spPr>
        <p:txBody>
          <a:bodyPr wrap="square" rtlCol="0">
            <a:spAutoFit/>
          </a:bodyPr>
          <a:lstStyle/>
          <a:p>
            <a:r>
              <a:rPr lang="en-GB" sz="2400" dirty="0"/>
              <a:t>Bracelet</a:t>
            </a:r>
          </a:p>
        </p:txBody>
      </p:sp>
      <p:sp>
        <p:nvSpPr>
          <p:cNvPr id="13" name="TextBox 12">
            <a:extLst>
              <a:ext uri="{FF2B5EF4-FFF2-40B4-BE49-F238E27FC236}">
                <a16:creationId xmlns:a16="http://schemas.microsoft.com/office/drawing/2014/main" id="{2D31684D-45F2-41C7-857A-279BF35779DD}"/>
              </a:ext>
            </a:extLst>
          </p:cNvPr>
          <p:cNvSpPr txBox="1"/>
          <p:nvPr/>
        </p:nvSpPr>
        <p:spPr>
          <a:xfrm>
            <a:off x="5965372" y="2275114"/>
            <a:ext cx="2068285" cy="461665"/>
          </a:xfrm>
          <a:prstGeom prst="rect">
            <a:avLst/>
          </a:prstGeom>
          <a:noFill/>
        </p:spPr>
        <p:txBody>
          <a:bodyPr wrap="square" rtlCol="0">
            <a:spAutoFit/>
          </a:bodyPr>
          <a:lstStyle/>
          <a:p>
            <a:r>
              <a:rPr lang="en-GB" sz="2400" u="sng" dirty="0"/>
              <a:t>Materials used</a:t>
            </a:r>
          </a:p>
        </p:txBody>
      </p:sp>
      <p:sp>
        <p:nvSpPr>
          <p:cNvPr id="14" name="TextBox 13">
            <a:extLst>
              <a:ext uri="{FF2B5EF4-FFF2-40B4-BE49-F238E27FC236}">
                <a16:creationId xmlns:a16="http://schemas.microsoft.com/office/drawing/2014/main" id="{3985ED81-61E7-4BFD-8D66-EB5E8F22222E}"/>
              </a:ext>
            </a:extLst>
          </p:cNvPr>
          <p:cNvSpPr txBox="1"/>
          <p:nvPr/>
        </p:nvSpPr>
        <p:spPr>
          <a:xfrm>
            <a:off x="7712528" y="1408720"/>
            <a:ext cx="1219200" cy="461665"/>
          </a:xfrm>
          <a:prstGeom prst="rect">
            <a:avLst/>
          </a:prstGeom>
          <a:noFill/>
        </p:spPr>
        <p:txBody>
          <a:bodyPr wrap="square" rtlCol="0">
            <a:spAutoFit/>
          </a:bodyPr>
          <a:lstStyle/>
          <a:p>
            <a:r>
              <a:rPr lang="en-GB" sz="2400" dirty="0"/>
              <a:t>Copper</a:t>
            </a:r>
          </a:p>
        </p:txBody>
      </p:sp>
      <p:sp>
        <p:nvSpPr>
          <p:cNvPr id="15" name="TextBox 14">
            <a:extLst>
              <a:ext uri="{FF2B5EF4-FFF2-40B4-BE49-F238E27FC236}">
                <a16:creationId xmlns:a16="http://schemas.microsoft.com/office/drawing/2014/main" id="{A59C4811-03F1-4DB7-B2A8-36D7AE682EBA}"/>
              </a:ext>
            </a:extLst>
          </p:cNvPr>
          <p:cNvSpPr txBox="1"/>
          <p:nvPr/>
        </p:nvSpPr>
        <p:spPr>
          <a:xfrm>
            <a:off x="7075714" y="3022935"/>
            <a:ext cx="1959429" cy="830997"/>
          </a:xfrm>
          <a:prstGeom prst="rect">
            <a:avLst/>
          </a:prstGeom>
          <a:noFill/>
        </p:spPr>
        <p:txBody>
          <a:bodyPr wrap="square" rtlCol="0">
            <a:spAutoFit/>
          </a:bodyPr>
          <a:lstStyle/>
          <a:p>
            <a:r>
              <a:rPr lang="en-GB" sz="2400" dirty="0"/>
              <a:t>Precious Stones/Gems</a:t>
            </a:r>
          </a:p>
        </p:txBody>
      </p:sp>
      <p:sp>
        <p:nvSpPr>
          <p:cNvPr id="16" name="TextBox 15">
            <a:extLst>
              <a:ext uri="{FF2B5EF4-FFF2-40B4-BE49-F238E27FC236}">
                <a16:creationId xmlns:a16="http://schemas.microsoft.com/office/drawing/2014/main" id="{EF73F2F9-E252-4415-835A-45857A96A2CD}"/>
              </a:ext>
            </a:extLst>
          </p:cNvPr>
          <p:cNvSpPr txBox="1"/>
          <p:nvPr/>
        </p:nvSpPr>
        <p:spPr>
          <a:xfrm>
            <a:off x="2068286" y="1788523"/>
            <a:ext cx="1219200" cy="461665"/>
          </a:xfrm>
          <a:prstGeom prst="rect">
            <a:avLst/>
          </a:prstGeom>
          <a:noFill/>
        </p:spPr>
        <p:txBody>
          <a:bodyPr wrap="square" rtlCol="0">
            <a:spAutoFit/>
          </a:bodyPr>
          <a:lstStyle/>
          <a:p>
            <a:r>
              <a:rPr lang="en-GB" sz="2400" dirty="0"/>
              <a:t>Rings</a:t>
            </a:r>
          </a:p>
        </p:txBody>
      </p:sp>
      <p:sp>
        <p:nvSpPr>
          <p:cNvPr id="17" name="TextBox 16">
            <a:extLst>
              <a:ext uri="{FF2B5EF4-FFF2-40B4-BE49-F238E27FC236}">
                <a16:creationId xmlns:a16="http://schemas.microsoft.com/office/drawing/2014/main" id="{3FFA8D18-EFF5-4180-930A-5E534EBC4293}"/>
              </a:ext>
            </a:extLst>
          </p:cNvPr>
          <p:cNvSpPr txBox="1"/>
          <p:nvPr/>
        </p:nvSpPr>
        <p:spPr>
          <a:xfrm>
            <a:off x="3722914" y="4257488"/>
            <a:ext cx="2666999" cy="461665"/>
          </a:xfrm>
          <a:prstGeom prst="rect">
            <a:avLst/>
          </a:prstGeom>
          <a:noFill/>
        </p:spPr>
        <p:txBody>
          <a:bodyPr wrap="square" rtlCol="0">
            <a:spAutoFit/>
          </a:bodyPr>
          <a:lstStyle/>
          <a:p>
            <a:r>
              <a:rPr lang="en-GB" sz="2400" u="sng" dirty="0"/>
              <a:t>Who would wear it</a:t>
            </a:r>
          </a:p>
        </p:txBody>
      </p:sp>
      <p:sp>
        <p:nvSpPr>
          <p:cNvPr id="18" name="TextBox 17">
            <a:extLst>
              <a:ext uri="{FF2B5EF4-FFF2-40B4-BE49-F238E27FC236}">
                <a16:creationId xmlns:a16="http://schemas.microsoft.com/office/drawing/2014/main" id="{653AEE10-AE8A-4115-B429-2BFEA7CAACDB}"/>
              </a:ext>
            </a:extLst>
          </p:cNvPr>
          <p:cNvSpPr txBox="1"/>
          <p:nvPr/>
        </p:nvSpPr>
        <p:spPr>
          <a:xfrm>
            <a:off x="2143887" y="3964016"/>
            <a:ext cx="790418" cy="461665"/>
          </a:xfrm>
          <a:prstGeom prst="rect">
            <a:avLst/>
          </a:prstGeom>
          <a:noFill/>
        </p:spPr>
        <p:txBody>
          <a:bodyPr wrap="square" rtlCol="0">
            <a:spAutoFit/>
          </a:bodyPr>
          <a:lstStyle/>
          <a:p>
            <a:r>
              <a:rPr lang="en-GB" sz="2400" dirty="0"/>
              <a:t>Men</a:t>
            </a:r>
          </a:p>
        </p:txBody>
      </p:sp>
      <p:sp>
        <p:nvSpPr>
          <p:cNvPr id="19" name="TextBox 18">
            <a:extLst>
              <a:ext uri="{FF2B5EF4-FFF2-40B4-BE49-F238E27FC236}">
                <a16:creationId xmlns:a16="http://schemas.microsoft.com/office/drawing/2014/main" id="{0526F6A9-877D-4BAD-9376-C9FA7514DF13}"/>
              </a:ext>
            </a:extLst>
          </p:cNvPr>
          <p:cNvSpPr txBox="1"/>
          <p:nvPr/>
        </p:nvSpPr>
        <p:spPr>
          <a:xfrm>
            <a:off x="2209800" y="5103716"/>
            <a:ext cx="1219200" cy="461665"/>
          </a:xfrm>
          <a:prstGeom prst="rect">
            <a:avLst/>
          </a:prstGeom>
          <a:noFill/>
        </p:spPr>
        <p:txBody>
          <a:bodyPr wrap="square" rtlCol="0">
            <a:spAutoFit/>
          </a:bodyPr>
          <a:lstStyle/>
          <a:p>
            <a:r>
              <a:rPr lang="en-GB" sz="2400" dirty="0"/>
              <a:t>Women</a:t>
            </a:r>
          </a:p>
        </p:txBody>
      </p:sp>
      <p:sp>
        <p:nvSpPr>
          <p:cNvPr id="20" name="TextBox 19">
            <a:extLst>
              <a:ext uri="{FF2B5EF4-FFF2-40B4-BE49-F238E27FC236}">
                <a16:creationId xmlns:a16="http://schemas.microsoft.com/office/drawing/2014/main" id="{4151B757-9097-402A-8940-68B2D88CFA54}"/>
              </a:ext>
            </a:extLst>
          </p:cNvPr>
          <p:cNvSpPr txBox="1"/>
          <p:nvPr/>
        </p:nvSpPr>
        <p:spPr>
          <a:xfrm>
            <a:off x="7630886" y="4269156"/>
            <a:ext cx="1219200" cy="461665"/>
          </a:xfrm>
          <a:prstGeom prst="rect">
            <a:avLst/>
          </a:prstGeom>
          <a:noFill/>
        </p:spPr>
        <p:txBody>
          <a:bodyPr wrap="square" rtlCol="0">
            <a:spAutoFit/>
          </a:bodyPr>
          <a:lstStyle/>
          <a:p>
            <a:r>
              <a:rPr lang="en-GB" sz="2400" dirty="0"/>
              <a:t>Adults</a:t>
            </a:r>
          </a:p>
        </p:txBody>
      </p:sp>
      <p:sp>
        <p:nvSpPr>
          <p:cNvPr id="21" name="TextBox 20">
            <a:extLst>
              <a:ext uri="{FF2B5EF4-FFF2-40B4-BE49-F238E27FC236}">
                <a16:creationId xmlns:a16="http://schemas.microsoft.com/office/drawing/2014/main" id="{81B85443-9A35-47BE-BAE3-057364F1F10F}"/>
              </a:ext>
            </a:extLst>
          </p:cNvPr>
          <p:cNvSpPr txBox="1"/>
          <p:nvPr/>
        </p:nvSpPr>
        <p:spPr>
          <a:xfrm>
            <a:off x="6999514" y="5033111"/>
            <a:ext cx="1676400" cy="461665"/>
          </a:xfrm>
          <a:prstGeom prst="rect">
            <a:avLst/>
          </a:prstGeom>
          <a:noFill/>
        </p:spPr>
        <p:txBody>
          <a:bodyPr wrap="square" rtlCol="0">
            <a:spAutoFit/>
          </a:bodyPr>
          <a:lstStyle/>
          <a:p>
            <a:r>
              <a:rPr lang="en-GB" sz="2400" dirty="0"/>
              <a:t>Children</a:t>
            </a:r>
          </a:p>
        </p:txBody>
      </p:sp>
      <p:sp>
        <p:nvSpPr>
          <p:cNvPr id="22" name="TextBox 21">
            <a:extLst>
              <a:ext uri="{FF2B5EF4-FFF2-40B4-BE49-F238E27FC236}">
                <a16:creationId xmlns:a16="http://schemas.microsoft.com/office/drawing/2014/main" id="{FF82BC7D-9EEF-4159-B232-F599FF67CB77}"/>
              </a:ext>
            </a:extLst>
          </p:cNvPr>
          <p:cNvSpPr txBox="1"/>
          <p:nvPr/>
        </p:nvSpPr>
        <p:spPr>
          <a:xfrm>
            <a:off x="4267200" y="5577512"/>
            <a:ext cx="1219200" cy="461665"/>
          </a:xfrm>
          <a:prstGeom prst="rect">
            <a:avLst/>
          </a:prstGeom>
          <a:noFill/>
        </p:spPr>
        <p:txBody>
          <a:bodyPr wrap="square" rtlCol="0">
            <a:spAutoFit/>
          </a:bodyPr>
          <a:lstStyle/>
          <a:p>
            <a:r>
              <a:rPr lang="en-GB" sz="2400" dirty="0"/>
              <a:t>Rich</a:t>
            </a:r>
          </a:p>
        </p:txBody>
      </p:sp>
      <p:sp>
        <p:nvSpPr>
          <p:cNvPr id="23" name="TextBox 22">
            <a:extLst>
              <a:ext uri="{FF2B5EF4-FFF2-40B4-BE49-F238E27FC236}">
                <a16:creationId xmlns:a16="http://schemas.microsoft.com/office/drawing/2014/main" id="{35928304-D73F-4A20-B77D-77B002F7BCC9}"/>
              </a:ext>
            </a:extLst>
          </p:cNvPr>
          <p:cNvSpPr txBox="1"/>
          <p:nvPr/>
        </p:nvSpPr>
        <p:spPr>
          <a:xfrm>
            <a:off x="5627914" y="5198353"/>
            <a:ext cx="1219200" cy="461665"/>
          </a:xfrm>
          <a:prstGeom prst="rect">
            <a:avLst/>
          </a:prstGeom>
          <a:noFill/>
        </p:spPr>
        <p:txBody>
          <a:bodyPr wrap="square" rtlCol="0">
            <a:spAutoFit/>
          </a:bodyPr>
          <a:lstStyle/>
          <a:p>
            <a:r>
              <a:rPr lang="en-GB" sz="2400" dirty="0"/>
              <a:t>Poor</a:t>
            </a:r>
          </a:p>
        </p:txBody>
      </p:sp>
      <p:cxnSp>
        <p:nvCxnSpPr>
          <p:cNvPr id="24" name="Straight Arrow Connector 23">
            <a:extLst>
              <a:ext uri="{FF2B5EF4-FFF2-40B4-BE49-F238E27FC236}">
                <a16:creationId xmlns:a16="http://schemas.microsoft.com/office/drawing/2014/main" id="{7BBA5C3D-3F76-4BE5-BDF7-F4E7D0EDCCB4}"/>
              </a:ext>
            </a:extLst>
          </p:cNvPr>
          <p:cNvCxnSpPr>
            <a:cxnSpLocks/>
          </p:cNvCxnSpPr>
          <p:nvPr/>
        </p:nvCxnSpPr>
        <p:spPr>
          <a:xfrm flipH="1" flipV="1">
            <a:off x="2623456" y="2943861"/>
            <a:ext cx="457200" cy="1498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B0792D99-4181-4BF7-9E7F-1204A14BECC3}"/>
              </a:ext>
            </a:extLst>
          </p:cNvPr>
          <p:cNvCxnSpPr/>
          <p:nvPr/>
        </p:nvCxnSpPr>
        <p:spPr>
          <a:xfrm flipV="1">
            <a:off x="5856516" y="2732553"/>
            <a:ext cx="380998" cy="35844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a:extLst>
              <a:ext uri="{FF2B5EF4-FFF2-40B4-BE49-F238E27FC236}">
                <a16:creationId xmlns:a16="http://schemas.microsoft.com/office/drawing/2014/main" id="{813A1FB3-10E3-461F-8499-B201F86338A3}"/>
              </a:ext>
            </a:extLst>
          </p:cNvPr>
          <p:cNvCxnSpPr/>
          <p:nvPr/>
        </p:nvCxnSpPr>
        <p:spPr>
          <a:xfrm>
            <a:off x="4648200" y="3809978"/>
            <a:ext cx="152400" cy="5316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04ED0AD5-65EC-4376-88BF-D976F703907B}"/>
              </a:ext>
            </a:extLst>
          </p:cNvPr>
          <p:cNvCxnSpPr/>
          <p:nvPr/>
        </p:nvCxnSpPr>
        <p:spPr>
          <a:xfrm flipV="1">
            <a:off x="2394857" y="2199419"/>
            <a:ext cx="0" cy="312027"/>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0ECB0B56-8256-4960-AE06-3D7A756627DA}"/>
              </a:ext>
            </a:extLst>
          </p:cNvPr>
          <p:cNvCxnSpPr>
            <a:cxnSpLocks/>
          </p:cNvCxnSpPr>
          <p:nvPr/>
        </p:nvCxnSpPr>
        <p:spPr>
          <a:xfrm flipH="1" flipV="1">
            <a:off x="1502229" y="2077376"/>
            <a:ext cx="566057" cy="461665"/>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90F2FFF0-F453-4E33-950C-044076719B6F}"/>
              </a:ext>
            </a:extLst>
          </p:cNvPr>
          <p:cNvCxnSpPr>
            <a:cxnSpLocks/>
          </p:cNvCxnSpPr>
          <p:nvPr/>
        </p:nvCxnSpPr>
        <p:spPr>
          <a:xfrm flipH="1" flipV="1">
            <a:off x="1295401" y="2661760"/>
            <a:ext cx="658586" cy="94701"/>
          </a:xfrm>
          <a:prstGeom prst="line">
            <a:avLst/>
          </a:prstGeom>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E21BCA5B-D34A-4F90-9954-E47AE10F9AB5}"/>
              </a:ext>
            </a:extLst>
          </p:cNvPr>
          <p:cNvCxnSpPr/>
          <p:nvPr/>
        </p:nvCxnSpPr>
        <p:spPr>
          <a:xfrm flipH="1">
            <a:off x="1839688" y="2993026"/>
            <a:ext cx="337454" cy="278131"/>
          </a:xfrm>
          <a:prstGeom prst="line">
            <a:avLst/>
          </a:prstGeom>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F0FF57A4-AED1-454E-B06C-D54C62C8A4DA}"/>
              </a:ext>
            </a:extLst>
          </p:cNvPr>
          <p:cNvCxnSpPr>
            <a:cxnSpLocks/>
          </p:cNvCxnSpPr>
          <p:nvPr/>
        </p:nvCxnSpPr>
        <p:spPr>
          <a:xfrm flipH="1" flipV="1">
            <a:off x="5448301" y="2149676"/>
            <a:ext cx="506184" cy="217110"/>
          </a:xfrm>
          <a:prstGeom prst="line">
            <a:avLst/>
          </a:prstGeom>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87CB58D0-9638-463D-BA15-AFC4585F6395}"/>
              </a:ext>
            </a:extLst>
          </p:cNvPr>
          <p:cNvCxnSpPr/>
          <p:nvPr/>
        </p:nvCxnSpPr>
        <p:spPr>
          <a:xfrm flipH="1" flipV="1">
            <a:off x="5747657" y="1400843"/>
            <a:ext cx="489857" cy="748833"/>
          </a:xfrm>
          <a:prstGeom prst="line">
            <a:avLst/>
          </a:prstGeom>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4D82FFB7-B928-422E-959C-A7F7EE94D5FA}"/>
              </a:ext>
            </a:extLst>
          </p:cNvPr>
          <p:cNvCxnSpPr/>
          <p:nvPr/>
        </p:nvCxnSpPr>
        <p:spPr>
          <a:xfrm flipV="1">
            <a:off x="6754585" y="1505559"/>
            <a:ext cx="0" cy="543095"/>
          </a:xfrm>
          <a:prstGeom prst="line">
            <a:avLst/>
          </a:prstGeom>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F45C225E-BE10-4107-A608-684FEB696423}"/>
              </a:ext>
            </a:extLst>
          </p:cNvPr>
          <p:cNvCxnSpPr>
            <a:cxnSpLocks/>
          </p:cNvCxnSpPr>
          <p:nvPr/>
        </p:nvCxnSpPr>
        <p:spPr>
          <a:xfrm flipV="1">
            <a:off x="7590064" y="1864721"/>
            <a:ext cx="367393" cy="318005"/>
          </a:xfrm>
          <a:prstGeom prst="line">
            <a:avLst/>
          </a:prstGeom>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E802769D-65C8-4DAD-9F4F-2695287924BE}"/>
              </a:ext>
            </a:extLst>
          </p:cNvPr>
          <p:cNvCxnSpPr/>
          <p:nvPr/>
        </p:nvCxnSpPr>
        <p:spPr>
          <a:xfrm>
            <a:off x="7467600" y="2778794"/>
            <a:ext cx="244928" cy="263041"/>
          </a:xfrm>
          <a:prstGeom prst="line">
            <a:avLst/>
          </a:prstGeom>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1B70CCE0-9A2D-4E60-9361-E45816EE50CA}"/>
              </a:ext>
            </a:extLst>
          </p:cNvPr>
          <p:cNvCxnSpPr>
            <a:cxnSpLocks/>
          </p:cNvCxnSpPr>
          <p:nvPr/>
        </p:nvCxnSpPr>
        <p:spPr>
          <a:xfrm flipH="1" flipV="1">
            <a:off x="2890158" y="4257488"/>
            <a:ext cx="794656" cy="219165"/>
          </a:xfrm>
          <a:prstGeom prst="line">
            <a:avLst/>
          </a:prstGeom>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DBBEF89A-448F-4411-AB0D-417AFB022E03}"/>
              </a:ext>
            </a:extLst>
          </p:cNvPr>
          <p:cNvCxnSpPr>
            <a:cxnSpLocks/>
          </p:cNvCxnSpPr>
          <p:nvPr/>
        </p:nvCxnSpPr>
        <p:spPr>
          <a:xfrm flipH="1">
            <a:off x="3135086" y="4753732"/>
            <a:ext cx="606879" cy="349984"/>
          </a:xfrm>
          <a:prstGeom prst="line">
            <a:avLst/>
          </a:prstGeom>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6D753A3F-3B5A-474D-A221-355646122E9B}"/>
              </a:ext>
            </a:extLst>
          </p:cNvPr>
          <p:cNvCxnSpPr>
            <a:cxnSpLocks/>
          </p:cNvCxnSpPr>
          <p:nvPr/>
        </p:nvCxnSpPr>
        <p:spPr>
          <a:xfrm>
            <a:off x="4495800" y="4768838"/>
            <a:ext cx="87086" cy="794266"/>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736E5F9A-3F85-4202-B3FB-051FA5549234}"/>
              </a:ext>
            </a:extLst>
          </p:cNvPr>
          <p:cNvCxnSpPr>
            <a:cxnSpLocks/>
          </p:cNvCxnSpPr>
          <p:nvPr/>
        </p:nvCxnSpPr>
        <p:spPr>
          <a:xfrm>
            <a:off x="5486400" y="4762894"/>
            <a:ext cx="304799" cy="435459"/>
          </a:xfrm>
          <a:prstGeom prst="line">
            <a:avLst/>
          </a:prstGeom>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A9270464-3241-463B-BF66-AC0CB419F6C5}"/>
              </a:ext>
            </a:extLst>
          </p:cNvPr>
          <p:cNvCxnSpPr>
            <a:cxnSpLocks/>
            <a:endCxn id="20" idx="1"/>
          </p:cNvCxnSpPr>
          <p:nvPr/>
        </p:nvCxnSpPr>
        <p:spPr>
          <a:xfrm flipV="1">
            <a:off x="6362701" y="4499989"/>
            <a:ext cx="1268185" cy="43932"/>
          </a:xfrm>
          <a:prstGeom prst="line">
            <a:avLst/>
          </a:prstGeom>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AFAB55A1-6CA1-4D40-8E12-5D45811FFE87}"/>
              </a:ext>
            </a:extLst>
          </p:cNvPr>
          <p:cNvCxnSpPr>
            <a:cxnSpLocks/>
            <a:endCxn id="21" idx="1"/>
          </p:cNvCxnSpPr>
          <p:nvPr/>
        </p:nvCxnSpPr>
        <p:spPr>
          <a:xfrm>
            <a:off x="5992585" y="4703583"/>
            <a:ext cx="1006929" cy="560361"/>
          </a:xfrm>
          <a:prstGeom prst="line">
            <a:avLst/>
          </a:prstGeom>
        </p:spPr>
        <p:style>
          <a:lnRef idx="1">
            <a:schemeClr val="accent2"/>
          </a:lnRef>
          <a:fillRef idx="0">
            <a:schemeClr val="accent2"/>
          </a:fillRef>
          <a:effectRef idx="0">
            <a:schemeClr val="accent2"/>
          </a:effectRef>
          <a:fontRef idx="minor">
            <a:schemeClr val="tx1"/>
          </a:fontRef>
        </p:style>
      </p:cxnSp>
      <p:sp>
        <p:nvSpPr>
          <p:cNvPr id="42" name="TextBox 41">
            <a:extLst>
              <a:ext uri="{FF2B5EF4-FFF2-40B4-BE49-F238E27FC236}">
                <a16:creationId xmlns:a16="http://schemas.microsoft.com/office/drawing/2014/main" id="{E10EFD1F-67FD-463C-B707-972B9470D1D9}"/>
              </a:ext>
            </a:extLst>
          </p:cNvPr>
          <p:cNvSpPr txBox="1"/>
          <p:nvPr/>
        </p:nvSpPr>
        <p:spPr>
          <a:xfrm>
            <a:off x="5268686" y="996882"/>
            <a:ext cx="1219200" cy="461665"/>
          </a:xfrm>
          <a:prstGeom prst="rect">
            <a:avLst/>
          </a:prstGeom>
          <a:noFill/>
        </p:spPr>
        <p:txBody>
          <a:bodyPr wrap="square" rtlCol="0">
            <a:spAutoFit/>
          </a:bodyPr>
          <a:lstStyle/>
          <a:p>
            <a:r>
              <a:rPr lang="en-GB" sz="2400" dirty="0"/>
              <a:t>Gold</a:t>
            </a:r>
          </a:p>
        </p:txBody>
      </p:sp>
      <p:sp>
        <p:nvSpPr>
          <p:cNvPr id="43" name="TextBox 42">
            <a:extLst>
              <a:ext uri="{FF2B5EF4-FFF2-40B4-BE49-F238E27FC236}">
                <a16:creationId xmlns:a16="http://schemas.microsoft.com/office/drawing/2014/main" id="{B20B0E18-6B1C-466A-868D-A15893D32E42}"/>
              </a:ext>
            </a:extLst>
          </p:cNvPr>
          <p:cNvSpPr txBox="1"/>
          <p:nvPr/>
        </p:nvSpPr>
        <p:spPr>
          <a:xfrm>
            <a:off x="6389914" y="923100"/>
            <a:ext cx="1219200" cy="461665"/>
          </a:xfrm>
          <a:prstGeom prst="rect">
            <a:avLst/>
          </a:prstGeom>
          <a:noFill/>
        </p:spPr>
        <p:txBody>
          <a:bodyPr wrap="square" rtlCol="0">
            <a:spAutoFit/>
          </a:bodyPr>
          <a:lstStyle/>
          <a:p>
            <a:r>
              <a:rPr lang="en-GB" sz="2400" dirty="0"/>
              <a:t>Silver</a:t>
            </a:r>
          </a:p>
        </p:txBody>
      </p:sp>
    </p:spTree>
    <p:extLst>
      <p:ext uri="{BB962C8B-B14F-4D97-AF65-F5344CB8AC3E}">
        <p14:creationId xmlns:p14="http://schemas.microsoft.com/office/powerpoint/2010/main" val="417239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C4BB0B-BC97-4564-ABD5-FF43B7679C51}"/>
              </a:ext>
            </a:extLst>
          </p:cNvPr>
          <p:cNvSpPr txBox="1">
            <a:spLocks/>
          </p:cNvSpPr>
          <p:nvPr/>
        </p:nvSpPr>
        <p:spPr>
          <a:xfrm>
            <a:off x="190459" y="1101343"/>
            <a:ext cx="6062060" cy="558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Things to consider</a:t>
            </a:r>
          </a:p>
        </p:txBody>
      </p:sp>
      <p:sp>
        <p:nvSpPr>
          <p:cNvPr id="5" name="TextBox 4">
            <a:extLst>
              <a:ext uri="{FF2B5EF4-FFF2-40B4-BE49-F238E27FC236}">
                <a16:creationId xmlns:a16="http://schemas.microsoft.com/office/drawing/2014/main" id="{D821FC46-29AF-41E8-BB4A-3AE0D94B03CB}"/>
              </a:ext>
            </a:extLst>
          </p:cNvPr>
          <p:cNvSpPr txBox="1"/>
          <p:nvPr/>
        </p:nvSpPr>
        <p:spPr>
          <a:xfrm>
            <a:off x="374074" y="1905506"/>
            <a:ext cx="8312726"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Egyptian men and women liked to wear jewellery, especially necklaces, bracelets and earrings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Wealthy people wore jewellery made of gold and precious stones such as amethysts and turquoise</a:t>
            </a:r>
          </a:p>
          <a:p>
            <a:endParaRPr lang="en-GB" sz="2400" dirty="0"/>
          </a:p>
          <a:p>
            <a:pPr marL="342900" indent="-342900">
              <a:buFont typeface="Arial" panose="020B0604020202020204" pitchFamily="34" charset="0"/>
              <a:buChar char="•"/>
            </a:pPr>
            <a:r>
              <a:rPr lang="en-GB" sz="2400" dirty="0"/>
              <a:t>Less wealthy people wore jewellery made from bone, stone or artificial gemstones</a:t>
            </a:r>
          </a:p>
        </p:txBody>
      </p:sp>
    </p:spTree>
    <p:extLst>
      <p:ext uri="{BB962C8B-B14F-4D97-AF65-F5344CB8AC3E}">
        <p14:creationId xmlns:p14="http://schemas.microsoft.com/office/powerpoint/2010/main" val="66553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2"/>
            <a:ext cx="5410241" cy="13479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Example of Ancient Egyptian necklace</a:t>
            </a:r>
          </a:p>
        </p:txBody>
      </p:sp>
      <p:pic>
        <p:nvPicPr>
          <p:cNvPr id="3" name="Picture 2" descr="A person wearing a crown&#10;&#10;Description automatically generated with medium confidence">
            <a:extLst>
              <a:ext uri="{FF2B5EF4-FFF2-40B4-BE49-F238E27FC236}">
                <a16:creationId xmlns:a16="http://schemas.microsoft.com/office/drawing/2014/main" id="{67A98288-CF81-4AE8-B543-C46B9748CBE4}"/>
              </a:ext>
            </a:extLst>
          </p:cNvPr>
          <p:cNvPicPr>
            <a:picLocks noChangeAspect="1"/>
          </p:cNvPicPr>
          <p:nvPr/>
        </p:nvPicPr>
        <p:blipFill>
          <a:blip r:embed="rId4"/>
          <a:stretch>
            <a:fillRect/>
          </a:stretch>
        </p:blipFill>
        <p:spPr>
          <a:xfrm>
            <a:off x="6433458" y="1101342"/>
            <a:ext cx="2384352" cy="4933521"/>
          </a:xfrm>
          <a:prstGeom prst="rect">
            <a:avLst/>
          </a:prstGeom>
        </p:spPr>
      </p:pic>
    </p:spTree>
    <p:extLst>
      <p:ext uri="{BB962C8B-B14F-4D97-AF65-F5344CB8AC3E}">
        <p14:creationId xmlns:p14="http://schemas.microsoft.com/office/powerpoint/2010/main" val="85179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6764523"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Equipment and Resources</a:t>
            </a:r>
          </a:p>
        </p:txBody>
      </p:sp>
      <p:pic>
        <p:nvPicPr>
          <p:cNvPr id="3" name="Picture 2" descr="A picture containing indoor&#10;&#10;Description automatically generated">
            <a:extLst>
              <a:ext uri="{FF2B5EF4-FFF2-40B4-BE49-F238E27FC236}">
                <a16:creationId xmlns:a16="http://schemas.microsoft.com/office/drawing/2014/main" id="{8903BD02-A88D-457B-BC70-0094EAE1D3B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0164" y="1933834"/>
            <a:ext cx="5140818" cy="3862478"/>
          </a:xfrm>
          <a:prstGeom prst="rect">
            <a:avLst/>
          </a:prstGeom>
        </p:spPr>
      </p:pic>
      <p:sp>
        <p:nvSpPr>
          <p:cNvPr id="5" name="TextBox 4">
            <a:extLst>
              <a:ext uri="{FF2B5EF4-FFF2-40B4-BE49-F238E27FC236}">
                <a16:creationId xmlns:a16="http://schemas.microsoft.com/office/drawing/2014/main" id="{269E27D6-4562-49EB-830C-EEA4AF7375BB}"/>
              </a:ext>
            </a:extLst>
          </p:cNvPr>
          <p:cNvSpPr txBox="1"/>
          <p:nvPr/>
        </p:nvSpPr>
        <p:spPr>
          <a:xfrm>
            <a:off x="5630670" y="2203080"/>
            <a:ext cx="3223166" cy="3693319"/>
          </a:xfrm>
          <a:prstGeom prst="rect">
            <a:avLst/>
          </a:prstGeom>
          <a:noFill/>
        </p:spPr>
        <p:txBody>
          <a:bodyPr wrap="square" rtlCol="0">
            <a:spAutoFit/>
          </a:bodyPr>
          <a:lstStyle/>
          <a:p>
            <a:pPr marL="342900" indent="-342900">
              <a:buFont typeface="Arial" panose="020B0604020202020204" pitchFamily="34" charset="0"/>
              <a:buChar char="•"/>
            </a:pPr>
            <a:r>
              <a:rPr lang="en-GB" sz="2400" dirty="0"/>
              <a:t>Metallic card</a:t>
            </a:r>
          </a:p>
          <a:p>
            <a:pPr marL="342900" indent="-342900">
              <a:buFont typeface="Arial" panose="020B0604020202020204" pitchFamily="34" charset="0"/>
              <a:buChar char="•"/>
            </a:pPr>
            <a:r>
              <a:rPr lang="en-GB" sz="2400" dirty="0"/>
              <a:t>Card tubes (e.g. kitchen roll or similar)</a:t>
            </a:r>
          </a:p>
          <a:p>
            <a:pPr marL="342900" indent="-342900">
              <a:buFont typeface="Arial" panose="020B0604020202020204" pitchFamily="34" charset="0"/>
              <a:buChar char="•"/>
            </a:pPr>
            <a:r>
              <a:rPr lang="en-GB" sz="2400" dirty="0"/>
              <a:t>Gold/silver/bronze paint</a:t>
            </a:r>
          </a:p>
          <a:p>
            <a:pPr marL="342900" indent="-342900">
              <a:buFont typeface="Arial" panose="020B0604020202020204" pitchFamily="34" charset="0"/>
              <a:buChar char="•"/>
            </a:pPr>
            <a:r>
              <a:rPr lang="en-GB" sz="2400" dirty="0"/>
              <a:t>PVA Glue/glue dots</a:t>
            </a:r>
          </a:p>
          <a:p>
            <a:pPr marL="342900" indent="-342900">
              <a:buFont typeface="Arial" panose="020B0604020202020204" pitchFamily="34" charset="0"/>
              <a:buChar char="•"/>
            </a:pPr>
            <a:r>
              <a:rPr lang="en-GB" sz="2400" dirty="0"/>
              <a:t>Scissors</a:t>
            </a:r>
          </a:p>
          <a:p>
            <a:pPr marL="342900" indent="-342900">
              <a:buFont typeface="Arial" panose="020B0604020202020204" pitchFamily="34" charset="0"/>
              <a:buChar char="•"/>
            </a:pPr>
            <a:r>
              <a:rPr lang="en-GB" sz="2400" dirty="0"/>
              <a:t>Rope/cord (3 pieces – different lengths)</a:t>
            </a:r>
          </a:p>
          <a:p>
            <a:endParaRPr lang="en-GB" dirty="0"/>
          </a:p>
        </p:txBody>
      </p:sp>
    </p:spTree>
    <p:extLst>
      <p:ext uri="{BB962C8B-B14F-4D97-AF65-F5344CB8AC3E}">
        <p14:creationId xmlns:p14="http://schemas.microsoft.com/office/powerpoint/2010/main" val="423336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7043057" cy="723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1 Paint the Tubes </a:t>
            </a:r>
          </a:p>
        </p:txBody>
      </p:sp>
      <p:pic>
        <p:nvPicPr>
          <p:cNvPr id="3" name="Picture 2" descr="A picture containing indoor, wall, rolling pin&#10;&#10;Description automatically generated">
            <a:extLst>
              <a:ext uri="{FF2B5EF4-FFF2-40B4-BE49-F238E27FC236}">
                <a16:creationId xmlns:a16="http://schemas.microsoft.com/office/drawing/2014/main" id="{C18DE528-212A-4477-BB18-72DF5625365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3271" y="3267674"/>
            <a:ext cx="3778729" cy="2488983"/>
          </a:xfrm>
          <a:prstGeom prst="rect">
            <a:avLst/>
          </a:prstGeom>
        </p:spPr>
      </p:pic>
      <p:pic>
        <p:nvPicPr>
          <p:cNvPr id="5" name="Picture 4" descr="A picture containing cup, coffee, indoor, wall&#10;&#10;Description automatically generated">
            <a:extLst>
              <a:ext uri="{FF2B5EF4-FFF2-40B4-BE49-F238E27FC236}">
                <a16:creationId xmlns:a16="http://schemas.microsoft.com/office/drawing/2014/main" id="{5C5783E8-1A86-4060-B64C-2B1E0CB488F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74814" y="2327657"/>
            <a:ext cx="3043006" cy="3429000"/>
          </a:xfrm>
          <a:prstGeom prst="rect">
            <a:avLst/>
          </a:prstGeom>
        </p:spPr>
      </p:pic>
      <p:sp>
        <p:nvSpPr>
          <p:cNvPr id="6" name="TextBox 5">
            <a:extLst>
              <a:ext uri="{FF2B5EF4-FFF2-40B4-BE49-F238E27FC236}">
                <a16:creationId xmlns:a16="http://schemas.microsoft.com/office/drawing/2014/main" id="{C44C9D21-C9FE-4D18-9332-3F6E3C4C327B}"/>
              </a:ext>
            </a:extLst>
          </p:cNvPr>
          <p:cNvSpPr txBox="1"/>
          <p:nvPr/>
        </p:nvSpPr>
        <p:spPr>
          <a:xfrm>
            <a:off x="226421" y="1790346"/>
            <a:ext cx="7043057" cy="1477328"/>
          </a:xfrm>
          <a:prstGeom prst="rect">
            <a:avLst/>
          </a:prstGeom>
          <a:noFill/>
        </p:spPr>
        <p:txBody>
          <a:bodyPr wrap="square" rtlCol="0">
            <a:spAutoFit/>
          </a:bodyPr>
          <a:lstStyle/>
          <a:p>
            <a:pPr marL="342900" indent="-342900">
              <a:buFont typeface="Arial" panose="020B0604020202020204" pitchFamily="34" charset="0"/>
              <a:buChar char="•"/>
            </a:pPr>
            <a:r>
              <a:rPr lang="en-GB" sz="2400" dirty="0"/>
              <a:t>Paint each tube a different metallic shade </a:t>
            </a:r>
          </a:p>
          <a:p>
            <a:pPr marL="342900" indent="-342900">
              <a:buFont typeface="Arial" panose="020B0604020202020204" pitchFamily="34" charset="0"/>
              <a:buChar char="•"/>
            </a:pPr>
            <a:r>
              <a:rPr lang="en-GB" sz="2400" dirty="0"/>
              <a:t>(Bronze, Silver and Gold)</a:t>
            </a:r>
          </a:p>
          <a:p>
            <a:pPr marL="342900" indent="-342900">
              <a:buFont typeface="Arial" panose="020B0604020202020204" pitchFamily="34" charset="0"/>
              <a:buChar char="•"/>
            </a:pPr>
            <a:r>
              <a:rPr lang="en-GB" sz="2400" dirty="0"/>
              <a:t>Leave to dry</a:t>
            </a:r>
          </a:p>
          <a:p>
            <a:endParaRPr lang="en-GB" dirty="0"/>
          </a:p>
        </p:txBody>
      </p:sp>
      <p:sp>
        <p:nvSpPr>
          <p:cNvPr id="7" name="TextBox 6">
            <a:extLst>
              <a:ext uri="{FF2B5EF4-FFF2-40B4-BE49-F238E27FC236}">
                <a16:creationId xmlns:a16="http://schemas.microsoft.com/office/drawing/2014/main" id="{4822E545-F8E9-4CDE-B701-AC728EA9DBB0}"/>
              </a:ext>
            </a:extLst>
          </p:cNvPr>
          <p:cNvSpPr txBox="1"/>
          <p:nvPr/>
        </p:nvSpPr>
        <p:spPr>
          <a:xfrm>
            <a:off x="4572000" y="1236867"/>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2640296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FE9D67-D55D-428F-B856-B2EC6C402CFA}"/>
              </a:ext>
            </a:extLst>
          </p:cNvPr>
          <p:cNvSpPr txBox="1">
            <a:spLocks/>
          </p:cNvSpPr>
          <p:nvPr/>
        </p:nvSpPr>
        <p:spPr>
          <a:xfrm>
            <a:off x="190459" y="1101343"/>
            <a:ext cx="2954677" cy="5750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2 Cutting</a:t>
            </a:r>
          </a:p>
        </p:txBody>
      </p:sp>
      <p:pic>
        <p:nvPicPr>
          <p:cNvPr id="3" name="Picture 2" descr="A picture containing piece, wooden, slice&#10;&#10;Description automatically generated">
            <a:extLst>
              <a:ext uri="{FF2B5EF4-FFF2-40B4-BE49-F238E27FC236}">
                <a16:creationId xmlns:a16="http://schemas.microsoft.com/office/drawing/2014/main" id="{96DE4DC9-CC67-47DA-9663-99C3F10174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3159" y="3429000"/>
            <a:ext cx="2837628" cy="2451612"/>
          </a:xfrm>
          <a:prstGeom prst="rect">
            <a:avLst/>
          </a:prstGeom>
        </p:spPr>
      </p:pic>
      <p:pic>
        <p:nvPicPr>
          <p:cNvPr id="5" name="Picture 4" descr="A picture containing indoor, piece&#10;&#10;Description automatically generated">
            <a:extLst>
              <a:ext uri="{FF2B5EF4-FFF2-40B4-BE49-F238E27FC236}">
                <a16:creationId xmlns:a16="http://schemas.microsoft.com/office/drawing/2014/main" id="{09E5FBC8-CE4D-4141-8BF8-0C56DA9322F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6200000">
            <a:off x="5323262" y="2375023"/>
            <a:ext cx="3167377" cy="3843800"/>
          </a:xfrm>
          <a:prstGeom prst="rect">
            <a:avLst/>
          </a:prstGeom>
        </p:spPr>
      </p:pic>
      <p:sp>
        <p:nvSpPr>
          <p:cNvPr id="6" name="TextBox 5">
            <a:extLst>
              <a:ext uri="{FF2B5EF4-FFF2-40B4-BE49-F238E27FC236}">
                <a16:creationId xmlns:a16="http://schemas.microsoft.com/office/drawing/2014/main" id="{EC2601F2-2E90-4479-A480-2FE035C71AD6}"/>
              </a:ext>
            </a:extLst>
          </p:cNvPr>
          <p:cNvSpPr txBox="1"/>
          <p:nvPr/>
        </p:nvSpPr>
        <p:spPr>
          <a:xfrm>
            <a:off x="190459" y="1676400"/>
            <a:ext cx="7935691" cy="1846659"/>
          </a:xfrm>
          <a:prstGeom prst="rect">
            <a:avLst/>
          </a:prstGeom>
          <a:noFill/>
        </p:spPr>
        <p:txBody>
          <a:bodyPr wrap="square" rtlCol="0">
            <a:spAutoFit/>
          </a:bodyPr>
          <a:lstStyle/>
          <a:p>
            <a:pPr marL="342900" indent="-342900">
              <a:buFont typeface="Arial" panose="020B0604020202020204" pitchFamily="34" charset="0"/>
              <a:buChar char="•"/>
            </a:pPr>
            <a:r>
              <a:rPr lang="en-GB" sz="2400" dirty="0"/>
              <a:t>Flatten the tube slightly</a:t>
            </a:r>
          </a:p>
          <a:p>
            <a:pPr marL="342900" indent="-342900">
              <a:buFont typeface="Arial" panose="020B0604020202020204" pitchFamily="34" charset="0"/>
              <a:buChar char="•"/>
            </a:pPr>
            <a:r>
              <a:rPr lang="en-GB" sz="2400" dirty="0"/>
              <a:t>Measure 1 cm increments on the tube</a:t>
            </a:r>
          </a:p>
          <a:p>
            <a:pPr marL="342900" indent="-342900">
              <a:buFont typeface="Arial" panose="020B0604020202020204" pitchFamily="34" charset="0"/>
              <a:buChar char="•"/>
            </a:pPr>
            <a:r>
              <a:rPr lang="en-GB" sz="2400" dirty="0"/>
              <a:t>Cut into approximately 10 pieces</a:t>
            </a:r>
          </a:p>
          <a:p>
            <a:pPr marL="342900" indent="-342900">
              <a:buFont typeface="Arial" panose="020B0604020202020204" pitchFamily="34" charset="0"/>
              <a:buChar char="•"/>
            </a:pPr>
            <a:r>
              <a:rPr lang="en-GB" sz="2400" dirty="0"/>
              <a:t>Repeat for each tube</a:t>
            </a:r>
          </a:p>
          <a:p>
            <a:endParaRPr lang="en-GB" dirty="0"/>
          </a:p>
        </p:txBody>
      </p:sp>
      <p:sp>
        <p:nvSpPr>
          <p:cNvPr id="7" name="TextBox 6">
            <a:extLst>
              <a:ext uri="{FF2B5EF4-FFF2-40B4-BE49-F238E27FC236}">
                <a16:creationId xmlns:a16="http://schemas.microsoft.com/office/drawing/2014/main" id="{42537394-123D-4E66-B312-F8F9282670C0}"/>
              </a:ext>
            </a:extLst>
          </p:cNvPr>
          <p:cNvSpPr txBox="1"/>
          <p:nvPr/>
        </p:nvSpPr>
        <p:spPr>
          <a:xfrm>
            <a:off x="3115932" y="1201190"/>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Tree>
    <p:extLst>
      <p:ext uri="{BB962C8B-B14F-4D97-AF65-F5344CB8AC3E}">
        <p14:creationId xmlns:p14="http://schemas.microsoft.com/office/powerpoint/2010/main" val="4022436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TotalTime>
  <Words>781</Words>
  <Application>Microsoft Office PowerPoint</Application>
  <PresentationFormat>On-screen Show (4:3)</PresentationFormat>
  <Paragraphs>127</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GDS Transport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an Egyptian necklace</dc:title>
  <dc:subject>Discover how to make a necklace inspired by ancient Egyptian jewellery</dc:subject>
  <dc:creator>Attainment in Education</dc:creator>
  <cp:keywords>ancient egypt, activities for kids, resources, make jewellery, ancient egyption jewellery</cp:keywords>
  <cp:lastModifiedBy>Holly Margerison-Smith</cp:lastModifiedBy>
  <cp:revision>34</cp:revision>
  <dcterms:created xsi:type="dcterms:W3CDTF">2017-06-28T15:11:57Z</dcterms:created>
  <dcterms:modified xsi:type="dcterms:W3CDTF">2022-12-13T13:53:44Z</dcterms:modified>
  <cp:category>Egyptians</cp:category>
</cp:coreProperties>
</file>