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62" r:id="rId4"/>
    <p:sldId id="275" r:id="rId5"/>
    <p:sldId id="274" r:id="rId6"/>
    <p:sldId id="273" r:id="rId7"/>
    <p:sldId id="270" r:id="rId8"/>
    <p:sldId id="263" r:id="rId9"/>
    <p:sldId id="26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2" autoAdjust="0"/>
    <p:restoredTop sz="82602" autoAdjust="0"/>
  </p:normalViewPr>
  <p:slideViewPr>
    <p:cSldViewPr snapToGrid="0" snapToObjects="1">
      <p:cViewPr varScale="1">
        <p:scale>
          <a:sx n="55" d="100"/>
          <a:sy n="55" d="100"/>
        </p:scale>
        <p:origin x="1212"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6CEB0-418C-2046-9272-82D293C526B0}" type="datetimeFigureOut">
              <a:rPr lang="en-US" smtClean="0"/>
              <a:t>12/13/2022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6DACC-DEBC-B94A-99CC-EF6FB7FAD4A2}" type="slidenum">
              <a:rPr lang="en-US" smtClean="0"/>
              <a:t>‹#›</a:t>
            </a:fld>
            <a:endParaRPr lang="en-US"/>
          </a:p>
        </p:txBody>
      </p:sp>
    </p:spTree>
    <p:extLst>
      <p:ext uri="{BB962C8B-B14F-4D97-AF65-F5344CB8AC3E}">
        <p14:creationId xmlns:p14="http://schemas.microsoft.com/office/powerpoint/2010/main" val="28160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7</a:t>
            </a:fld>
            <a:endParaRPr lang="en-US"/>
          </a:p>
        </p:txBody>
      </p:sp>
    </p:spTree>
    <p:extLst>
      <p:ext uri="{BB962C8B-B14F-4D97-AF65-F5344CB8AC3E}">
        <p14:creationId xmlns:p14="http://schemas.microsoft.com/office/powerpoint/2010/main" val="136239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6DACC-DEBC-B94A-99CC-EF6FB7FAD4A2}" type="slidenum">
              <a:rPr lang="en-US" smtClean="0"/>
              <a:t>8</a:t>
            </a:fld>
            <a:endParaRPr lang="en-US"/>
          </a:p>
        </p:txBody>
      </p:sp>
    </p:spTree>
    <p:extLst>
      <p:ext uri="{BB962C8B-B14F-4D97-AF65-F5344CB8AC3E}">
        <p14:creationId xmlns:p14="http://schemas.microsoft.com/office/powerpoint/2010/main" val="74389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8185BC-0788-4217-9907-D80163D13B10}"/>
              </a:ext>
            </a:extLst>
          </p:cNvPr>
          <p:cNvSpPr txBox="1"/>
          <p:nvPr/>
        </p:nvSpPr>
        <p:spPr>
          <a:xfrm>
            <a:off x="424544" y="1141079"/>
            <a:ext cx="8229126" cy="830997"/>
          </a:xfrm>
          <a:prstGeom prst="rect">
            <a:avLst/>
          </a:prstGeom>
          <a:noFill/>
        </p:spPr>
        <p:txBody>
          <a:bodyPr wrap="square" rtlCol="0">
            <a:spAutoFit/>
          </a:bodyPr>
          <a:lstStyle/>
          <a:p>
            <a:pPr algn="ctr"/>
            <a:r>
              <a:rPr lang="en-GB" sz="4800" b="1" dirty="0">
                <a:solidFill>
                  <a:srgbClr val="9B67A9"/>
                </a:solidFill>
                <a:latin typeface="Arial"/>
                <a:cs typeface="Arial"/>
              </a:rPr>
              <a:t>Make an Egyptian bracelet</a:t>
            </a:r>
          </a:p>
        </p:txBody>
      </p:sp>
      <p:sp>
        <p:nvSpPr>
          <p:cNvPr id="7" name="TextBox 6">
            <a:extLst>
              <a:ext uri="{FF2B5EF4-FFF2-40B4-BE49-F238E27FC236}">
                <a16:creationId xmlns:a16="http://schemas.microsoft.com/office/drawing/2014/main" id="{BEDA8375-DFF6-40A7-9531-A73E0B5A4DDF}"/>
              </a:ext>
            </a:extLst>
          </p:cNvPr>
          <p:cNvSpPr txBox="1"/>
          <p:nvPr/>
        </p:nvSpPr>
        <p:spPr>
          <a:xfrm>
            <a:off x="424543" y="5246766"/>
            <a:ext cx="839288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and assemble an Egyptian bracelet out of a carboard tube. </a:t>
            </a:r>
          </a:p>
        </p:txBody>
      </p:sp>
      <p:pic>
        <p:nvPicPr>
          <p:cNvPr id="3" name="Picture 2">
            <a:extLst>
              <a:ext uri="{FF2B5EF4-FFF2-40B4-BE49-F238E27FC236}">
                <a16:creationId xmlns:a16="http://schemas.microsoft.com/office/drawing/2014/main" id="{2BFA1B32-50A6-4E6A-B98A-6B841CEC3117}"/>
              </a:ext>
            </a:extLst>
          </p:cNvPr>
          <p:cNvPicPr>
            <a:picLocks noChangeAspect="1"/>
          </p:cNvPicPr>
          <p:nvPr/>
        </p:nvPicPr>
        <p:blipFill>
          <a:blip r:embed="rId3"/>
          <a:stretch>
            <a:fillRect/>
          </a:stretch>
        </p:blipFill>
        <p:spPr>
          <a:xfrm>
            <a:off x="2388009" y="1972076"/>
            <a:ext cx="4302196" cy="3098168"/>
          </a:xfrm>
          <a:prstGeom prst="rect">
            <a:avLst/>
          </a:prstGeom>
        </p:spPr>
      </p:pic>
    </p:spTree>
    <p:extLst>
      <p:ext uri="{BB962C8B-B14F-4D97-AF65-F5344CB8AC3E}">
        <p14:creationId xmlns:p14="http://schemas.microsoft.com/office/powerpoint/2010/main" val="368506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BD83E0FA-2F7F-4501-BAD2-460E73B9605D}"/>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Add decoration </a:t>
            </a:r>
          </a:p>
          <a:p>
            <a:pPr algn="l"/>
            <a:endParaRPr lang="en-GB" sz="2800" dirty="0"/>
          </a:p>
          <a:p>
            <a:pPr algn="l"/>
            <a:endParaRPr lang="en-GB" sz="3200" dirty="0"/>
          </a:p>
          <a:p>
            <a:endParaRPr lang="en-GB" dirty="0"/>
          </a:p>
        </p:txBody>
      </p:sp>
      <p:sp>
        <p:nvSpPr>
          <p:cNvPr id="8" name="TextBox 7">
            <a:extLst>
              <a:ext uri="{FF2B5EF4-FFF2-40B4-BE49-F238E27FC236}">
                <a16:creationId xmlns:a16="http://schemas.microsoft.com/office/drawing/2014/main" id="{3CC9FCE1-DC41-4E71-A48C-1C4F7B185CB9}"/>
              </a:ext>
            </a:extLst>
          </p:cNvPr>
          <p:cNvSpPr txBox="1"/>
          <p:nvPr/>
        </p:nvSpPr>
        <p:spPr>
          <a:xfrm>
            <a:off x="97870" y="1710153"/>
            <a:ext cx="4331438"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Add stick on gems or any decorations that you want!</a:t>
            </a:r>
          </a:p>
        </p:txBody>
      </p:sp>
      <p:pic>
        <p:nvPicPr>
          <p:cNvPr id="4" name="Picture 3">
            <a:extLst>
              <a:ext uri="{FF2B5EF4-FFF2-40B4-BE49-F238E27FC236}">
                <a16:creationId xmlns:a16="http://schemas.microsoft.com/office/drawing/2014/main" id="{4585ABFB-30DE-4724-AF53-57AD34DBBFA7}"/>
              </a:ext>
            </a:extLst>
          </p:cNvPr>
          <p:cNvPicPr>
            <a:picLocks noChangeAspect="1"/>
          </p:cNvPicPr>
          <p:nvPr/>
        </p:nvPicPr>
        <p:blipFill>
          <a:blip r:embed="rId3"/>
          <a:stretch>
            <a:fillRect/>
          </a:stretch>
        </p:blipFill>
        <p:spPr>
          <a:xfrm>
            <a:off x="4350510" y="1046155"/>
            <a:ext cx="4695620" cy="4872045"/>
          </a:xfrm>
          <a:prstGeom prst="rect">
            <a:avLst/>
          </a:prstGeom>
        </p:spPr>
      </p:pic>
    </p:spTree>
    <p:extLst>
      <p:ext uri="{BB962C8B-B14F-4D97-AF65-F5344CB8AC3E}">
        <p14:creationId xmlns:p14="http://schemas.microsoft.com/office/powerpoint/2010/main" val="214913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D31E77-D10F-4AAB-8F76-C9B3485D23F6}"/>
              </a:ext>
            </a:extLst>
          </p:cNvPr>
          <p:cNvSpPr txBox="1"/>
          <p:nvPr/>
        </p:nvSpPr>
        <p:spPr>
          <a:xfrm>
            <a:off x="280159" y="1228397"/>
            <a:ext cx="8657363" cy="4401205"/>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497D1424-03C8-410D-832E-C0B57D06B6EC}"/>
              </a:ext>
            </a:extLst>
          </p:cNvPr>
          <p:cNvSpPr txBox="1"/>
          <p:nvPr/>
        </p:nvSpPr>
        <p:spPr>
          <a:xfrm>
            <a:off x="270385" y="1834987"/>
            <a:ext cx="5183357" cy="1569660"/>
          </a:xfrm>
          <a:prstGeom prst="rect">
            <a:avLst/>
          </a:prstGeom>
          <a:noFill/>
        </p:spPr>
        <p:txBody>
          <a:bodyPr wrap="square">
            <a:spAutoFit/>
          </a:bodyPr>
          <a:lstStyle/>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GB" sz="2400" dirty="0">
                <a:effectLst/>
              </a:rPr>
              <a:t>Make a piece of jewellery inspired by the ancient Egyptians</a:t>
            </a:r>
          </a:p>
          <a:p>
            <a:pPr marL="342900" indent="-342900" algn="l">
              <a:buFont typeface="Arial" panose="020B0604020202020204" pitchFamily="34" charset="0"/>
              <a:buChar char="•"/>
            </a:pPr>
            <a:endParaRPr lang="en-GB" sz="2400" b="1" dirty="0">
              <a:effectLst/>
              <a:latin typeface="GDS Transport"/>
            </a:endParaRPr>
          </a:p>
        </p:txBody>
      </p:sp>
      <p:sp>
        <p:nvSpPr>
          <p:cNvPr id="48" name="Title 1">
            <a:extLst>
              <a:ext uri="{FF2B5EF4-FFF2-40B4-BE49-F238E27FC236}">
                <a16:creationId xmlns:a16="http://schemas.microsoft.com/office/drawing/2014/main" id="{CB7008BC-CDA3-4D47-B665-75517D677742}"/>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pic>
        <p:nvPicPr>
          <p:cNvPr id="49" name="Picture 48" descr="A person wearing a crown&#10;&#10;Description automatically generated with medium confidence">
            <a:extLst>
              <a:ext uri="{FF2B5EF4-FFF2-40B4-BE49-F238E27FC236}">
                <a16:creationId xmlns:a16="http://schemas.microsoft.com/office/drawing/2014/main" id="{63FE8243-338E-4384-AA70-CCC0AC110828}"/>
              </a:ext>
            </a:extLst>
          </p:cNvPr>
          <p:cNvPicPr>
            <a:picLocks noChangeAspect="1"/>
          </p:cNvPicPr>
          <p:nvPr/>
        </p:nvPicPr>
        <p:blipFill>
          <a:blip r:embed="rId3"/>
          <a:stretch>
            <a:fillRect/>
          </a:stretch>
        </p:blipFill>
        <p:spPr>
          <a:xfrm>
            <a:off x="6580414" y="1101342"/>
            <a:ext cx="2373127" cy="4910295"/>
          </a:xfrm>
          <a:prstGeom prst="rect">
            <a:avLst/>
          </a:prstGeom>
        </p:spPr>
      </p:pic>
    </p:spTree>
    <p:extLst>
      <p:ext uri="{BB962C8B-B14F-4D97-AF65-F5344CB8AC3E}">
        <p14:creationId xmlns:p14="http://schemas.microsoft.com/office/powerpoint/2010/main" val="64982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FE0F93-C68E-41C4-84BA-012AE3359E95}"/>
              </a:ext>
            </a:extLst>
          </p:cNvPr>
          <p:cNvSpPr txBox="1">
            <a:spLocks/>
          </p:cNvSpPr>
          <p:nvPr/>
        </p:nvSpPr>
        <p:spPr>
          <a:xfrm>
            <a:off x="190459" y="1101343"/>
            <a:ext cx="6062060" cy="558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Things to consider</a:t>
            </a:r>
          </a:p>
        </p:txBody>
      </p:sp>
      <p:sp>
        <p:nvSpPr>
          <p:cNvPr id="9" name="TextBox 8">
            <a:extLst>
              <a:ext uri="{FF2B5EF4-FFF2-40B4-BE49-F238E27FC236}">
                <a16:creationId xmlns:a16="http://schemas.microsoft.com/office/drawing/2014/main" id="{4A2C2496-F2EF-4515-B055-A30E0F02E069}"/>
              </a:ext>
            </a:extLst>
          </p:cNvPr>
          <p:cNvSpPr txBox="1"/>
          <p:nvPr/>
        </p:nvSpPr>
        <p:spPr>
          <a:xfrm>
            <a:off x="2862943" y="2828835"/>
            <a:ext cx="3102429" cy="738664"/>
          </a:xfrm>
          <a:prstGeom prst="rect">
            <a:avLst/>
          </a:prstGeom>
          <a:noFill/>
        </p:spPr>
        <p:txBody>
          <a:bodyPr wrap="square" rtlCol="0">
            <a:spAutoFit/>
          </a:bodyPr>
          <a:lstStyle/>
          <a:p>
            <a:pPr algn="ctr"/>
            <a:endParaRPr lang="en-GB" dirty="0"/>
          </a:p>
          <a:p>
            <a:pPr algn="ctr"/>
            <a:r>
              <a:rPr lang="en-GB" sz="2400" b="1" dirty="0"/>
              <a:t>Egyptian Jewellery</a:t>
            </a:r>
          </a:p>
        </p:txBody>
      </p:sp>
      <p:sp>
        <p:nvSpPr>
          <p:cNvPr id="10" name="Rectangle: Rounded Corners 9">
            <a:extLst>
              <a:ext uri="{FF2B5EF4-FFF2-40B4-BE49-F238E27FC236}">
                <a16:creationId xmlns:a16="http://schemas.microsoft.com/office/drawing/2014/main" id="{9FFD75EA-5DD5-4A0D-8A86-C2DD6C172B6B}"/>
              </a:ext>
            </a:extLst>
          </p:cNvPr>
          <p:cNvSpPr/>
          <p:nvPr/>
        </p:nvSpPr>
        <p:spPr>
          <a:xfrm>
            <a:off x="3135086" y="2940041"/>
            <a:ext cx="2612571" cy="758731"/>
          </a:xfrm>
          <a:prstGeom prst="round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8193BDD-A33A-49EB-B897-A6B65AE46A9D}"/>
              </a:ext>
            </a:extLst>
          </p:cNvPr>
          <p:cNvSpPr txBox="1"/>
          <p:nvPr/>
        </p:nvSpPr>
        <p:spPr>
          <a:xfrm>
            <a:off x="662422" y="1681430"/>
            <a:ext cx="1219200" cy="461665"/>
          </a:xfrm>
          <a:prstGeom prst="rect">
            <a:avLst/>
          </a:prstGeom>
          <a:noFill/>
        </p:spPr>
        <p:txBody>
          <a:bodyPr wrap="square" rtlCol="0">
            <a:spAutoFit/>
          </a:bodyPr>
          <a:lstStyle/>
          <a:p>
            <a:r>
              <a:rPr lang="en-GB" sz="2400" dirty="0"/>
              <a:t>Earrings</a:t>
            </a:r>
          </a:p>
        </p:txBody>
      </p:sp>
      <p:sp>
        <p:nvSpPr>
          <p:cNvPr id="12" name="TextBox 11">
            <a:extLst>
              <a:ext uri="{FF2B5EF4-FFF2-40B4-BE49-F238E27FC236}">
                <a16:creationId xmlns:a16="http://schemas.microsoft.com/office/drawing/2014/main" id="{FC1D27F9-6C04-4874-9E56-C0946DABA895}"/>
              </a:ext>
            </a:extLst>
          </p:cNvPr>
          <p:cNvSpPr txBox="1"/>
          <p:nvPr/>
        </p:nvSpPr>
        <p:spPr>
          <a:xfrm>
            <a:off x="2068286" y="2487441"/>
            <a:ext cx="1219200" cy="461665"/>
          </a:xfrm>
          <a:prstGeom prst="rect">
            <a:avLst/>
          </a:prstGeom>
          <a:noFill/>
        </p:spPr>
        <p:txBody>
          <a:bodyPr wrap="square" rtlCol="0">
            <a:spAutoFit/>
          </a:bodyPr>
          <a:lstStyle/>
          <a:p>
            <a:r>
              <a:rPr lang="en-GB" sz="2400" u="sng" dirty="0"/>
              <a:t>Types</a:t>
            </a:r>
          </a:p>
        </p:txBody>
      </p:sp>
      <p:sp>
        <p:nvSpPr>
          <p:cNvPr id="13" name="TextBox 12">
            <a:extLst>
              <a:ext uri="{FF2B5EF4-FFF2-40B4-BE49-F238E27FC236}">
                <a16:creationId xmlns:a16="http://schemas.microsoft.com/office/drawing/2014/main" id="{CBA9C484-95AD-413D-ABD2-E5DB94885A6E}"/>
              </a:ext>
            </a:extLst>
          </p:cNvPr>
          <p:cNvSpPr txBox="1"/>
          <p:nvPr/>
        </p:nvSpPr>
        <p:spPr>
          <a:xfrm>
            <a:off x="4610100" y="1721061"/>
            <a:ext cx="1219200" cy="461665"/>
          </a:xfrm>
          <a:prstGeom prst="rect">
            <a:avLst/>
          </a:prstGeom>
          <a:noFill/>
        </p:spPr>
        <p:txBody>
          <a:bodyPr wrap="square" rtlCol="0">
            <a:spAutoFit/>
          </a:bodyPr>
          <a:lstStyle/>
          <a:p>
            <a:r>
              <a:rPr lang="en-GB" sz="2400" dirty="0"/>
              <a:t>Beads</a:t>
            </a:r>
          </a:p>
        </p:txBody>
      </p:sp>
      <p:sp>
        <p:nvSpPr>
          <p:cNvPr id="14" name="TextBox 13">
            <a:extLst>
              <a:ext uri="{FF2B5EF4-FFF2-40B4-BE49-F238E27FC236}">
                <a16:creationId xmlns:a16="http://schemas.microsoft.com/office/drawing/2014/main" id="{5797C081-4DC5-4FA2-A824-4145B7BE8D06}"/>
              </a:ext>
            </a:extLst>
          </p:cNvPr>
          <p:cNvSpPr txBox="1"/>
          <p:nvPr/>
        </p:nvSpPr>
        <p:spPr>
          <a:xfrm>
            <a:off x="10886" y="2397939"/>
            <a:ext cx="1415142" cy="461665"/>
          </a:xfrm>
          <a:prstGeom prst="rect">
            <a:avLst/>
          </a:prstGeom>
          <a:noFill/>
        </p:spPr>
        <p:txBody>
          <a:bodyPr wrap="square" rtlCol="0">
            <a:spAutoFit/>
          </a:bodyPr>
          <a:lstStyle/>
          <a:p>
            <a:r>
              <a:rPr lang="en-GB" sz="2400" dirty="0"/>
              <a:t>Necklace</a:t>
            </a:r>
          </a:p>
        </p:txBody>
      </p:sp>
      <p:sp>
        <p:nvSpPr>
          <p:cNvPr id="15" name="TextBox 14">
            <a:extLst>
              <a:ext uri="{FF2B5EF4-FFF2-40B4-BE49-F238E27FC236}">
                <a16:creationId xmlns:a16="http://schemas.microsoft.com/office/drawing/2014/main" id="{9DE2534E-5B7C-4F6F-9A89-F97F3B9D02CD}"/>
              </a:ext>
            </a:extLst>
          </p:cNvPr>
          <p:cNvSpPr txBox="1"/>
          <p:nvPr/>
        </p:nvSpPr>
        <p:spPr>
          <a:xfrm>
            <a:off x="903516" y="3244333"/>
            <a:ext cx="1219200" cy="461665"/>
          </a:xfrm>
          <a:prstGeom prst="rect">
            <a:avLst/>
          </a:prstGeom>
          <a:noFill/>
        </p:spPr>
        <p:txBody>
          <a:bodyPr wrap="square" rtlCol="0">
            <a:spAutoFit/>
          </a:bodyPr>
          <a:lstStyle/>
          <a:p>
            <a:r>
              <a:rPr lang="en-GB" sz="2400" dirty="0"/>
              <a:t>Bracelet</a:t>
            </a:r>
          </a:p>
        </p:txBody>
      </p:sp>
      <p:sp>
        <p:nvSpPr>
          <p:cNvPr id="16" name="TextBox 15">
            <a:extLst>
              <a:ext uri="{FF2B5EF4-FFF2-40B4-BE49-F238E27FC236}">
                <a16:creationId xmlns:a16="http://schemas.microsoft.com/office/drawing/2014/main" id="{FC2D1034-40E6-4C0B-AE4A-E105AD953F8D}"/>
              </a:ext>
            </a:extLst>
          </p:cNvPr>
          <p:cNvSpPr txBox="1"/>
          <p:nvPr/>
        </p:nvSpPr>
        <p:spPr>
          <a:xfrm>
            <a:off x="5965372" y="2275114"/>
            <a:ext cx="2068285" cy="461665"/>
          </a:xfrm>
          <a:prstGeom prst="rect">
            <a:avLst/>
          </a:prstGeom>
          <a:noFill/>
        </p:spPr>
        <p:txBody>
          <a:bodyPr wrap="square" rtlCol="0">
            <a:spAutoFit/>
          </a:bodyPr>
          <a:lstStyle/>
          <a:p>
            <a:r>
              <a:rPr lang="en-GB" sz="2400" u="sng" dirty="0"/>
              <a:t>Materials used</a:t>
            </a:r>
          </a:p>
        </p:txBody>
      </p:sp>
      <p:sp>
        <p:nvSpPr>
          <p:cNvPr id="17" name="TextBox 16">
            <a:extLst>
              <a:ext uri="{FF2B5EF4-FFF2-40B4-BE49-F238E27FC236}">
                <a16:creationId xmlns:a16="http://schemas.microsoft.com/office/drawing/2014/main" id="{DE701929-CB67-45CC-8FF4-CD183D0B26B0}"/>
              </a:ext>
            </a:extLst>
          </p:cNvPr>
          <p:cNvSpPr txBox="1"/>
          <p:nvPr/>
        </p:nvSpPr>
        <p:spPr>
          <a:xfrm>
            <a:off x="7712528" y="1408720"/>
            <a:ext cx="1219200" cy="461665"/>
          </a:xfrm>
          <a:prstGeom prst="rect">
            <a:avLst/>
          </a:prstGeom>
          <a:noFill/>
        </p:spPr>
        <p:txBody>
          <a:bodyPr wrap="square" rtlCol="0">
            <a:spAutoFit/>
          </a:bodyPr>
          <a:lstStyle/>
          <a:p>
            <a:r>
              <a:rPr lang="en-GB" sz="2400" dirty="0"/>
              <a:t>Copper</a:t>
            </a:r>
          </a:p>
        </p:txBody>
      </p:sp>
      <p:sp>
        <p:nvSpPr>
          <p:cNvPr id="18" name="TextBox 17">
            <a:extLst>
              <a:ext uri="{FF2B5EF4-FFF2-40B4-BE49-F238E27FC236}">
                <a16:creationId xmlns:a16="http://schemas.microsoft.com/office/drawing/2014/main" id="{8B66AC83-5177-4B53-9279-9F50FBF3584A}"/>
              </a:ext>
            </a:extLst>
          </p:cNvPr>
          <p:cNvSpPr txBox="1"/>
          <p:nvPr/>
        </p:nvSpPr>
        <p:spPr>
          <a:xfrm>
            <a:off x="7075714" y="3022935"/>
            <a:ext cx="1959429" cy="830997"/>
          </a:xfrm>
          <a:prstGeom prst="rect">
            <a:avLst/>
          </a:prstGeom>
          <a:noFill/>
        </p:spPr>
        <p:txBody>
          <a:bodyPr wrap="square" rtlCol="0">
            <a:spAutoFit/>
          </a:bodyPr>
          <a:lstStyle/>
          <a:p>
            <a:r>
              <a:rPr lang="en-GB" sz="2400" dirty="0"/>
              <a:t>Precious Stones/Gems</a:t>
            </a:r>
          </a:p>
        </p:txBody>
      </p:sp>
      <p:sp>
        <p:nvSpPr>
          <p:cNvPr id="19" name="TextBox 18">
            <a:extLst>
              <a:ext uri="{FF2B5EF4-FFF2-40B4-BE49-F238E27FC236}">
                <a16:creationId xmlns:a16="http://schemas.microsoft.com/office/drawing/2014/main" id="{AD27BA15-456B-4F40-8F96-9CB467A93B3F}"/>
              </a:ext>
            </a:extLst>
          </p:cNvPr>
          <p:cNvSpPr txBox="1"/>
          <p:nvPr/>
        </p:nvSpPr>
        <p:spPr>
          <a:xfrm>
            <a:off x="2068286" y="1788523"/>
            <a:ext cx="1219200" cy="461665"/>
          </a:xfrm>
          <a:prstGeom prst="rect">
            <a:avLst/>
          </a:prstGeom>
          <a:noFill/>
        </p:spPr>
        <p:txBody>
          <a:bodyPr wrap="square" rtlCol="0">
            <a:spAutoFit/>
          </a:bodyPr>
          <a:lstStyle/>
          <a:p>
            <a:r>
              <a:rPr lang="en-GB" sz="2400" dirty="0"/>
              <a:t>Rings</a:t>
            </a:r>
          </a:p>
        </p:txBody>
      </p:sp>
      <p:sp>
        <p:nvSpPr>
          <p:cNvPr id="20" name="TextBox 19">
            <a:extLst>
              <a:ext uri="{FF2B5EF4-FFF2-40B4-BE49-F238E27FC236}">
                <a16:creationId xmlns:a16="http://schemas.microsoft.com/office/drawing/2014/main" id="{E3DDCE86-B248-4F45-A37B-163810EFD892}"/>
              </a:ext>
            </a:extLst>
          </p:cNvPr>
          <p:cNvSpPr txBox="1"/>
          <p:nvPr/>
        </p:nvSpPr>
        <p:spPr>
          <a:xfrm>
            <a:off x="3722914" y="4257488"/>
            <a:ext cx="2666999" cy="461665"/>
          </a:xfrm>
          <a:prstGeom prst="rect">
            <a:avLst/>
          </a:prstGeom>
          <a:noFill/>
        </p:spPr>
        <p:txBody>
          <a:bodyPr wrap="square" rtlCol="0">
            <a:spAutoFit/>
          </a:bodyPr>
          <a:lstStyle/>
          <a:p>
            <a:r>
              <a:rPr lang="en-GB" sz="2400" u="sng" dirty="0"/>
              <a:t>Who would wear it</a:t>
            </a:r>
          </a:p>
        </p:txBody>
      </p:sp>
      <p:sp>
        <p:nvSpPr>
          <p:cNvPr id="21" name="TextBox 20">
            <a:extLst>
              <a:ext uri="{FF2B5EF4-FFF2-40B4-BE49-F238E27FC236}">
                <a16:creationId xmlns:a16="http://schemas.microsoft.com/office/drawing/2014/main" id="{C5DDA431-AFE6-4FD8-BC7B-D3F28A1E16A7}"/>
              </a:ext>
            </a:extLst>
          </p:cNvPr>
          <p:cNvSpPr txBox="1"/>
          <p:nvPr/>
        </p:nvSpPr>
        <p:spPr>
          <a:xfrm>
            <a:off x="2143887" y="3964016"/>
            <a:ext cx="790418" cy="461665"/>
          </a:xfrm>
          <a:prstGeom prst="rect">
            <a:avLst/>
          </a:prstGeom>
          <a:noFill/>
        </p:spPr>
        <p:txBody>
          <a:bodyPr wrap="square" rtlCol="0">
            <a:spAutoFit/>
          </a:bodyPr>
          <a:lstStyle/>
          <a:p>
            <a:r>
              <a:rPr lang="en-GB" sz="2400" dirty="0"/>
              <a:t>Men</a:t>
            </a:r>
          </a:p>
        </p:txBody>
      </p:sp>
      <p:sp>
        <p:nvSpPr>
          <p:cNvPr id="22" name="TextBox 21">
            <a:extLst>
              <a:ext uri="{FF2B5EF4-FFF2-40B4-BE49-F238E27FC236}">
                <a16:creationId xmlns:a16="http://schemas.microsoft.com/office/drawing/2014/main" id="{5ABB12AD-5EEF-4C15-8808-A1A6F449C963}"/>
              </a:ext>
            </a:extLst>
          </p:cNvPr>
          <p:cNvSpPr txBox="1"/>
          <p:nvPr/>
        </p:nvSpPr>
        <p:spPr>
          <a:xfrm>
            <a:off x="2209800" y="5103716"/>
            <a:ext cx="1219200" cy="461665"/>
          </a:xfrm>
          <a:prstGeom prst="rect">
            <a:avLst/>
          </a:prstGeom>
          <a:noFill/>
        </p:spPr>
        <p:txBody>
          <a:bodyPr wrap="square" rtlCol="0">
            <a:spAutoFit/>
          </a:bodyPr>
          <a:lstStyle/>
          <a:p>
            <a:r>
              <a:rPr lang="en-GB" sz="2400" dirty="0"/>
              <a:t>Women</a:t>
            </a:r>
          </a:p>
        </p:txBody>
      </p:sp>
      <p:sp>
        <p:nvSpPr>
          <p:cNvPr id="23" name="TextBox 22">
            <a:extLst>
              <a:ext uri="{FF2B5EF4-FFF2-40B4-BE49-F238E27FC236}">
                <a16:creationId xmlns:a16="http://schemas.microsoft.com/office/drawing/2014/main" id="{37F76643-8AED-4A80-A302-05600788758A}"/>
              </a:ext>
            </a:extLst>
          </p:cNvPr>
          <p:cNvSpPr txBox="1"/>
          <p:nvPr/>
        </p:nvSpPr>
        <p:spPr>
          <a:xfrm>
            <a:off x="7630886" y="4269156"/>
            <a:ext cx="1219200" cy="461665"/>
          </a:xfrm>
          <a:prstGeom prst="rect">
            <a:avLst/>
          </a:prstGeom>
          <a:noFill/>
        </p:spPr>
        <p:txBody>
          <a:bodyPr wrap="square" rtlCol="0">
            <a:spAutoFit/>
          </a:bodyPr>
          <a:lstStyle/>
          <a:p>
            <a:r>
              <a:rPr lang="en-GB" sz="2400" dirty="0"/>
              <a:t>Adults</a:t>
            </a:r>
          </a:p>
        </p:txBody>
      </p:sp>
      <p:sp>
        <p:nvSpPr>
          <p:cNvPr id="24" name="TextBox 23">
            <a:extLst>
              <a:ext uri="{FF2B5EF4-FFF2-40B4-BE49-F238E27FC236}">
                <a16:creationId xmlns:a16="http://schemas.microsoft.com/office/drawing/2014/main" id="{941A473F-A1A9-4540-8923-3BFBDF8723AC}"/>
              </a:ext>
            </a:extLst>
          </p:cNvPr>
          <p:cNvSpPr txBox="1"/>
          <p:nvPr/>
        </p:nvSpPr>
        <p:spPr>
          <a:xfrm>
            <a:off x="6999514" y="5033111"/>
            <a:ext cx="1676400" cy="461665"/>
          </a:xfrm>
          <a:prstGeom prst="rect">
            <a:avLst/>
          </a:prstGeom>
          <a:noFill/>
        </p:spPr>
        <p:txBody>
          <a:bodyPr wrap="square" rtlCol="0">
            <a:spAutoFit/>
          </a:bodyPr>
          <a:lstStyle/>
          <a:p>
            <a:r>
              <a:rPr lang="en-GB" sz="2400" dirty="0"/>
              <a:t>Children</a:t>
            </a:r>
          </a:p>
        </p:txBody>
      </p:sp>
      <p:sp>
        <p:nvSpPr>
          <p:cNvPr id="25" name="TextBox 24">
            <a:extLst>
              <a:ext uri="{FF2B5EF4-FFF2-40B4-BE49-F238E27FC236}">
                <a16:creationId xmlns:a16="http://schemas.microsoft.com/office/drawing/2014/main" id="{CDAF130D-E326-4A83-8DB3-4CF32E3A613F}"/>
              </a:ext>
            </a:extLst>
          </p:cNvPr>
          <p:cNvSpPr txBox="1"/>
          <p:nvPr/>
        </p:nvSpPr>
        <p:spPr>
          <a:xfrm>
            <a:off x="4267200" y="5577512"/>
            <a:ext cx="1219200" cy="461665"/>
          </a:xfrm>
          <a:prstGeom prst="rect">
            <a:avLst/>
          </a:prstGeom>
          <a:noFill/>
        </p:spPr>
        <p:txBody>
          <a:bodyPr wrap="square" rtlCol="0">
            <a:spAutoFit/>
          </a:bodyPr>
          <a:lstStyle/>
          <a:p>
            <a:r>
              <a:rPr lang="en-GB" sz="2400" dirty="0"/>
              <a:t>Rich</a:t>
            </a:r>
          </a:p>
        </p:txBody>
      </p:sp>
      <p:sp>
        <p:nvSpPr>
          <p:cNvPr id="26" name="TextBox 25">
            <a:extLst>
              <a:ext uri="{FF2B5EF4-FFF2-40B4-BE49-F238E27FC236}">
                <a16:creationId xmlns:a16="http://schemas.microsoft.com/office/drawing/2014/main" id="{AF6CF969-07B3-4EA8-8BD5-DB7D609E3189}"/>
              </a:ext>
            </a:extLst>
          </p:cNvPr>
          <p:cNvSpPr txBox="1"/>
          <p:nvPr/>
        </p:nvSpPr>
        <p:spPr>
          <a:xfrm>
            <a:off x="5627914" y="5198353"/>
            <a:ext cx="1219200" cy="461665"/>
          </a:xfrm>
          <a:prstGeom prst="rect">
            <a:avLst/>
          </a:prstGeom>
          <a:noFill/>
        </p:spPr>
        <p:txBody>
          <a:bodyPr wrap="square" rtlCol="0">
            <a:spAutoFit/>
          </a:bodyPr>
          <a:lstStyle/>
          <a:p>
            <a:r>
              <a:rPr lang="en-GB" sz="2400" dirty="0"/>
              <a:t>Poor</a:t>
            </a:r>
          </a:p>
        </p:txBody>
      </p:sp>
      <p:cxnSp>
        <p:nvCxnSpPr>
          <p:cNvPr id="27" name="Straight Arrow Connector 26">
            <a:extLst>
              <a:ext uri="{FF2B5EF4-FFF2-40B4-BE49-F238E27FC236}">
                <a16:creationId xmlns:a16="http://schemas.microsoft.com/office/drawing/2014/main" id="{AC4E2E38-5616-44CD-B4F7-FC8B36EC2454}"/>
              </a:ext>
            </a:extLst>
          </p:cNvPr>
          <p:cNvCxnSpPr>
            <a:cxnSpLocks/>
          </p:cNvCxnSpPr>
          <p:nvPr/>
        </p:nvCxnSpPr>
        <p:spPr>
          <a:xfrm flipH="1" flipV="1">
            <a:off x="2623456" y="2943861"/>
            <a:ext cx="457200" cy="1498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8DF736EF-C226-432D-92BB-83260883D708}"/>
              </a:ext>
            </a:extLst>
          </p:cNvPr>
          <p:cNvCxnSpPr/>
          <p:nvPr/>
        </p:nvCxnSpPr>
        <p:spPr>
          <a:xfrm flipV="1">
            <a:off x="5856516" y="2732553"/>
            <a:ext cx="380998" cy="3584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863E44AA-C448-45A7-93E7-7C19AEFDC4DE}"/>
              </a:ext>
            </a:extLst>
          </p:cNvPr>
          <p:cNvCxnSpPr/>
          <p:nvPr/>
        </p:nvCxnSpPr>
        <p:spPr>
          <a:xfrm>
            <a:off x="4648200" y="3809978"/>
            <a:ext cx="152400" cy="5316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4FF84217-E221-4EBE-ACE8-5C37C2F0C702}"/>
              </a:ext>
            </a:extLst>
          </p:cNvPr>
          <p:cNvCxnSpPr/>
          <p:nvPr/>
        </p:nvCxnSpPr>
        <p:spPr>
          <a:xfrm flipV="1">
            <a:off x="2394857" y="2199419"/>
            <a:ext cx="0" cy="312027"/>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DD50C9C6-2698-4104-86D9-EE50A8DD9907}"/>
              </a:ext>
            </a:extLst>
          </p:cNvPr>
          <p:cNvCxnSpPr>
            <a:cxnSpLocks/>
          </p:cNvCxnSpPr>
          <p:nvPr/>
        </p:nvCxnSpPr>
        <p:spPr>
          <a:xfrm flipH="1" flipV="1">
            <a:off x="1502229" y="2077376"/>
            <a:ext cx="566057" cy="461665"/>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2BB203A7-1A4F-483B-8C06-276B3EBAE831}"/>
              </a:ext>
            </a:extLst>
          </p:cNvPr>
          <p:cNvCxnSpPr>
            <a:cxnSpLocks/>
          </p:cNvCxnSpPr>
          <p:nvPr/>
        </p:nvCxnSpPr>
        <p:spPr>
          <a:xfrm flipH="1" flipV="1">
            <a:off x="1295401" y="2661760"/>
            <a:ext cx="658586" cy="94701"/>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2728D8A3-1B70-4BEB-B328-98AA90D0C877}"/>
              </a:ext>
            </a:extLst>
          </p:cNvPr>
          <p:cNvCxnSpPr/>
          <p:nvPr/>
        </p:nvCxnSpPr>
        <p:spPr>
          <a:xfrm flipH="1">
            <a:off x="1839688" y="2993026"/>
            <a:ext cx="337454" cy="278131"/>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26C7401A-90D3-46AB-9CCB-4719F95A5906}"/>
              </a:ext>
            </a:extLst>
          </p:cNvPr>
          <p:cNvCxnSpPr>
            <a:cxnSpLocks/>
          </p:cNvCxnSpPr>
          <p:nvPr/>
        </p:nvCxnSpPr>
        <p:spPr>
          <a:xfrm flipH="1" flipV="1">
            <a:off x="5448301" y="2149676"/>
            <a:ext cx="506184" cy="217110"/>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97F0897C-0B26-4405-A029-940FB7D0A61E}"/>
              </a:ext>
            </a:extLst>
          </p:cNvPr>
          <p:cNvCxnSpPr/>
          <p:nvPr/>
        </p:nvCxnSpPr>
        <p:spPr>
          <a:xfrm flipH="1" flipV="1">
            <a:off x="5747657" y="1400843"/>
            <a:ext cx="489857" cy="748833"/>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DC432D77-9DE0-4F77-BDD6-0764020165C7}"/>
              </a:ext>
            </a:extLst>
          </p:cNvPr>
          <p:cNvCxnSpPr/>
          <p:nvPr/>
        </p:nvCxnSpPr>
        <p:spPr>
          <a:xfrm flipV="1">
            <a:off x="6754585" y="1505559"/>
            <a:ext cx="0" cy="543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25C903ED-296E-4C54-A100-0557D9D2FB6F}"/>
              </a:ext>
            </a:extLst>
          </p:cNvPr>
          <p:cNvCxnSpPr>
            <a:cxnSpLocks/>
          </p:cNvCxnSpPr>
          <p:nvPr/>
        </p:nvCxnSpPr>
        <p:spPr>
          <a:xfrm flipV="1">
            <a:off x="7590064" y="1864721"/>
            <a:ext cx="367393" cy="318005"/>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D1FD563A-A6A8-46B5-BE5F-46D56166DA4B}"/>
              </a:ext>
            </a:extLst>
          </p:cNvPr>
          <p:cNvCxnSpPr/>
          <p:nvPr/>
        </p:nvCxnSpPr>
        <p:spPr>
          <a:xfrm>
            <a:off x="7467600" y="2778794"/>
            <a:ext cx="244928" cy="263041"/>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8A58D01E-5DD3-42B8-B2D6-5FDD192D12CA}"/>
              </a:ext>
            </a:extLst>
          </p:cNvPr>
          <p:cNvCxnSpPr>
            <a:cxnSpLocks/>
          </p:cNvCxnSpPr>
          <p:nvPr/>
        </p:nvCxnSpPr>
        <p:spPr>
          <a:xfrm flipH="1" flipV="1">
            <a:off x="2890158" y="4257488"/>
            <a:ext cx="794656" cy="219165"/>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0DDF289E-E531-4296-B661-1F2DDF3875BC}"/>
              </a:ext>
            </a:extLst>
          </p:cNvPr>
          <p:cNvCxnSpPr>
            <a:cxnSpLocks/>
          </p:cNvCxnSpPr>
          <p:nvPr/>
        </p:nvCxnSpPr>
        <p:spPr>
          <a:xfrm flipH="1">
            <a:off x="3135086" y="4753732"/>
            <a:ext cx="606879" cy="349984"/>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0083505-60B8-4497-8FBC-A12B7B12FC69}"/>
              </a:ext>
            </a:extLst>
          </p:cNvPr>
          <p:cNvCxnSpPr>
            <a:cxnSpLocks/>
          </p:cNvCxnSpPr>
          <p:nvPr/>
        </p:nvCxnSpPr>
        <p:spPr>
          <a:xfrm>
            <a:off x="4495800" y="4768838"/>
            <a:ext cx="87086" cy="794266"/>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0A332333-34C3-485A-B231-E84BD2B5F5BE}"/>
              </a:ext>
            </a:extLst>
          </p:cNvPr>
          <p:cNvCxnSpPr>
            <a:cxnSpLocks/>
          </p:cNvCxnSpPr>
          <p:nvPr/>
        </p:nvCxnSpPr>
        <p:spPr>
          <a:xfrm>
            <a:off x="5486400" y="4762894"/>
            <a:ext cx="304799" cy="4354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FD8BC4DD-F88D-4660-BBE4-D177D8C5CD98}"/>
              </a:ext>
            </a:extLst>
          </p:cNvPr>
          <p:cNvCxnSpPr>
            <a:cxnSpLocks/>
            <a:endCxn id="23" idx="1"/>
          </p:cNvCxnSpPr>
          <p:nvPr/>
        </p:nvCxnSpPr>
        <p:spPr>
          <a:xfrm flipV="1">
            <a:off x="6362701" y="4499989"/>
            <a:ext cx="1268185" cy="43932"/>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75A8CC8B-5A56-4300-B73B-D49110B08629}"/>
              </a:ext>
            </a:extLst>
          </p:cNvPr>
          <p:cNvCxnSpPr>
            <a:cxnSpLocks/>
            <a:endCxn id="24" idx="1"/>
          </p:cNvCxnSpPr>
          <p:nvPr/>
        </p:nvCxnSpPr>
        <p:spPr>
          <a:xfrm>
            <a:off x="5992585" y="4703583"/>
            <a:ext cx="1006929" cy="560361"/>
          </a:xfrm>
          <a:prstGeom prst="line">
            <a:avLst/>
          </a:prstGeom>
        </p:spPr>
        <p:style>
          <a:lnRef idx="1">
            <a:schemeClr val="accent2"/>
          </a:lnRef>
          <a:fillRef idx="0">
            <a:schemeClr val="accent2"/>
          </a:fillRef>
          <a:effectRef idx="0">
            <a:schemeClr val="accent2"/>
          </a:effectRef>
          <a:fontRef idx="minor">
            <a:schemeClr val="tx1"/>
          </a:fontRef>
        </p:style>
      </p:cxnSp>
      <p:sp>
        <p:nvSpPr>
          <p:cNvPr id="45" name="TextBox 44">
            <a:extLst>
              <a:ext uri="{FF2B5EF4-FFF2-40B4-BE49-F238E27FC236}">
                <a16:creationId xmlns:a16="http://schemas.microsoft.com/office/drawing/2014/main" id="{851F8DD5-F469-4265-AD09-85572E81E8BE}"/>
              </a:ext>
            </a:extLst>
          </p:cNvPr>
          <p:cNvSpPr txBox="1"/>
          <p:nvPr/>
        </p:nvSpPr>
        <p:spPr>
          <a:xfrm>
            <a:off x="5268686" y="996882"/>
            <a:ext cx="1219200" cy="461665"/>
          </a:xfrm>
          <a:prstGeom prst="rect">
            <a:avLst/>
          </a:prstGeom>
          <a:noFill/>
        </p:spPr>
        <p:txBody>
          <a:bodyPr wrap="square" rtlCol="0">
            <a:spAutoFit/>
          </a:bodyPr>
          <a:lstStyle/>
          <a:p>
            <a:r>
              <a:rPr lang="en-GB" sz="2400" dirty="0"/>
              <a:t>Gold</a:t>
            </a:r>
          </a:p>
        </p:txBody>
      </p:sp>
      <p:sp>
        <p:nvSpPr>
          <p:cNvPr id="46" name="TextBox 45">
            <a:extLst>
              <a:ext uri="{FF2B5EF4-FFF2-40B4-BE49-F238E27FC236}">
                <a16:creationId xmlns:a16="http://schemas.microsoft.com/office/drawing/2014/main" id="{8A628AFD-FF79-485B-8332-15E9105FCA33}"/>
              </a:ext>
            </a:extLst>
          </p:cNvPr>
          <p:cNvSpPr txBox="1"/>
          <p:nvPr/>
        </p:nvSpPr>
        <p:spPr>
          <a:xfrm>
            <a:off x="6372923" y="1026359"/>
            <a:ext cx="1219200" cy="461665"/>
          </a:xfrm>
          <a:prstGeom prst="rect">
            <a:avLst/>
          </a:prstGeom>
          <a:noFill/>
        </p:spPr>
        <p:txBody>
          <a:bodyPr wrap="square" rtlCol="0">
            <a:spAutoFit/>
          </a:bodyPr>
          <a:lstStyle/>
          <a:p>
            <a:r>
              <a:rPr lang="en-GB" sz="2400" dirty="0"/>
              <a:t>Silver</a:t>
            </a:r>
          </a:p>
        </p:txBody>
      </p:sp>
    </p:spTree>
    <p:extLst>
      <p:ext uri="{BB962C8B-B14F-4D97-AF65-F5344CB8AC3E}">
        <p14:creationId xmlns:p14="http://schemas.microsoft.com/office/powerpoint/2010/main" val="169895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BF9F24-F3A7-4A5E-8771-53597071D8B4}"/>
              </a:ext>
            </a:extLst>
          </p:cNvPr>
          <p:cNvSpPr txBox="1">
            <a:spLocks/>
          </p:cNvSpPr>
          <p:nvPr/>
        </p:nvSpPr>
        <p:spPr>
          <a:xfrm>
            <a:off x="190459" y="1101343"/>
            <a:ext cx="6062060" cy="558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Things to consider</a:t>
            </a:r>
          </a:p>
        </p:txBody>
      </p:sp>
      <p:sp>
        <p:nvSpPr>
          <p:cNvPr id="6" name="TextBox 5">
            <a:extLst>
              <a:ext uri="{FF2B5EF4-FFF2-40B4-BE49-F238E27FC236}">
                <a16:creationId xmlns:a16="http://schemas.microsoft.com/office/drawing/2014/main" id="{A7F5A2F2-AA0C-43A4-AB85-5A24ECD220C9}"/>
              </a:ext>
            </a:extLst>
          </p:cNvPr>
          <p:cNvSpPr txBox="1"/>
          <p:nvPr/>
        </p:nvSpPr>
        <p:spPr>
          <a:xfrm>
            <a:off x="374074" y="1905506"/>
            <a:ext cx="8312726"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Egyptian men and women liked to wear jewellery, especially necklaces, bracelets and earrings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Wealthy people wore jewellery made of gold and precious stones such as amethysts and turquoise</a:t>
            </a:r>
          </a:p>
          <a:p>
            <a:endParaRPr lang="en-GB" sz="2400" dirty="0"/>
          </a:p>
          <a:p>
            <a:pPr marL="342900" indent="-342900">
              <a:buFont typeface="Arial" panose="020B0604020202020204" pitchFamily="34" charset="0"/>
              <a:buChar char="•"/>
            </a:pPr>
            <a:r>
              <a:rPr lang="en-GB" sz="2400" dirty="0"/>
              <a:t>Less wealthy people wore jewellery made from bone, stone or artificial gemstones</a:t>
            </a:r>
          </a:p>
        </p:txBody>
      </p:sp>
    </p:spTree>
    <p:extLst>
      <p:ext uri="{BB962C8B-B14F-4D97-AF65-F5344CB8AC3E}">
        <p14:creationId xmlns:p14="http://schemas.microsoft.com/office/powerpoint/2010/main" val="346843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Equipment and Resources</a:t>
            </a:r>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9" y="1710153"/>
            <a:ext cx="3242231"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Carboard tube</a:t>
            </a:r>
          </a:p>
          <a:p>
            <a:pPr marL="457200" indent="-457200">
              <a:buFont typeface="Arial" panose="020B0604020202020204" pitchFamily="34" charset="0"/>
              <a:buChar char="•"/>
            </a:pPr>
            <a:r>
              <a:rPr lang="en-GB" sz="2400" dirty="0"/>
              <a:t>Paint &amp; brush</a:t>
            </a:r>
          </a:p>
          <a:p>
            <a:pPr marL="457200" indent="-457200">
              <a:buFont typeface="Arial" panose="020B0604020202020204" pitchFamily="34" charset="0"/>
              <a:buChar char="•"/>
            </a:pPr>
            <a:r>
              <a:rPr lang="en-GB" sz="2400" dirty="0"/>
              <a:t>Gold paint</a:t>
            </a:r>
          </a:p>
          <a:p>
            <a:pPr marL="457200" indent="-457200">
              <a:buFont typeface="Arial" panose="020B0604020202020204" pitchFamily="34" charset="0"/>
              <a:buChar char="•"/>
            </a:pPr>
            <a:r>
              <a:rPr lang="en-GB" sz="2400" dirty="0"/>
              <a:t>Braid</a:t>
            </a:r>
          </a:p>
          <a:p>
            <a:pPr marL="457200" indent="-457200">
              <a:buFont typeface="Arial" panose="020B0604020202020204" pitchFamily="34" charset="0"/>
              <a:buChar char="•"/>
            </a:pPr>
            <a:r>
              <a:rPr lang="en-GB" sz="2400" dirty="0"/>
              <a:t>String</a:t>
            </a:r>
          </a:p>
          <a:p>
            <a:pPr marL="457200" indent="-457200">
              <a:buFont typeface="Arial" panose="020B0604020202020204" pitchFamily="34" charset="0"/>
              <a:buChar char="•"/>
            </a:pPr>
            <a:r>
              <a:rPr lang="en-GB" sz="2400" dirty="0"/>
              <a:t>Scissors </a:t>
            </a:r>
          </a:p>
          <a:p>
            <a:pPr marL="457200" indent="-457200">
              <a:buFont typeface="Arial" panose="020B0604020202020204" pitchFamily="34" charset="0"/>
              <a:buChar char="•"/>
            </a:pPr>
            <a:r>
              <a:rPr lang="en-GB" sz="2400" dirty="0"/>
              <a:t>Items for decoration</a:t>
            </a:r>
          </a:p>
        </p:txBody>
      </p:sp>
      <p:pic>
        <p:nvPicPr>
          <p:cNvPr id="3" name="Picture 2">
            <a:extLst>
              <a:ext uri="{FF2B5EF4-FFF2-40B4-BE49-F238E27FC236}">
                <a16:creationId xmlns:a16="http://schemas.microsoft.com/office/drawing/2014/main" id="{1075ADB6-A31C-43CA-8108-5B1234EC37A3}"/>
              </a:ext>
            </a:extLst>
          </p:cNvPr>
          <p:cNvPicPr>
            <a:picLocks noChangeAspect="1"/>
          </p:cNvPicPr>
          <p:nvPr/>
        </p:nvPicPr>
        <p:blipFill>
          <a:blip r:embed="rId3"/>
          <a:stretch>
            <a:fillRect/>
          </a:stretch>
        </p:blipFill>
        <p:spPr>
          <a:xfrm>
            <a:off x="4322836" y="1678362"/>
            <a:ext cx="3683000" cy="4225027"/>
          </a:xfrm>
          <a:prstGeom prst="rect">
            <a:avLst/>
          </a:prstGeom>
        </p:spPr>
      </p:pic>
    </p:spTree>
    <p:extLst>
      <p:ext uri="{BB962C8B-B14F-4D97-AF65-F5344CB8AC3E}">
        <p14:creationId xmlns:p14="http://schemas.microsoft.com/office/powerpoint/2010/main" val="150445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4"/>
            <a:ext cx="9046131" cy="82074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Cut your cardboard tube to fit your wrist </a:t>
            </a:r>
            <a:r>
              <a:rPr lang="en-GB" sz="30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97869" y="1710153"/>
            <a:ext cx="3394631"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t>Measure your wrist and find an old cardboard tube to fit.</a:t>
            </a:r>
          </a:p>
          <a:p>
            <a:pPr marL="457200" indent="-457200">
              <a:buFont typeface="Arial" panose="020B0604020202020204" pitchFamily="34" charset="0"/>
              <a:buChar char="•"/>
            </a:pPr>
            <a:r>
              <a:rPr lang="en-GB" sz="2400" dirty="0"/>
              <a:t>Cut the tube to the length required.</a:t>
            </a:r>
          </a:p>
          <a:p>
            <a:pPr marL="457200" indent="-457200">
              <a:buFont typeface="Arial" panose="020B0604020202020204" pitchFamily="34" charset="0"/>
              <a:buChar char="•"/>
            </a:pPr>
            <a:r>
              <a:rPr lang="en-GB" sz="2400" dirty="0"/>
              <a:t>Make a slit in your tube if your tube is small or create a full bracelet if your tube is bigger.</a:t>
            </a:r>
          </a:p>
        </p:txBody>
      </p:sp>
      <p:pic>
        <p:nvPicPr>
          <p:cNvPr id="3" name="Picture 2">
            <a:extLst>
              <a:ext uri="{FF2B5EF4-FFF2-40B4-BE49-F238E27FC236}">
                <a16:creationId xmlns:a16="http://schemas.microsoft.com/office/drawing/2014/main" id="{72B937B1-D166-4EB4-8F32-519515D8395B}"/>
              </a:ext>
            </a:extLst>
          </p:cNvPr>
          <p:cNvPicPr>
            <a:picLocks noChangeAspect="1"/>
          </p:cNvPicPr>
          <p:nvPr/>
        </p:nvPicPr>
        <p:blipFill>
          <a:blip r:embed="rId4"/>
          <a:stretch>
            <a:fillRect/>
          </a:stretch>
        </p:blipFill>
        <p:spPr>
          <a:xfrm>
            <a:off x="3809760" y="1710153"/>
            <a:ext cx="4563343" cy="4195740"/>
          </a:xfrm>
          <a:prstGeom prst="rect">
            <a:avLst/>
          </a:prstGeom>
        </p:spPr>
      </p:pic>
    </p:spTree>
    <p:extLst>
      <p:ext uri="{BB962C8B-B14F-4D97-AF65-F5344CB8AC3E}">
        <p14:creationId xmlns:p14="http://schemas.microsoft.com/office/powerpoint/2010/main" val="413029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356D0CC-F4B5-46A0-A791-42ADD7AF379B}"/>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Glue on decoration</a:t>
            </a:r>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4D39291F-1B4A-4BE8-94C5-09478765852D}"/>
              </a:ext>
            </a:extLst>
          </p:cNvPr>
          <p:cNvSpPr txBox="1"/>
          <p:nvPr/>
        </p:nvSpPr>
        <p:spPr>
          <a:xfrm>
            <a:off x="0" y="1624217"/>
            <a:ext cx="5632174"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on braid</a:t>
            </a:r>
          </a:p>
          <a:p>
            <a:pPr marL="457200" indent="-457200">
              <a:buFont typeface="Arial" panose="020B0604020202020204" pitchFamily="34" charset="0"/>
              <a:buChar char="•"/>
            </a:pPr>
            <a:r>
              <a:rPr lang="en-GB" sz="2400" dirty="0"/>
              <a:t>Glue on string and allow bracelet to dry</a:t>
            </a:r>
          </a:p>
        </p:txBody>
      </p:sp>
      <p:pic>
        <p:nvPicPr>
          <p:cNvPr id="4" name="Picture 3">
            <a:extLst>
              <a:ext uri="{FF2B5EF4-FFF2-40B4-BE49-F238E27FC236}">
                <a16:creationId xmlns:a16="http://schemas.microsoft.com/office/drawing/2014/main" id="{04A6F645-9F03-4C26-8288-183191AF334B}"/>
              </a:ext>
            </a:extLst>
          </p:cNvPr>
          <p:cNvPicPr>
            <a:picLocks noChangeAspect="1"/>
          </p:cNvPicPr>
          <p:nvPr/>
        </p:nvPicPr>
        <p:blipFill>
          <a:blip r:embed="rId4"/>
          <a:stretch>
            <a:fillRect/>
          </a:stretch>
        </p:blipFill>
        <p:spPr>
          <a:xfrm>
            <a:off x="169410" y="2739871"/>
            <a:ext cx="8822189" cy="2988371"/>
          </a:xfrm>
          <a:prstGeom prst="rect">
            <a:avLst/>
          </a:prstGeom>
        </p:spPr>
      </p:pic>
    </p:spTree>
    <p:extLst>
      <p:ext uri="{BB962C8B-B14F-4D97-AF65-F5344CB8AC3E}">
        <p14:creationId xmlns:p14="http://schemas.microsoft.com/office/powerpoint/2010/main" val="360172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Paint your bracelet in gold</a:t>
            </a:r>
            <a:endParaRPr lang="en-GB" sz="2800" dirty="0"/>
          </a:p>
          <a:p>
            <a:pPr algn="l"/>
            <a:endParaRPr lang="en-GB" sz="3200" dirty="0"/>
          </a:p>
          <a:p>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69" y="1710153"/>
            <a:ext cx="4474131" cy="523220"/>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p:txBody>
      </p:sp>
      <p:sp>
        <p:nvSpPr>
          <p:cNvPr id="6" name="TextBox 5">
            <a:extLst>
              <a:ext uri="{FF2B5EF4-FFF2-40B4-BE49-F238E27FC236}">
                <a16:creationId xmlns:a16="http://schemas.microsoft.com/office/drawing/2014/main" id="{08D1542B-07CF-496D-B31F-494B68340A59}"/>
              </a:ext>
            </a:extLst>
          </p:cNvPr>
          <p:cNvSpPr txBox="1"/>
          <p:nvPr/>
        </p:nvSpPr>
        <p:spPr>
          <a:xfrm>
            <a:off x="97870" y="1710153"/>
            <a:ext cx="4331438"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Allow to dry</a:t>
            </a:r>
          </a:p>
        </p:txBody>
      </p:sp>
      <p:pic>
        <p:nvPicPr>
          <p:cNvPr id="7" name="Picture 6">
            <a:extLst>
              <a:ext uri="{FF2B5EF4-FFF2-40B4-BE49-F238E27FC236}">
                <a16:creationId xmlns:a16="http://schemas.microsoft.com/office/drawing/2014/main" id="{E671B5AC-BCA2-4CA9-B0D1-493C4DA527C9}"/>
              </a:ext>
            </a:extLst>
          </p:cNvPr>
          <p:cNvPicPr>
            <a:picLocks noChangeAspect="1"/>
          </p:cNvPicPr>
          <p:nvPr/>
        </p:nvPicPr>
        <p:blipFill>
          <a:blip r:embed="rId3"/>
          <a:stretch>
            <a:fillRect/>
          </a:stretch>
        </p:blipFill>
        <p:spPr>
          <a:xfrm>
            <a:off x="2661970" y="1726451"/>
            <a:ext cx="5415230" cy="4348389"/>
          </a:xfrm>
          <a:prstGeom prst="rect">
            <a:avLst/>
          </a:prstGeom>
        </p:spPr>
      </p:pic>
    </p:spTree>
    <p:extLst>
      <p:ext uri="{BB962C8B-B14F-4D97-AF65-F5344CB8AC3E}">
        <p14:creationId xmlns:p14="http://schemas.microsoft.com/office/powerpoint/2010/main" val="305088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TotalTime>
  <Words>338</Words>
  <Application>Microsoft Office PowerPoint</Application>
  <PresentationFormat>On-screen Show (4:3)</PresentationFormat>
  <Paragraphs>63</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an Egyptian bracelet Presentation</dc:title>
  <dc:subject>Learn about ancient Egypt and discover how to make a bracelet inspired by ancient Egyptian jewellery</dc:subject>
  <dc:creator>Attainment in Education Ltd</dc:creator>
  <cp:keywords>make jewellery, egyptian jewellery, egyptian bracelet, ancient egypt, ancient egypt facts, resources</cp:keywords>
  <cp:lastModifiedBy>Holly Margerison-Smith</cp:lastModifiedBy>
  <cp:revision>61</cp:revision>
  <dcterms:created xsi:type="dcterms:W3CDTF">2017-06-28T15:11:57Z</dcterms:created>
  <dcterms:modified xsi:type="dcterms:W3CDTF">2022-12-13T13:58:10Z</dcterms:modified>
  <cp:category>Egyptians</cp:category>
</cp:coreProperties>
</file>