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9" r:id="rId2"/>
    <p:sldId id="260" r:id="rId3"/>
    <p:sldId id="277" r:id="rId4"/>
    <p:sldId id="262" r:id="rId5"/>
    <p:sldId id="278" r:id="rId6"/>
    <p:sldId id="276" r:id="rId7"/>
    <p:sldId id="270"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2" autoAdjust="0"/>
    <p:restoredTop sz="88609" autoAdjust="0"/>
  </p:normalViewPr>
  <p:slideViewPr>
    <p:cSldViewPr snapToGrid="0" snapToObjects="1">
      <p:cViewPr varScale="1">
        <p:scale>
          <a:sx n="59" d="100"/>
          <a:sy n="59" d="100"/>
        </p:scale>
        <p:origin x="111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6CEB0-418C-2046-9272-82D293C526B0}" type="datetimeFigureOut">
              <a:rPr lang="en-US" smtClean="0"/>
              <a:t>12/13/2022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6DACC-DEBC-B94A-99CC-EF6FB7FAD4A2}" type="slidenum">
              <a:rPr lang="en-US" smtClean="0"/>
              <a:t>‹#›</a:t>
            </a:fld>
            <a:endParaRPr lang="en-US"/>
          </a:p>
        </p:txBody>
      </p:sp>
    </p:spTree>
    <p:extLst>
      <p:ext uri="{BB962C8B-B14F-4D97-AF65-F5344CB8AC3E}">
        <p14:creationId xmlns:p14="http://schemas.microsoft.com/office/powerpoint/2010/main" val="281603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6DACC-DEBC-B94A-99CC-EF6FB7FAD4A2}" type="slidenum">
              <a:rPr lang="en-US" smtClean="0"/>
              <a:t>8</a:t>
            </a:fld>
            <a:endParaRPr lang="en-US"/>
          </a:p>
        </p:txBody>
      </p:sp>
    </p:spTree>
    <p:extLst>
      <p:ext uri="{BB962C8B-B14F-4D97-AF65-F5344CB8AC3E}">
        <p14:creationId xmlns:p14="http://schemas.microsoft.com/office/powerpoint/2010/main" val="74389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8185BC-0788-4217-9907-D80163D13B10}"/>
              </a:ext>
            </a:extLst>
          </p:cNvPr>
          <p:cNvSpPr txBox="1"/>
          <p:nvPr/>
        </p:nvSpPr>
        <p:spPr>
          <a:xfrm>
            <a:off x="424544" y="1141079"/>
            <a:ext cx="8229126" cy="1569660"/>
          </a:xfrm>
          <a:prstGeom prst="rect">
            <a:avLst/>
          </a:prstGeom>
          <a:noFill/>
        </p:spPr>
        <p:txBody>
          <a:bodyPr wrap="square" rtlCol="0">
            <a:spAutoFit/>
          </a:bodyPr>
          <a:lstStyle/>
          <a:p>
            <a:pPr algn="ctr"/>
            <a:r>
              <a:rPr lang="en-GB" sz="4800" b="1" dirty="0">
                <a:solidFill>
                  <a:srgbClr val="9B67A9"/>
                </a:solidFill>
                <a:latin typeface="Arial"/>
                <a:cs typeface="Arial"/>
              </a:rPr>
              <a:t>Make an Egyptian Snake bracelet</a:t>
            </a:r>
          </a:p>
        </p:txBody>
      </p:sp>
      <p:sp>
        <p:nvSpPr>
          <p:cNvPr id="7" name="TextBox 6">
            <a:extLst>
              <a:ext uri="{FF2B5EF4-FFF2-40B4-BE49-F238E27FC236}">
                <a16:creationId xmlns:a16="http://schemas.microsoft.com/office/drawing/2014/main" id="{BEDA8375-DFF6-40A7-9531-A73E0B5A4DDF}"/>
              </a:ext>
            </a:extLst>
          </p:cNvPr>
          <p:cNvSpPr txBox="1"/>
          <p:nvPr/>
        </p:nvSpPr>
        <p:spPr>
          <a:xfrm>
            <a:off x="424544" y="5486088"/>
            <a:ext cx="839288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make and assemble an Egyptian snake bracelet</a:t>
            </a:r>
          </a:p>
        </p:txBody>
      </p:sp>
      <p:pic>
        <p:nvPicPr>
          <p:cNvPr id="3" name="Picture 2">
            <a:extLst>
              <a:ext uri="{FF2B5EF4-FFF2-40B4-BE49-F238E27FC236}">
                <a16:creationId xmlns:a16="http://schemas.microsoft.com/office/drawing/2014/main" id="{8FC88154-D8CF-4077-9E3B-7F2DD8297077}"/>
              </a:ext>
            </a:extLst>
          </p:cNvPr>
          <p:cNvPicPr>
            <a:picLocks noChangeAspect="1"/>
          </p:cNvPicPr>
          <p:nvPr/>
        </p:nvPicPr>
        <p:blipFill>
          <a:blip r:embed="rId3"/>
          <a:stretch>
            <a:fillRect/>
          </a:stretch>
        </p:blipFill>
        <p:spPr>
          <a:xfrm>
            <a:off x="2366498" y="2710739"/>
            <a:ext cx="4345218" cy="2804983"/>
          </a:xfrm>
          <a:prstGeom prst="rect">
            <a:avLst/>
          </a:prstGeom>
        </p:spPr>
      </p:pic>
    </p:spTree>
    <p:extLst>
      <p:ext uri="{BB962C8B-B14F-4D97-AF65-F5344CB8AC3E}">
        <p14:creationId xmlns:p14="http://schemas.microsoft.com/office/powerpoint/2010/main" val="368506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9C4D6-3205-43EF-AF3E-5F32B2CD4C9B}"/>
              </a:ext>
            </a:extLst>
          </p:cNvPr>
          <p:cNvSpPr txBox="1"/>
          <p:nvPr/>
        </p:nvSpPr>
        <p:spPr>
          <a:xfrm>
            <a:off x="899592" y="1536174"/>
            <a:ext cx="7344816" cy="3447098"/>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p>
          <a:p>
            <a:pPr fontAlgn="base"/>
            <a:endParaRPr lang="en-GB" sz="10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AF3743-1DA8-465C-A9F6-89DC5BFF2B48}"/>
              </a:ext>
            </a:extLst>
          </p:cNvPr>
          <p:cNvSpPr txBox="1"/>
          <p:nvPr/>
        </p:nvSpPr>
        <p:spPr>
          <a:xfrm>
            <a:off x="270385" y="1834987"/>
            <a:ext cx="5183357" cy="1569660"/>
          </a:xfrm>
          <a:prstGeom prst="rect">
            <a:avLst/>
          </a:prstGeom>
          <a:noFill/>
        </p:spPr>
        <p:txBody>
          <a:bodyPr wrap="square">
            <a:spAutoFit/>
          </a:bodyPr>
          <a:lstStyle/>
          <a:p>
            <a:pPr algn="l"/>
            <a:r>
              <a:rPr lang="en-GB" sz="2400" dirty="0">
                <a:solidFill>
                  <a:srgbClr val="0B0C0C"/>
                </a:solidFill>
              </a:rPr>
              <a:t>Your task:</a:t>
            </a:r>
            <a:endParaRPr lang="en-GB" sz="2400" i="0" dirty="0">
              <a:solidFill>
                <a:srgbClr val="0B0C0C"/>
              </a:solidFill>
              <a:effectLst/>
            </a:endParaRPr>
          </a:p>
          <a:p>
            <a:pPr marL="342900" indent="-342900" algn="l">
              <a:buFont typeface="Arial" panose="020B0604020202020204" pitchFamily="34" charset="0"/>
              <a:buChar char="•"/>
            </a:pPr>
            <a:r>
              <a:rPr lang="en-GB" sz="2400" dirty="0">
                <a:effectLst/>
              </a:rPr>
              <a:t>Make a piece of jewellery inspired by the ancient Egyptians</a:t>
            </a:r>
          </a:p>
          <a:p>
            <a:pPr marL="342900" indent="-342900" algn="l">
              <a:buFont typeface="Arial" panose="020B0604020202020204" pitchFamily="34" charset="0"/>
              <a:buChar char="•"/>
            </a:pPr>
            <a:endParaRPr lang="en-GB" sz="2400" b="1" dirty="0">
              <a:effectLst/>
              <a:latin typeface="GDS Transport"/>
            </a:endParaRPr>
          </a:p>
        </p:txBody>
      </p:sp>
      <p:sp>
        <p:nvSpPr>
          <p:cNvPr id="3" name="Title 1">
            <a:extLst>
              <a:ext uri="{FF2B5EF4-FFF2-40B4-BE49-F238E27FC236}">
                <a16:creationId xmlns:a16="http://schemas.microsoft.com/office/drawing/2014/main" id="{EE21BB86-66A4-48D5-9616-4985BA7D03AD}"/>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pic>
        <p:nvPicPr>
          <p:cNvPr id="4" name="Picture 3" descr="A person wearing a crown&#10;&#10;Description automatically generated with medium confidence">
            <a:extLst>
              <a:ext uri="{FF2B5EF4-FFF2-40B4-BE49-F238E27FC236}">
                <a16:creationId xmlns:a16="http://schemas.microsoft.com/office/drawing/2014/main" id="{D93447AE-4B26-4603-B259-C95B6DA3F87A}"/>
              </a:ext>
            </a:extLst>
          </p:cNvPr>
          <p:cNvPicPr>
            <a:picLocks noChangeAspect="1"/>
          </p:cNvPicPr>
          <p:nvPr/>
        </p:nvPicPr>
        <p:blipFill>
          <a:blip r:embed="rId3"/>
          <a:stretch>
            <a:fillRect/>
          </a:stretch>
        </p:blipFill>
        <p:spPr>
          <a:xfrm>
            <a:off x="6580414" y="1101342"/>
            <a:ext cx="2373127" cy="4910295"/>
          </a:xfrm>
          <a:prstGeom prst="rect">
            <a:avLst/>
          </a:prstGeom>
        </p:spPr>
      </p:pic>
    </p:spTree>
    <p:extLst>
      <p:ext uri="{BB962C8B-B14F-4D97-AF65-F5344CB8AC3E}">
        <p14:creationId xmlns:p14="http://schemas.microsoft.com/office/powerpoint/2010/main" val="22455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9D70F-B76F-4D21-B8AF-382C07AE38A0}"/>
              </a:ext>
            </a:extLst>
          </p:cNvPr>
          <p:cNvSpPr txBox="1">
            <a:spLocks/>
          </p:cNvSpPr>
          <p:nvPr/>
        </p:nvSpPr>
        <p:spPr>
          <a:xfrm>
            <a:off x="190459" y="1101343"/>
            <a:ext cx="6062060" cy="5583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Things to consider</a:t>
            </a:r>
          </a:p>
        </p:txBody>
      </p:sp>
      <p:sp>
        <p:nvSpPr>
          <p:cNvPr id="8" name="TextBox 7">
            <a:extLst>
              <a:ext uri="{FF2B5EF4-FFF2-40B4-BE49-F238E27FC236}">
                <a16:creationId xmlns:a16="http://schemas.microsoft.com/office/drawing/2014/main" id="{D7612E4F-C274-4130-8334-BBBD2CCE51BF}"/>
              </a:ext>
            </a:extLst>
          </p:cNvPr>
          <p:cNvSpPr txBox="1"/>
          <p:nvPr/>
        </p:nvSpPr>
        <p:spPr>
          <a:xfrm>
            <a:off x="2862943" y="2828835"/>
            <a:ext cx="3102429" cy="738664"/>
          </a:xfrm>
          <a:prstGeom prst="rect">
            <a:avLst/>
          </a:prstGeom>
          <a:noFill/>
        </p:spPr>
        <p:txBody>
          <a:bodyPr wrap="square" rtlCol="0">
            <a:spAutoFit/>
          </a:bodyPr>
          <a:lstStyle/>
          <a:p>
            <a:pPr algn="ctr"/>
            <a:endParaRPr lang="en-GB" dirty="0"/>
          </a:p>
          <a:p>
            <a:pPr algn="ctr"/>
            <a:r>
              <a:rPr lang="en-GB" sz="2400" b="1" dirty="0"/>
              <a:t>Egyptian Jewellery</a:t>
            </a:r>
          </a:p>
        </p:txBody>
      </p:sp>
      <p:sp>
        <p:nvSpPr>
          <p:cNvPr id="9" name="Rectangle: Rounded Corners 8">
            <a:extLst>
              <a:ext uri="{FF2B5EF4-FFF2-40B4-BE49-F238E27FC236}">
                <a16:creationId xmlns:a16="http://schemas.microsoft.com/office/drawing/2014/main" id="{7ED0DD7C-E54A-4504-A7CC-29FCFB6293B7}"/>
              </a:ext>
            </a:extLst>
          </p:cNvPr>
          <p:cNvSpPr/>
          <p:nvPr/>
        </p:nvSpPr>
        <p:spPr>
          <a:xfrm>
            <a:off x="3135086" y="2940041"/>
            <a:ext cx="2612571" cy="758731"/>
          </a:xfrm>
          <a:prstGeom prst="round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554405E-8D26-49C8-BAF3-73FEE7E677F4}"/>
              </a:ext>
            </a:extLst>
          </p:cNvPr>
          <p:cNvSpPr txBox="1"/>
          <p:nvPr/>
        </p:nvSpPr>
        <p:spPr>
          <a:xfrm>
            <a:off x="662422" y="1681430"/>
            <a:ext cx="1219200" cy="461665"/>
          </a:xfrm>
          <a:prstGeom prst="rect">
            <a:avLst/>
          </a:prstGeom>
          <a:noFill/>
        </p:spPr>
        <p:txBody>
          <a:bodyPr wrap="square" rtlCol="0">
            <a:spAutoFit/>
          </a:bodyPr>
          <a:lstStyle/>
          <a:p>
            <a:r>
              <a:rPr lang="en-GB" sz="2400" dirty="0"/>
              <a:t>Earrings</a:t>
            </a:r>
          </a:p>
        </p:txBody>
      </p:sp>
      <p:sp>
        <p:nvSpPr>
          <p:cNvPr id="11" name="TextBox 10">
            <a:extLst>
              <a:ext uri="{FF2B5EF4-FFF2-40B4-BE49-F238E27FC236}">
                <a16:creationId xmlns:a16="http://schemas.microsoft.com/office/drawing/2014/main" id="{9919F832-2109-447C-A8B7-C9CC37D4D3B6}"/>
              </a:ext>
            </a:extLst>
          </p:cNvPr>
          <p:cNvSpPr txBox="1"/>
          <p:nvPr/>
        </p:nvSpPr>
        <p:spPr>
          <a:xfrm>
            <a:off x="2068286" y="2487441"/>
            <a:ext cx="1219200" cy="461665"/>
          </a:xfrm>
          <a:prstGeom prst="rect">
            <a:avLst/>
          </a:prstGeom>
          <a:noFill/>
        </p:spPr>
        <p:txBody>
          <a:bodyPr wrap="square" rtlCol="0">
            <a:spAutoFit/>
          </a:bodyPr>
          <a:lstStyle/>
          <a:p>
            <a:r>
              <a:rPr lang="en-GB" sz="2400" u="sng" dirty="0"/>
              <a:t>Types</a:t>
            </a:r>
          </a:p>
        </p:txBody>
      </p:sp>
      <p:sp>
        <p:nvSpPr>
          <p:cNvPr id="12" name="TextBox 11">
            <a:extLst>
              <a:ext uri="{FF2B5EF4-FFF2-40B4-BE49-F238E27FC236}">
                <a16:creationId xmlns:a16="http://schemas.microsoft.com/office/drawing/2014/main" id="{67168013-FBF5-4B45-92EC-1FEE5444F4B7}"/>
              </a:ext>
            </a:extLst>
          </p:cNvPr>
          <p:cNvSpPr txBox="1"/>
          <p:nvPr/>
        </p:nvSpPr>
        <p:spPr>
          <a:xfrm>
            <a:off x="4610100" y="1721061"/>
            <a:ext cx="1219200" cy="461665"/>
          </a:xfrm>
          <a:prstGeom prst="rect">
            <a:avLst/>
          </a:prstGeom>
          <a:noFill/>
        </p:spPr>
        <p:txBody>
          <a:bodyPr wrap="square" rtlCol="0">
            <a:spAutoFit/>
          </a:bodyPr>
          <a:lstStyle/>
          <a:p>
            <a:r>
              <a:rPr lang="en-GB" sz="2400" dirty="0"/>
              <a:t>Beads</a:t>
            </a:r>
          </a:p>
        </p:txBody>
      </p:sp>
      <p:sp>
        <p:nvSpPr>
          <p:cNvPr id="13" name="TextBox 12">
            <a:extLst>
              <a:ext uri="{FF2B5EF4-FFF2-40B4-BE49-F238E27FC236}">
                <a16:creationId xmlns:a16="http://schemas.microsoft.com/office/drawing/2014/main" id="{64F19C88-9F65-4883-ABBA-5D6CB5FFB019}"/>
              </a:ext>
            </a:extLst>
          </p:cNvPr>
          <p:cNvSpPr txBox="1"/>
          <p:nvPr/>
        </p:nvSpPr>
        <p:spPr>
          <a:xfrm>
            <a:off x="10886" y="2397939"/>
            <a:ext cx="1415142" cy="461665"/>
          </a:xfrm>
          <a:prstGeom prst="rect">
            <a:avLst/>
          </a:prstGeom>
          <a:noFill/>
        </p:spPr>
        <p:txBody>
          <a:bodyPr wrap="square" rtlCol="0">
            <a:spAutoFit/>
          </a:bodyPr>
          <a:lstStyle/>
          <a:p>
            <a:r>
              <a:rPr lang="en-GB" sz="2400" dirty="0"/>
              <a:t>Necklace</a:t>
            </a:r>
          </a:p>
        </p:txBody>
      </p:sp>
      <p:sp>
        <p:nvSpPr>
          <p:cNvPr id="14" name="TextBox 13">
            <a:extLst>
              <a:ext uri="{FF2B5EF4-FFF2-40B4-BE49-F238E27FC236}">
                <a16:creationId xmlns:a16="http://schemas.microsoft.com/office/drawing/2014/main" id="{22596C4A-A3AF-48AA-AFB3-E68C9D3585D6}"/>
              </a:ext>
            </a:extLst>
          </p:cNvPr>
          <p:cNvSpPr txBox="1"/>
          <p:nvPr/>
        </p:nvSpPr>
        <p:spPr>
          <a:xfrm>
            <a:off x="903516" y="3244333"/>
            <a:ext cx="1219200" cy="461665"/>
          </a:xfrm>
          <a:prstGeom prst="rect">
            <a:avLst/>
          </a:prstGeom>
          <a:noFill/>
        </p:spPr>
        <p:txBody>
          <a:bodyPr wrap="square" rtlCol="0">
            <a:spAutoFit/>
          </a:bodyPr>
          <a:lstStyle/>
          <a:p>
            <a:r>
              <a:rPr lang="en-GB" sz="2400" dirty="0"/>
              <a:t>Bracelet</a:t>
            </a:r>
          </a:p>
        </p:txBody>
      </p:sp>
      <p:sp>
        <p:nvSpPr>
          <p:cNvPr id="15" name="TextBox 14">
            <a:extLst>
              <a:ext uri="{FF2B5EF4-FFF2-40B4-BE49-F238E27FC236}">
                <a16:creationId xmlns:a16="http://schemas.microsoft.com/office/drawing/2014/main" id="{7395AD8C-30B7-4911-A445-E74ED770A321}"/>
              </a:ext>
            </a:extLst>
          </p:cNvPr>
          <p:cNvSpPr txBox="1"/>
          <p:nvPr/>
        </p:nvSpPr>
        <p:spPr>
          <a:xfrm>
            <a:off x="5965372" y="2275114"/>
            <a:ext cx="2068285" cy="461665"/>
          </a:xfrm>
          <a:prstGeom prst="rect">
            <a:avLst/>
          </a:prstGeom>
          <a:noFill/>
        </p:spPr>
        <p:txBody>
          <a:bodyPr wrap="square" rtlCol="0">
            <a:spAutoFit/>
          </a:bodyPr>
          <a:lstStyle/>
          <a:p>
            <a:r>
              <a:rPr lang="en-GB" sz="2400" u="sng" dirty="0"/>
              <a:t>Materials used</a:t>
            </a:r>
          </a:p>
        </p:txBody>
      </p:sp>
      <p:sp>
        <p:nvSpPr>
          <p:cNvPr id="16" name="TextBox 15">
            <a:extLst>
              <a:ext uri="{FF2B5EF4-FFF2-40B4-BE49-F238E27FC236}">
                <a16:creationId xmlns:a16="http://schemas.microsoft.com/office/drawing/2014/main" id="{A3DA7CA8-798D-4A69-968D-883AA11F7D36}"/>
              </a:ext>
            </a:extLst>
          </p:cNvPr>
          <p:cNvSpPr txBox="1"/>
          <p:nvPr/>
        </p:nvSpPr>
        <p:spPr>
          <a:xfrm>
            <a:off x="7712528" y="1408720"/>
            <a:ext cx="1219200" cy="461665"/>
          </a:xfrm>
          <a:prstGeom prst="rect">
            <a:avLst/>
          </a:prstGeom>
          <a:noFill/>
        </p:spPr>
        <p:txBody>
          <a:bodyPr wrap="square" rtlCol="0">
            <a:spAutoFit/>
          </a:bodyPr>
          <a:lstStyle/>
          <a:p>
            <a:r>
              <a:rPr lang="en-GB" sz="2400" dirty="0"/>
              <a:t>Copper</a:t>
            </a:r>
          </a:p>
        </p:txBody>
      </p:sp>
      <p:sp>
        <p:nvSpPr>
          <p:cNvPr id="17" name="TextBox 16">
            <a:extLst>
              <a:ext uri="{FF2B5EF4-FFF2-40B4-BE49-F238E27FC236}">
                <a16:creationId xmlns:a16="http://schemas.microsoft.com/office/drawing/2014/main" id="{D49DAD72-9091-4942-8E14-A79D788BD8A9}"/>
              </a:ext>
            </a:extLst>
          </p:cNvPr>
          <p:cNvSpPr txBox="1"/>
          <p:nvPr/>
        </p:nvSpPr>
        <p:spPr>
          <a:xfrm>
            <a:off x="7075714" y="3022935"/>
            <a:ext cx="1959429" cy="830997"/>
          </a:xfrm>
          <a:prstGeom prst="rect">
            <a:avLst/>
          </a:prstGeom>
          <a:noFill/>
        </p:spPr>
        <p:txBody>
          <a:bodyPr wrap="square" rtlCol="0">
            <a:spAutoFit/>
          </a:bodyPr>
          <a:lstStyle/>
          <a:p>
            <a:r>
              <a:rPr lang="en-GB" sz="2400" dirty="0"/>
              <a:t>Precious Stones/Gems</a:t>
            </a:r>
          </a:p>
        </p:txBody>
      </p:sp>
      <p:sp>
        <p:nvSpPr>
          <p:cNvPr id="18" name="TextBox 17">
            <a:extLst>
              <a:ext uri="{FF2B5EF4-FFF2-40B4-BE49-F238E27FC236}">
                <a16:creationId xmlns:a16="http://schemas.microsoft.com/office/drawing/2014/main" id="{1A5EA38D-6EE0-45D1-8D90-9EB9E045457C}"/>
              </a:ext>
            </a:extLst>
          </p:cNvPr>
          <p:cNvSpPr txBox="1"/>
          <p:nvPr/>
        </p:nvSpPr>
        <p:spPr>
          <a:xfrm>
            <a:off x="2068286" y="1788523"/>
            <a:ext cx="1219200" cy="461665"/>
          </a:xfrm>
          <a:prstGeom prst="rect">
            <a:avLst/>
          </a:prstGeom>
          <a:noFill/>
        </p:spPr>
        <p:txBody>
          <a:bodyPr wrap="square" rtlCol="0">
            <a:spAutoFit/>
          </a:bodyPr>
          <a:lstStyle/>
          <a:p>
            <a:r>
              <a:rPr lang="en-GB" sz="2400" dirty="0"/>
              <a:t>Rings</a:t>
            </a:r>
          </a:p>
        </p:txBody>
      </p:sp>
      <p:sp>
        <p:nvSpPr>
          <p:cNvPr id="19" name="TextBox 18">
            <a:extLst>
              <a:ext uri="{FF2B5EF4-FFF2-40B4-BE49-F238E27FC236}">
                <a16:creationId xmlns:a16="http://schemas.microsoft.com/office/drawing/2014/main" id="{7CEE45F5-3CC3-4616-9E41-0AD6370D1275}"/>
              </a:ext>
            </a:extLst>
          </p:cNvPr>
          <p:cNvSpPr txBox="1"/>
          <p:nvPr/>
        </p:nvSpPr>
        <p:spPr>
          <a:xfrm>
            <a:off x="3722914" y="4257488"/>
            <a:ext cx="2666999" cy="461665"/>
          </a:xfrm>
          <a:prstGeom prst="rect">
            <a:avLst/>
          </a:prstGeom>
          <a:noFill/>
        </p:spPr>
        <p:txBody>
          <a:bodyPr wrap="square" rtlCol="0">
            <a:spAutoFit/>
          </a:bodyPr>
          <a:lstStyle/>
          <a:p>
            <a:r>
              <a:rPr lang="en-GB" sz="2400" u="sng" dirty="0"/>
              <a:t>Who would wear it</a:t>
            </a:r>
          </a:p>
        </p:txBody>
      </p:sp>
      <p:sp>
        <p:nvSpPr>
          <p:cNvPr id="20" name="TextBox 19">
            <a:extLst>
              <a:ext uri="{FF2B5EF4-FFF2-40B4-BE49-F238E27FC236}">
                <a16:creationId xmlns:a16="http://schemas.microsoft.com/office/drawing/2014/main" id="{77493633-8EB1-4BD6-BD0C-DF1EC0BC040B}"/>
              </a:ext>
            </a:extLst>
          </p:cNvPr>
          <p:cNvSpPr txBox="1"/>
          <p:nvPr/>
        </p:nvSpPr>
        <p:spPr>
          <a:xfrm>
            <a:off x="2143887" y="3964016"/>
            <a:ext cx="790418" cy="461665"/>
          </a:xfrm>
          <a:prstGeom prst="rect">
            <a:avLst/>
          </a:prstGeom>
          <a:noFill/>
        </p:spPr>
        <p:txBody>
          <a:bodyPr wrap="square" rtlCol="0">
            <a:spAutoFit/>
          </a:bodyPr>
          <a:lstStyle/>
          <a:p>
            <a:r>
              <a:rPr lang="en-GB" sz="2400" dirty="0"/>
              <a:t>Men</a:t>
            </a:r>
          </a:p>
        </p:txBody>
      </p:sp>
      <p:sp>
        <p:nvSpPr>
          <p:cNvPr id="21" name="TextBox 20">
            <a:extLst>
              <a:ext uri="{FF2B5EF4-FFF2-40B4-BE49-F238E27FC236}">
                <a16:creationId xmlns:a16="http://schemas.microsoft.com/office/drawing/2014/main" id="{1AA8156F-D319-49A7-A477-400B11E857D0}"/>
              </a:ext>
            </a:extLst>
          </p:cNvPr>
          <p:cNvSpPr txBox="1"/>
          <p:nvPr/>
        </p:nvSpPr>
        <p:spPr>
          <a:xfrm>
            <a:off x="2209800" y="5103716"/>
            <a:ext cx="1219200" cy="461665"/>
          </a:xfrm>
          <a:prstGeom prst="rect">
            <a:avLst/>
          </a:prstGeom>
          <a:noFill/>
        </p:spPr>
        <p:txBody>
          <a:bodyPr wrap="square" rtlCol="0">
            <a:spAutoFit/>
          </a:bodyPr>
          <a:lstStyle/>
          <a:p>
            <a:r>
              <a:rPr lang="en-GB" sz="2400" dirty="0"/>
              <a:t>Women</a:t>
            </a:r>
          </a:p>
        </p:txBody>
      </p:sp>
      <p:sp>
        <p:nvSpPr>
          <p:cNvPr id="22" name="TextBox 21">
            <a:extLst>
              <a:ext uri="{FF2B5EF4-FFF2-40B4-BE49-F238E27FC236}">
                <a16:creationId xmlns:a16="http://schemas.microsoft.com/office/drawing/2014/main" id="{45E5C691-3D61-4BEB-9592-E67DC3D6011D}"/>
              </a:ext>
            </a:extLst>
          </p:cNvPr>
          <p:cNvSpPr txBox="1"/>
          <p:nvPr/>
        </p:nvSpPr>
        <p:spPr>
          <a:xfrm>
            <a:off x="7630886" y="4269156"/>
            <a:ext cx="1219200" cy="461665"/>
          </a:xfrm>
          <a:prstGeom prst="rect">
            <a:avLst/>
          </a:prstGeom>
          <a:noFill/>
        </p:spPr>
        <p:txBody>
          <a:bodyPr wrap="square" rtlCol="0">
            <a:spAutoFit/>
          </a:bodyPr>
          <a:lstStyle/>
          <a:p>
            <a:r>
              <a:rPr lang="en-GB" sz="2400" dirty="0"/>
              <a:t>Adults</a:t>
            </a:r>
          </a:p>
        </p:txBody>
      </p:sp>
      <p:sp>
        <p:nvSpPr>
          <p:cNvPr id="23" name="TextBox 22">
            <a:extLst>
              <a:ext uri="{FF2B5EF4-FFF2-40B4-BE49-F238E27FC236}">
                <a16:creationId xmlns:a16="http://schemas.microsoft.com/office/drawing/2014/main" id="{12A8304C-94CC-42B1-9FEB-4D58843A9B88}"/>
              </a:ext>
            </a:extLst>
          </p:cNvPr>
          <p:cNvSpPr txBox="1"/>
          <p:nvPr/>
        </p:nvSpPr>
        <p:spPr>
          <a:xfrm>
            <a:off x="6999514" y="5033111"/>
            <a:ext cx="1676400" cy="461665"/>
          </a:xfrm>
          <a:prstGeom prst="rect">
            <a:avLst/>
          </a:prstGeom>
          <a:noFill/>
        </p:spPr>
        <p:txBody>
          <a:bodyPr wrap="square" rtlCol="0">
            <a:spAutoFit/>
          </a:bodyPr>
          <a:lstStyle/>
          <a:p>
            <a:r>
              <a:rPr lang="en-GB" sz="2400" dirty="0"/>
              <a:t>Children</a:t>
            </a:r>
          </a:p>
        </p:txBody>
      </p:sp>
      <p:sp>
        <p:nvSpPr>
          <p:cNvPr id="24" name="TextBox 23">
            <a:extLst>
              <a:ext uri="{FF2B5EF4-FFF2-40B4-BE49-F238E27FC236}">
                <a16:creationId xmlns:a16="http://schemas.microsoft.com/office/drawing/2014/main" id="{DA4B1FE6-7AD1-4585-B368-7BA69C6AA9A0}"/>
              </a:ext>
            </a:extLst>
          </p:cNvPr>
          <p:cNvSpPr txBox="1"/>
          <p:nvPr/>
        </p:nvSpPr>
        <p:spPr>
          <a:xfrm>
            <a:off x="4267200" y="5577512"/>
            <a:ext cx="1219200" cy="461665"/>
          </a:xfrm>
          <a:prstGeom prst="rect">
            <a:avLst/>
          </a:prstGeom>
          <a:noFill/>
        </p:spPr>
        <p:txBody>
          <a:bodyPr wrap="square" rtlCol="0">
            <a:spAutoFit/>
          </a:bodyPr>
          <a:lstStyle/>
          <a:p>
            <a:r>
              <a:rPr lang="en-GB" sz="2400" dirty="0"/>
              <a:t>Rich</a:t>
            </a:r>
          </a:p>
        </p:txBody>
      </p:sp>
      <p:sp>
        <p:nvSpPr>
          <p:cNvPr id="25" name="TextBox 24">
            <a:extLst>
              <a:ext uri="{FF2B5EF4-FFF2-40B4-BE49-F238E27FC236}">
                <a16:creationId xmlns:a16="http://schemas.microsoft.com/office/drawing/2014/main" id="{F4B5005C-C423-45B3-832B-849AA1654C8B}"/>
              </a:ext>
            </a:extLst>
          </p:cNvPr>
          <p:cNvSpPr txBox="1"/>
          <p:nvPr/>
        </p:nvSpPr>
        <p:spPr>
          <a:xfrm>
            <a:off x="5627914" y="5198353"/>
            <a:ext cx="1219200" cy="461665"/>
          </a:xfrm>
          <a:prstGeom prst="rect">
            <a:avLst/>
          </a:prstGeom>
          <a:noFill/>
        </p:spPr>
        <p:txBody>
          <a:bodyPr wrap="square" rtlCol="0">
            <a:spAutoFit/>
          </a:bodyPr>
          <a:lstStyle/>
          <a:p>
            <a:r>
              <a:rPr lang="en-GB" sz="2400" dirty="0"/>
              <a:t>Poor</a:t>
            </a:r>
          </a:p>
        </p:txBody>
      </p:sp>
      <p:cxnSp>
        <p:nvCxnSpPr>
          <p:cNvPr id="26" name="Straight Arrow Connector 25">
            <a:extLst>
              <a:ext uri="{FF2B5EF4-FFF2-40B4-BE49-F238E27FC236}">
                <a16:creationId xmlns:a16="http://schemas.microsoft.com/office/drawing/2014/main" id="{791A346E-BBB1-425A-9249-39FEF0BEE296}"/>
              </a:ext>
            </a:extLst>
          </p:cNvPr>
          <p:cNvCxnSpPr>
            <a:cxnSpLocks/>
          </p:cNvCxnSpPr>
          <p:nvPr/>
        </p:nvCxnSpPr>
        <p:spPr>
          <a:xfrm flipH="1" flipV="1">
            <a:off x="2623456" y="2943861"/>
            <a:ext cx="457200" cy="1498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4026E46D-FE53-4EF3-BE4E-D6D4CB625D0D}"/>
              </a:ext>
            </a:extLst>
          </p:cNvPr>
          <p:cNvCxnSpPr/>
          <p:nvPr/>
        </p:nvCxnSpPr>
        <p:spPr>
          <a:xfrm flipV="1">
            <a:off x="5856516" y="2732553"/>
            <a:ext cx="380998" cy="3584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9D7C248B-1D0F-4CF3-837B-22353B14F77C}"/>
              </a:ext>
            </a:extLst>
          </p:cNvPr>
          <p:cNvCxnSpPr/>
          <p:nvPr/>
        </p:nvCxnSpPr>
        <p:spPr>
          <a:xfrm>
            <a:off x="4648200" y="3809978"/>
            <a:ext cx="152400" cy="5316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23BC471F-EE35-4F6E-829B-EA649D305A0A}"/>
              </a:ext>
            </a:extLst>
          </p:cNvPr>
          <p:cNvCxnSpPr/>
          <p:nvPr/>
        </p:nvCxnSpPr>
        <p:spPr>
          <a:xfrm flipV="1">
            <a:off x="2394857" y="2199419"/>
            <a:ext cx="0" cy="312027"/>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A464771-BC4F-4ECE-A600-470EB23DBCB1}"/>
              </a:ext>
            </a:extLst>
          </p:cNvPr>
          <p:cNvCxnSpPr>
            <a:cxnSpLocks/>
          </p:cNvCxnSpPr>
          <p:nvPr/>
        </p:nvCxnSpPr>
        <p:spPr>
          <a:xfrm flipH="1" flipV="1">
            <a:off x="1502229" y="2077376"/>
            <a:ext cx="566057" cy="461665"/>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8A3EDA9F-BD01-4F92-85AA-09F980202ACA}"/>
              </a:ext>
            </a:extLst>
          </p:cNvPr>
          <p:cNvCxnSpPr>
            <a:cxnSpLocks/>
          </p:cNvCxnSpPr>
          <p:nvPr/>
        </p:nvCxnSpPr>
        <p:spPr>
          <a:xfrm flipH="1" flipV="1">
            <a:off x="1295401" y="2661760"/>
            <a:ext cx="658586" cy="94701"/>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787CEB60-5891-465A-9261-6FA450A0D71C}"/>
              </a:ext>
            </a:extLst>
          </p:cNvPr>
          <p:cNvCxnSpPr/>
          <p:nvPr/>
        </p:nvCxnSpPr>
        <p:spPr>
          <a:xfrm flipH="1">
            <a:off x="1839688" y="2993026"/>
            <a:ext cx="337454" cy="278131"/>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AB809EF4-3CAF-4805-B89F-738082E9D04C}"/>
              </a:ext>
            </a:extLst>
          </p:cNvPr>
          <p:cNvCxnSpPr>
            <a:cxnSpLocks/>
          </p:cNvCxnSpPr>
          <p:nvPr/>
        </p:nvCxnSpPr>
        <p:spPr>
          <a:xfrm flipH="1" flipV="1">
            <a:off x="5448301" y="2149676"/>
            <a:ext cx="506184" cy="217110"/>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B4E0208-FDFC-4C5A-8DE1-F72576806D7D}"/>
              </a:ext>
            </a:extLst>
          </p:cNvPr>
          <p:cNvCxnSpPr/>
          <p:nvPr/>
        </p:nvCxnSpPr>
        <p:spPr>
          <a:xfrm flipH="1" flipV="1">
            <a:off x="5747657" y="1400843"/>
            <a:ext cx="489857" cy="748833"/>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32182FAF-534F-46A5-8DEE-21D7676E895B}"/>
              </a:ext>
            </a:extLst>
          </p:cNvPr>
          <p:cNvCxnSpPr/>
          <p:nvPr/>
        </p:nvCxnSpPr>
        <p:spPr>
          <a:xfrm flipV="1">
            <a:off x="6754585" y="1505559"/>
            <a:ext cx="0" cy="543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EAE0D453-4458-4A55-A888-BF3DC6DDA30E}"/>
              </a:ext>
            </a:extLst>
          </p:cNvPr>
          <p:cNvCxnSpPr>
            <a:cxnSpLocks/>
          </p:cNvCxnSpPr>
          <p:nvPr/>
        </p:nvCxnSpPr>
        <p:spPr>
          <a:xfrm flipV="1">
            <a:off x="7590064" y="1864721"/>
            <a:ext cx="367393" cy="318005"/>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87094E5F-C4A8-4760-884C-3F829F5204CA}"/>
              </a:ext>
            </a:extLst>
          </p:cNvPr>
          <p:cNvCxnSpPr/>
          <p:nvPr/>
        </p:nvCxnSpPr>
        <p:spPr>
          <a:xfrm>
            <a:off x="7467600" y="2778794"/>
            <a:ext cx="244928" cy="263041"/>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DB278C39-97CD-4305-AD41-EF5C4DDA5BF0}"/>
              </a:ext>
            </a:extLst>
          </p:cNvPr>
          <p:cNvCxnSpPr>
            <a:cxnSpLocks/>
          </p:cNvCxnSpPr>
          <p:nvPr/>
        </p:nvCxnSpPr>
        <p:spPr>
          <a:xfrm flipH="1" flipV="1">
            <a:off x="2890158" y="4257488"/>
            <a:ext cx="794656" cy="219165"/>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52147699-E9BD-40A6-9F95-6D2781068A9F}"/>
              </a:ext>
            </a:extLst>
          </p:cNvPr>
          <p:cNvCxnSpPr>
            <a:cxnSpLocks/>
          </p:cNvCxnSpPr>
          <p:nvPr/>
        </p:nvCxnSpPr>
        <p:spPr>
          <a:xfrm flipH="1">
            <a:off x="3135086" y="4753732"/>
            <a:ext cx="606879" cy="349984"/>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2ECE9644-A8C5-432A-B35D-4E80E958B799}"/>
              </a:ext>
            </a:extLst>
          </p:cNvPr>
          <p:cNvCxnSpPr>
            <a:cxnSpLocks/>
          </p:cNvCxnSpPr>
          <p:nvPr/>
        </p:nvCxnSpPr>
        <p:spPr>
          <a:xfrm>
            <a:off x="4495800" y="4768838"/>
            <a:ext cx="87086" cy="794266"/>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63B0D8A6-A18C-4B53-AA52-89EA9EC9F0A0}"/>
              </a:ext>
            </a:extLst>
          </p:cNvPr>
          <p:cNvCxnSpPr>
            <a:cxnSpLocks/>
          </p:cNvCxnSpPr>
          <p:nvPr/>
        </p:nvCxnSpPr>
        <p:spPr>
          <a:xfrm>
            <a:off x="5486400" y="4762894"/>
            <a:ext cx="304799" cy="4354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06EBE3B3-07F7-4D0B-B07E-92D000D41FCC}"/>
              </a:ext>
            </a:extLst>
          </p:cNvPr>
          <p:cNvCxnSpPr>
            <a:cxnSpLocks/>
            <a:endCxn id="22" idx="1"/>
          </p:cNvCxnSpPr>
          <p:nvPr/>
        </p:nvCxnSpPr>
        <p:spPr>
          <a:xfrm flipV="1">
            <a:off x="6362701" y="4499989"/>
            <a:ext cx="1268185" cy="43932"/>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CD2EE6A9-D15B-40EC-87A0-D3D4A0C182D3}"/>
              </a:ext>
            </a:extLst>
          </p:cNvPr>
          <p:cNvCxnSpPr>
            <a:cxnSpLocks/>
            <a:endCxn id="23" idx="1"/>
          </p:cNvCxnSpPr>
          <p:nvPr/>
        </p:nvCxnSpPr>
        <p:spPr>
          <a:xfrm>
            <a:off x="5992585" y="4703583"/>
            <a:ext cx="1006929" cy="560361"/>
          </a:xfrm>
          <a:prstGeom prst="line">
            <a:avLst/>
          </a:prstGeom>
        </p:spPr>
        <p:style>
          <a:lnRef idx="1">
            <a:schemeClr val="accent2"/>
          </a:lnRef>
          <a:fillRef idx="0">
            <a:schemeClr val="accent2"/>
          </a:fillRef>
          <a:effectRef idx="0">
            <a:schemeClr val="accent2"/>
          </a:effectRef>
          <a:fontRef idx="minor">
            <a:schemeClr val="tx1"/>
          </a:fontRef>
        </p:style>
      </p:cxnSp>
      <p:sp>
        <p:nvSpPr>
          <p:cNvPr id="44" name="TextBox 43">
            <a:extLst>
              <a:ext uri="{FF2B5EF4-FFF2-40B4-BE49-F238E27FC236}">
                <a16:creationId xmlns:a16="http://schemas.microsoft.com/office/drawing/2014/main" id="{A9EF4D9B-4A46-4664-8891-B18E0563D42A}"/>
              </a:ext>
            </a:extLst>
          </p:cNvPr>
          <p:cNvSpPr txBox="1"/>
          <p:nvPr/>
        </p:nvSpPr>
        <p:spPr>
          <a:xfrm>
            <a:off x="5268686" y="996882"/>
            <a:ext cx="1219200" cy="461665"/>
          </a:xfrm>
          <a:prstGeom prst="rect">
            <a:avLst/>
          </a:prstGeom>
          <a:noFill/>
        </p:spPr>
        <p:txBody>
          <a:bodyPr wrap="square" rtlCol="0">
            <a:spAutoFit/>
          </a:bodyPr>
          <a:lstStyle/>
          <a:p>
            <a:r>
              <a:rPr lang="en-GB" sz="2400" dirty="0"/>
              <a:t>Gold</a:t>
            </a:r>
          </a:p>
        </p:txBody>
      </p:sp>
      <p:sp>
        <p:nvSpPr>
          <p:cNvPr id="45" name="TextBox 44">
            <a:extLst>
              <a:ext uri="{FF2B5EF4-FFF2-40B4-BE49-F238E27FC236}">
                <a16:creationId xmlns:a16="http://schemas.microsoft.com/office/drawing/2014/main" id="{2D4AB9CB-6DF4-4590-88F5-6808B2492862}"/>
              </a:ext>
            </a:extLst>
          </p:cNvPr>
          <p:cNvSpPr txBox="1"/>
          <p:nvPr/>
        </p:nvSpPr>
        <p:spPr>
          <a:xfrm>
            <a:off x="6372923" y="1026359"/>
            <a:ext cx="1219200" cy="461665"/>
          </a:xfrm>
          <a:prstGeom prst="rect">
            <a:avLst/>
          </a:prstGeom>
          <a:noFill/>
        </p:spPr>
        <p:txBody>
          <a:bodyPr wrap="square" rtlCol="0">
            <a:spAutoFit/>
          </a:bodyPr>
          <a:lstStyle/>
          <a:p>
            <a:r>
              <a:rPr lang="en-GB" sz="2400" dirty="0"/>
              <a:t>Silver</a:t>
            </a:r>
          </a:p>
        </p:txBody>
      </p:sp>
    </p:spTree>
    <p:extLst>
      <p:ext uri="{BB962C8B-B14F-4D97-AF65-F5344CB8AC3E}">
        <p14:creationId xmlns:p14="http://schemas.microsoft.com/office/powerpoint/2010/main" val="64982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8613-3D12-46D6-8F5D-E491CED36C44}"/>
              </a:ext>
            </a:extLst>
          </p:cNvPr>
          <p:cNvSpPr txBox="1">
            <a:spLocks/>
          </p:cNvSpPr>
          <p:nvPr/>
        </p:nvSpPr>
        <p:spPr>
          <a:xfrm>
            <a:off x="190459" y="1101343"/>
            <a:ext cx="6062060" cy="5583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Things to consider</a:t>
            </a:r>
          </a:p>
        </p:txBody>
      </p:sp>
      <p:sp>
        <p:nvSpPr>
          <p:cNvPr id="3" name="TextBox 2">
            <a:extLst>
              <a:ext uri="{FF2B5EF4-FFF2-40B4-BE49-F238E27FC236}">
                <a16:creationId xmlns:a16="http://schemas.microsoft.com/office/drawing/2014/main" id="{51F1F098-69F3-4BDE-ABE7-D23D3FB9152E}"/>
              </a:ext>
            </a:extLst>
          </p:cNvPr>
          <p:cNvSpPr txBox="1"/>
          <p:nvPr/>
        </p:nvSpPr>
        <p:spPr>
          <a:xfrm>
            <a:off x="374074" y="1905506"/>
            <a:ext cx="8312726"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Egyptian men and women liked to wear jewellery, especially necklaces, bracelets and earrings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Wealthy people wore jewellery made of gold and precious stones such as amethysts and turquoise</a:t>
            </a:r>
          </a:p>
          <a:p>
            <a:endParaRPr lang="en-GB" sz="2400" dirty="0"/>
          </a:p>
          <a:p>
            <a:pPr marL="342900" indent="-342900">
              <a:buFont typeface="Arial" panose="020B0604020202020204" pitchFamily="34" charset="0"/>
              <a:buChar char="•"/>
            </a:pPr>
            <a:r>
              <a:rPr lang="en-GB" sz="2400" dirty="0"/>
              <a:t>Less wealthy people wore jewellery made from bone, stone or artificial gemstones</a:t>
            </a:r>
          </a:p>
        </p:txBody>
      </p:sp>
    </p:spTree>
    <p:extLst>
      <p:ext uri="{BB962C8B-B14F-4D97-AF65-F5344CB8AC3E}">
        <p14:creationId xmlns:p14="http://schemas.microsoft.com/office/powerpoint/2010/main" val="240263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Equipment and Resources</a:t>
            </a:r>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97869" y="1710153"/>
            <a:ext cx="2592322"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Air drying clay</a:t>
            </a:r>
          </a:p>
          <a:p>
            <a:pPr marL="457200" indent="-457200">
              <a:buFont typeface="Arial" panose="020B0604020202020204" pitchFamily="34" charset="0"/>
              <a:buChar char="•"/>
            </a:pPr>
            <a:r>
              <a:rPr lang="en-GB" sz="2400" dirty="0"/>
              <a:t>Sequins </a:t>
            </a:r>
          </a:p>
          <a:p>
            <a:pPr marL="457200" indent="-457200">
              <a:buFont typeface="Arial" panose="020B0604020202020204" pitchFamily="34" charset="0"/>
              <a:buChar char="•"/>
            </a:pPr>
            <a:endParaRPr lang="en-GB" sz="2400" dirty="0"/>
          </a:p>
        </p:txBody>
      </p:sp>
      <p:pic>
        <p:nvPicPr>
          <p:cNvPr id="5" name="Picture 4">
            <a:extLst>
              <a:ext uri="{FF2B5EF4-FFF2-40B4-BE49-F238E27FC236}">
                <a16:creationId xmlns:a16="http://schemas.microsoft.com/office/drawing/2014/main" id="{62B2C23C-8F49-420B-B22B-D685C997A234}"/>
              </a:ext>
            </a:extLst>
          </p:cNvPr>
          <p:cNvPicPr>
            <a:picLocks noChangeAspect="1"/>
          </p:cNvPicPr>
          <p:nvPr/>
        </p:nvPicPr>
        <p:blipFill>
          <a:blip r:embed="rId3"/>
          <a:stretch>
            <a:fillRect/>
          </a:stretch>
        </p:blipFill>
        <p:spPr>
          <a:xfrm>
            <a:off x="3197242" y="1710153"/>
            <a:ext cx="5273730" cy="4275154"/>
          </a:xfrm>
          <a:prstGeom prst="rect">
            <a:avLst/>
          </a:prstGeom>
        </p:spPr>
      </p:pic>
    </p:spTree>
    <p:extLst>
      <p:ext uri="{BB962C8B-B14F-4D97-AF65-F5344CB8AC3E}">
        <p14:creationId xmlns:p14="http://schemas.microsoft.com/office/powerpoint/2010/main" val="72818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Roll out your clay</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97868" y="1710153"/>
            <a:ext cx="8432803"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Measure your wrist</a:t>
            </a:r>
          </a:p>
          <a:p>
            <a:pPr marL="457200" indent="-457200">
              <a:buFont typeface="Arial" panose="020B0604020202020204" pitchFamily="34" charset="0"/>
              <a:buChar char="•"/>
            </a:pPr>
            <a:r>
              <a:rPr lang="en-GB" sz="2400" dirty="0"/>
              <a:t>Roll out your clay into a long thin shape - make your snake twice the length of the measurement of your wrist</a:t>
            </a:r>
          </a:p>
          <a:p>
            <a:endParaRPr lang="en-GB" sz="2400" dirty="0"/>
          </a:p>
          <a:p>
            <a:pPr marL="457200" indent="-457200">
              <a:buFont typeface="Arial" panose="020B0604020202020204" pitchFamily="34" charset="0"/>
              <a:buChar char="•"/>
            </a:pPr>
            <a:endParaRPr lang="en-GB" sz="2400" dirty="0"/>
          </a:p>
        </p:txBody>
      </p:sp>
      <p:pic>
        <p:nvPicPr>
          <p:cNvPr id="7" name="Picture 6">
            <a:extLst>
              <a:ext uri="{FF2B5EF4-FFF2-40B4-BE49-F238E27FC236}">
                <a16:creationId xmlns:a16="http://schemas.microsoft.com/office/drawing/2014/main" id="{C400BE68-5B83-42EC-881D-FAFB6765DD30}"/>
              </a:ext>
            </a:extLst>
          </p:cNvPr>
          <p:cNvPicPr>
            <a:picLocks noChangeAspect="1"/>
          </p:cNvPicPr>
          <p:nvPr/>
        </p:nvPicPr>
        <p:blipFill>
          <a:blip r:embed="rId3"/>
          <a:stretch>
            <a:fillRect/>
          </a:stretch>
        </p:blipFill>
        <p:spPr>
          <a:xfrm>
            <a:off x="613329" y="3952948"/>
            <a:ext cx="8136224" cy="1912360"/>
          </a:xfrm>
          <a:prstGeom prst="rect">
            <a:avLst/>
          </a:prstGeom>
        </p:spPr>
      </p:pic>
    </p:spTree>
    <p:extLst>
      <p:ext uri="{BB962C8B-B14F-4D97-AF65-F5344CB8AC3E}">
        <p14:creationId xmlns:p14="http://schemas.microsoft.com/office/powerpoint/2010/main" val="413029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356D0CC-F4B5-46A0-A791-42ADD7AF379B}"/>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Shape your bracelet </a:t>
            </a:r>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4D39291F-1B4A-4BE8-94C5-09478765852D}"/>
              </a:ext>
            </a:extLst>
          </p:cNvPr>
          <p:cNvSpPr txBox="1"/>
          <p:nvPr/>
        </p:nvSpPr>
        <p:spPr>
          <a:xfrm>
            <a:off x="-1" y="1624217"/>
            <a:ext cx="5447049" cy="2308324"/>
          </a:xfrm>
          <a:prstGeom prst="rect">
            <a:avLst/>
          </a:prstGeom>
          <a:noFill/>
        </p:spPr>
        <p:txBody>
          <a:bodyPr wrap="square" rtlCol="0">
            <a:spAutoFit/>
          </a:bodyPr>
          <a:lstStyle/>
          <a:p>
            <a:pPr marL="457200" indent="-457200">
              <a:buFont typeface="Arial" panose="020B0604020202020204" pitchFamily="34" charset="0"/>
              <a:buChar char="•"/>
            </a:pPr>
            <a:r>
              <a:rPr lang="en-GB" sz="2000" dirty="0"/>
              <a:t>Shape your clay into a snake - make a snake head</a:t>
            </a:r>
          </a:p>
          <a:p>
            <a:pPr marL="457200" indent="-457200">
              <a:buFont typeface="Arial" panose="020B0604020202020204" pitchFamily="34" charset="0"/>
              <a:buChar char="•"/>
            </a:pPr>
            <a:r>
              <a:rPr lang="en-GB" sz="2000" dirty="0"/>
              <a:t>Use two sequins to make your snakes eyes and add pattern to the clay</a:t>
            </a:r>
          </a:p>
          <a:p>
            <a:pPr marL="457200" indent="-457200">
              <a:buFont typeface="Arial" panose="020B0604020202020204" pitchFamily="34" charset="0"/>
              <a:buChar char="•"/>
            </a:pPr>
            <a:r>
              <a:rPr lang="en-GB" sz="2000" dirty="0"/>
              <a:t>Form your snake into the shape illustrated and bend the tail </a:t>
            </a:r>
          </a:p>
          <a:p>
            <a:pPr marL="457200" indent="-457200">
              <a:buFont typeface="Arial" panose="020B0604020202020204" pitchFamily="34" charset="0"/>
              <a:buChar char="•"/>
            </a:pPr>
            <a:endParaRPr lang="en-GB" sz="2400" dirty="0"/>
          </a:p>
        </p:txBody>
      </p:sp>
      <p:pic>
        <p:nvPicPr>
          <p:cNvPr id="3" name="Picture 2">
            <a:extLst>
              <a:ext uri="{FF2B5EF4-FFF2-40B4-BE49-F238E27FC236}">
                <a16:creationId xmlns:a16="http://schemas.microsoft.com/office/drawing/2014/main" id="{29F4E888-4CBB-4F4E-A158-758E6D238424}"/>
              </a:ext>
            </a:extLst>
          </p:cNvPr>
          <p:cNvPicPr>
            <a:picLocks noChangeAspect="1"/>
          </p:cNvPicPr>
          <p:nvPr/>
        </p:nvPicPr>
        <p:blipFill>
          <a:blip r:embed="rId4"/>
          <a:stretch>
            <a:fillRect/>
          </a:stretch>
        </p:blipFill>
        <p:spPr>
          <a:xfrm>
            <a:off x="5790732" y="1386303"/>
            <a:ext cx="3013645" cy="2308324"/>
          </a:xfrm>
          <a:prstGeom prst="rect">
            <a:avLst/>
          </a:prstGeom>
        </p:spPr>
      </p:pic>
      <p:pic>
        <p:nvPicPr>
          <p:cNvPr id="7" name="Picture 6">
            <a:extLst>
              <a:ext uri="{FF2B5EF4-FFF2-40B4-BE49-F238E27FC236}">
                <a16:creationId xmlns:a16="http://schemas.microsoft.com/office/drawing/2014/main" id="{F4FD688F-460A-4EAE-A7CF-F84092C5A1B3}"/>
              </a:ext>
            </a:extLst>
          </p:cNvPr>
          <p:cNvPicPr>
            <a:picLocks noChangeAspect="1"/>
          </p:cNvPicPr>
          <p:nvPr/>
        </p:nvPicPr>
        <p:blipFill>
          <a:blip r:embed="rId5"/>
          <a:stretch>
            <a:fillRect/>
          </a:stretch>
        </p:blipFill>
        <p:spPr>
          <a:xfrm>
            <a:off x="526956" y="3694627"/>
            <a:ext cx="2207369" cy="2286204"/>
          </a:xfrm>
          <a:prstGeom prst="rect">
            <a:avLst/>
          </a:prstGeom>
        </p:spPr>
      </p:pic>
      <p:pic>
        <p:nvPicPr>
          <p:cNvPr id="11" name="Picture 10">
            <a:extLst>
              <a:ext uri="{FF2B5EF4-FFF2-40B4-BE49-F238E27FC236}">
                <a16:creationId xmlns:a16="http://schemas.microsoft.com/office/drawing/2014/main" id="{86929FFF-2E1E-4DAA-8DD9-A6D57B4F81C8}"/>
              </a:ext>
            </a:extLst>
          </p:cNvPr>
          <p:cNvPicPr>
            <a:picLocks noChangeAspect="1"/>
          </p:cNvPicPr>
          <p:nvPr/>
        </p:nvPicPr>
        <p:blipFill>
          <a:blip r:embed="rId6"/>
          <a:stretch>
            <a:fillRect/>
          </a:stretch>
        </p:blipFill>
        <p:spPr>
          <a:xfrm>
            <a:off x="3261282" y="3275959"/>
            <a:ext cx="2038454" cy="2704872"/>
          </a:xfrm>
          <a:prstGeom prst="rect">
            <a:avLst/>
          </a:prstGeom>
        </p:spPr>
      </p:pic>
    </p:spTree>
    <p:extLst>
      <p:ext uri="{BB962C8B-B14F-4D97-AF65-F5344CB8AC3E}">
        <p14:creationId xmlns:p14="http://schemas.microsoft.com/office/powerpoint/2010/main" val="360172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Allow Clay to dry</a:t>
            </a:r>
            <a:endParaRPr lang="en-GB" sz="3200" dirty="0"/>
          </a:p>
          <a:p>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69" y="1710153"/>
            <a:ext cx="4474131" cy="523220"/>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p:txBody>
      </p:sp>
      <p:pic>
        <p:nvPicPr>
          <p:cNvPr id="3" name="Picture 2">
            <a:extLst>
              <a:ext uri="{FF2B5EF4-FFF2-40B4-BE49-F238E27FC236}">
                <a16:creationId xmlns:a16="http://schemas.microsoft.com/office/drawing/2014/main" id="{291EFBB8-41F5-4DC4-9979-9E288B3643BC}"/>
              </a:ext>
            </a:extLst>
          </p:cNvPr>
          <p:cNvPicPr>
            <a:picLocks noChangeAspect="1"/>
          </p:cNvPicPr>
          <p:nvPr/>
        </p:nvPicPr>
        <p:blipFill>
          <a:blip r:embed="rId3"/>
          <a:stretch>
            <a:fillRect/>
          </a:stretch>
        </p:blipFill>
        <p:spPr>
          <a:xfrm>
            <a:off x="845247" y="1726451"/>
            <a:ext cx="7453505" cy="4085394"/>
          </a:xfrm>
          <a:prstGeom prst="rect">
            <a:avLst/>
          </a:prstGeom>
        </p:spPr>
      </p:pic>
    </p:spTree>
    <p:extLst>
      <p:ext uri="{BB962C8B-B14F-4D97-AF65-F5344CB8AC3E}">
        <p14:creationId xmlns:p14="http://schemas.microsoft.com/office/powerpoint/2010/main" val="305088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482</TotalTime>
  <Words>308</Words>
  <Application>Microsoft Office PowerPoint</Application>
  <PresentationFormat>On-screen Show (4:3)</PresentationFormat>
  <Paragraphs>53</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GDS Transport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an Egyptian snake bracelet presentation</dc:title>
  <dc:subject>Learn about ancient Egypt and discover how to make a snake bracelet inspired by ancient Egyptian jewellery</dc:subject>
  <dc:creator>Attainment in Education Ltd</dc:creator>
  <cp:keywords>make jewellery, egyptian jewellery, egyptian bracelet, egyptian snake bracelet, ancient egypt, ancient egypt facts, resources</cp:keywords>
  <cp:lastModifiedBy>Holly Margerison-Smith</cp:lastModifiedBy>
  <cp:revision>62</cp:revision>
  <dcterms:created xsi:type="dcterms:W3CDTF">2017-06-28T15:11:57Z</dcterms:created>
  <dcterms:modified xsi:type="dcterms:W3CDTF">2022-12-13T13:59:32Z</dcterms:modified>
  <cp:category>Egyptians</cp:category>
</cp:coreProperties>
</file>