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9" r:id="rId2"/>
    <p:sldId id="258" r:id="rId3"/>
    <p:sldId id="263" r:id="rId4"/>
    <p:sldId id="265" r:id="rId5"/>
    <p:sldId id="260" r:id="rId6"/>
    <p:sldId id="262" r:id="rId7"/>
    <p:sldId id="264" r:id="rId8"/>
    <p:sldId id="261" r:id="rId9"/>
    <p:sldId id="266" r:id="rId1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79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94674"/>
  </p:normalViewPr>
  <p:slideViewPr>
    <p:cSldViewPr snapToGrid="0" snapToObjects="1">
      <p:cViewPr varScale="1">
        <p:scale>
          <a:sx n="62" d="100"/>
          <a:sy n="62" d="100"/>
        </p:scale>
        <p:origin x="1132"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12/13/2022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12/13/2022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12/13/2022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12/13/2022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12/13/2022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12/13/2022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12/13/2022</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12/13/2022</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12/13/2022</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12/13/2022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12/13/2022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500DF9-E62C-411B-899A-EEFF4028D3F2}"/>
              </a:ext>
            </a:extLst>
          </p:cNvPr>
          <p:cNvSpPr txBox="1"/>
          <p:nvPr/>
        </p:nvSpPr>
        <p:spPr>
          <a:xfrm>
            <a:off x="800215" y="1141079"/>
            <a:ext cx="7128792" cy="830997"/>
          </a:xfrm>
          <a:prstGeom prst="rect">
            <a:avLst/>
          </a:prstGeom>
          <a:noFill/>
        </p:spPr>
        <p:txBody>
          <a:bodyPr wrap="square" rtlCol="0">
            <a:spAutoFit/>
          </a:bodyPr>
          <a:lstStyle/>
          <a:p>
            <a:pPr algn="ctr"/>
            <a:r>
              <a:rPr lang="en-GB" sz="4800" b="1">
                <a:solidFill>
                  <a:srgbClr val="EF7919"/>
                </a:solidFill>
                <a:latin typeface="Arial"/>
                <a:cs typeface="Arial"/>
              </a:rPr>
              <a:t>Make </a:t>
            </a:r>
            <a:r>
              <a:rPr lang="en-GB" sz="4800" b="1" dirty="0">
                <a:solidFill>
                  <a:srgbClr val="EF7919"/>
                </a:solidFill>
                <a:latin typeface="Arial"/>
                <a:cs typeface="Arial"/>
              </a:rPr>
              <a:t>a Pyramid</a:t>
            </a:r>
          </a:p>
        </p:txBody>
      </p:sp>
      <p:sp>
        <p:nvSpPr>
          <p:cNvPr id="4" name="TextBox 3">
            <a:extLst>
              <a:ext uri="{FF2B5EF4-FFF2-40B4-BE49-F238E27FC236}">
                <a16:creationId xmlns:a16="http://schemas.microsoft.com/office/drawing/2014/main" id="{62940BBC-51B6-4685-919E-486552BD124D}"/>
              </a:ext>
            </a:extLst>
          </p:cNvPr>
          <p:cNvSpPr txBox="1"/>
          <p:nvPr/>
        </p:nvSpPr>
        <p:spPr>
          <a:xfrm>
            <a:off x="164592" y="5104132"/>
            <a:ext cx="8814815" cy="830997"/>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Learning about scale and volume </a:t>
            </a:r>
          </a:p>
          <a:p>
            <a:pPr algn="ctr"/>
            <a:r>
              <a:rPr lang="en-GB" sz="2400" dirty="0">
                <a:latin typeface="Arial" panose="020B0604020202020204" pitchFamily="34" charset="0"/>
                <a:cs typeface="Arial" panose="020B0604020202020204" pitchFamily="34" charset="0"/>
              </a:rPr>
              <a:t>using pyramids made from paper</a:t>
            </a:r>
          </a:p>
        </p:txBody>
      </p:sp>
      <p:pic>
        <p:nvPicPr>
          <p:cNvPr id="6" name="Picture 5" descr="A picture containing building&#10;&#10;Description automatically generated">
            <a:extLst>
              <a:ext uri="{FF2B5EF4-FFF2-40B4-BE49-F238E27FC236}">
                <a16:creationId xmlns:a16="http://schemas.microsoft.com/office/drawing/2014/main" id="{2E01AE84-13B7-4009-AD2A-874DCB48251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39944" y="1972076"/>
            <a:ext cx="6264112" cy="3132056"/>
          </a:xfrm>
          <a:prstGeom prst="rect">
            <a:avLst/>
          </a:prstGeom>
        </p:spPr>
      </p:pic>
    </p:spTree>
    <p:extLst>
      <p:ext uri="{BB962C8B-B14F-4D97-AF65-F5344CB8AC3E}">
        <p14:creationId xmlns:p14="http://schemas.microsoft.com/office/powerpoint/2010/main" val="3900432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856288-C21C-4033-9D58-07D6D9B43F06}"/>
              </a:ext>
            </a:extLst>
          </p:cNvPr>
          <p:cNvSpPr txBox="1"/>
          <p:nvPr/>
        </p:nvSpPr>
        <p:spPr>
          <a:xfrm>
            <a:off x="615042" y="1146012"/>
            <a:ext cx="7913916" cy="4708981"/>
          </a:xfrm>
          <a:prstGeom prst="rect">
            <a:avLst/>
          </a:prstGeom>
          <a:noFill/>
        </p:spPr>
        <p:txBody>
          <a:bodyPr wrap="square">
            <a:spAutoFit/>
          </a:bodyPr>
          <a:lstStyle/>
          <a:p>
            <a:pPr fontAlgn="base"/>
            <a:r>
              <a:rPr lang="en-GB" sz="2000" b="1" u="sng" dirty="0">
                <a:effectLst/>
                <a:latin typeface="Arial" panose="020B0604020202020204" pitchFamily="34" charset="0"/>
                <a:ea typeface="Times New Roman" panose="02020603050405020304" pitchFamily="18" charset="0"/>
              </a:rPr>
              <a:t>Stay safe</a:t>
            </a:r>
            <a:r>
              <a:rPr lang="en-GB" sz="2000" b="1" dirty="0">
                <a:effectLst/>
                <a:latin typeface="Arial" panose="020B0604020202020204" pitchFamily="34" charset="0"/>
                <a:ea typeface="Times New Roman" panose="02020603050405020304" pitchFamily="18" charset="0"/>
              </a:rPr>
              <a:t>  </a:t>
            </a:r>
          </a:p>
          <a:p>
            <a:pPr fontAlgn="base"/>
            <a:endParaRPr lang="en-GB" sz="20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Whether you are a scientist researching a new medicine or an engineer solving climate change, safety always comes first. An adult must always be around and supervising when doing this activity. You are responsible for:</a:t>
            </a:r>
            <a:endParaRPr lang="en-GB" sz="20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 </a:t>
            </a:r>
            <a:endParaRPr lang="en-GB" sz="2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rPr>
              <a:t>ensuring that any equipment used for this activity is in good working condition</a:t>
            </a:r>
            <a:endParaRPr lang="en-GB" sz="2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rPr>
              <a:t>behaving sensibly and following any safety instructions so as not to hurt or injure yourself or others </a:t>
            </a:r>
            <a:endParaRPr lang="en-GB" sz="2000" dirty="0">
              <a:effectLst/>
              <a:latin typeface="Times New Roman" panose="02020603050405020304" pitchFamily="18" charset="0"/>
              <a:ea typeface="Times New Roman" panose="02020603050405020304" pitchFamily="18" charset="0"/>
            </a:endParaRPr>
          </a:p>
          <a:p>
            <a:pPr fontAlgn="base"/>
            <a:r>
              <a:rPr lang="en-US" sz="2000" dirty="0">
                <a:effectLst/>
                <a:latin typeface="Arial" panose="020B0604020202020204" pitchFamily="34" charset="0"/>
                <a:ea typeface="Times New Roman" panose="02020603050405020304" pitchFamily="18" charset="0"/>
              </a:rPr>
              <a:t> </a:t>
            </a:r>
            <a:endParaRPr lang="en-GB" sz="20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Please note that in the absence of any negligence or other breach of duty by us, this activity is carried out at your own risk. It is important to take extra care at the stages marked with this symbol: </a:t>
            </a:r>
            <a:r>
              <a:rPr lang="en-GB" sz="2000" dirty="0">
                <a:effectLst/>
                <a:latin typeface="Segoe UI Emoji" panose="020B0502040204020203" pitchFamily="34" charset="0"/>
                <a:ea typeface="Times New Roman" panose="02020603050405020304" pitchFamily="18" charset="0"/>
                <a:cs typeface="Segoe UI Emoji" panose="020B0502040204020203" pitchFamily="34" charset="0"/>
              </a:rPr>
              <a:t>⚠</a:t>
            </a:r>
            <a:r>
              <a:rPr lang="en-GB" sz="2000" dirty="0">
                <a:effectLst/>
                <a:latin typeface="Arial" panose="020B0604020202020204" pitchFamily="34" charset="0"/>
                <a:ea typeface="Times New Roman" panose="02020603050405020304" pitchFamily="18" charset="0"/>
              </a:rPr>
              <a:t> </a:t>
            </a:r>
            <a:endParaRPr lang="en-GB"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31824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4">
            <a:extLst>
              <a:ext uri="{FF2B5EF4-FFF2-40B4-BE49-F238E27FC236}">
                <a16:creationId xmlns:a16="http://schemas.microsoft.com/office/drawing/2014/main" id="{4E0CC43B-7E95-4B57-A4C5-5076091E0247}"/>
              </a:ext>
            </a:extLst>
          </p:cNvPr>
          <p:cNvSpPr txBox="1">
            <a:spLocks/>
          </p:cNvSpPr>
          <p:nvPr/>
        </p:nvSpPr>
        <p:spPr>
          <a:xfrm>
            <a:off x="0" y="1046155"/>
            <a:ext cx="8373103"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Equipment and Resources</a:t>
            </a:r>
          </a:p>
          <a:p>
            <a:pPr algn="l"/>
            <a:endParaRPr lang="en-GB" sz="2800" dirty="0"/>
          </a:p>
          <a:p>
            <a:pPr algn="l"/>
            <a:endParaRPr lang="en-GB" sz="3200" dirty="0"/>
          </a:p>
          <a:p>
            <a:endParaRPr lang="en-GB" dirty="0"/>
          </a:p>
        </p:txBody>
      </p:sp>
      <p:sp>
        <p:nvSpPr>
          <p:cNvPr id="5" name="TextBox 4">
            <a:extLst>
              <a:ext uri="{FF2B5EF4-FFF2-40B4-BE49-F238E27FC236}">
                <a16:creationId xmlns:a16="http://schemas.microsoft.com/office/drawing/2014/main" id="{40565FF8-E527-420D-B56D-929648E9686F}"/>
              </a:ext>
            </a:extLst>
          </p:cNvPr>
          <p:cNvSpPr txBox="1"/>
          <p:nvPr/>
        </p:nvSpPr>
        <p:spPr>
          <a:xfrm>
            <a:off x="82812" y="5544224"/>
            <a:ext cx="542041" cy="461665"/>
          </a:xfrm>
          <a:prstGeom prst="rect">
            <a:avLst/>
          </a:prstGeom>
          <a:noFill/>
        </p:spPr>
        <p:txBody>
          <a:bodyPr wrap="square">
            <a:spAutoFit/>
          </a:bodyPr>
          <a:lstStyle/>
          <a:p>
            <a:r>
              <a:rPr lang="en-GB" sz="2400" dirty="0">
                <a:effectLst/>
                <a:latin typeface="Segoe UI Emoji" panose="020B0502040204020203" pitchFamily="34" charset="0"/>
                <a:ea typeface="Times New Roman" panose="02020603050405020304" pitchFamily="18" charset="0"/>
                <a:cs typeface="Segoe UI Emoji" panose="020B0502040204020203" pitchFamily="34" charset="0"/>
              </a:rPr>
              <a:t>⚠</a:t>
            </a:r>
            <a:endParaRPr lang="en-GB" sz="2400" dirty="0"/>
          </a:p>
        </p:txBody>
      </p:sp>
      <p:sp>
        <p:nvSpPr>
          <p:cNvPr id="7" name="TextBox 6">
            <a:extLst>
              <a:ext uri="{FF2B5EF4-FFF2-40B4-BE49-F238E27FC236}">
                <a16:creationId xmlns:a16="http://schemas.microsoft.com/office/drawing/2014/main" id="{EC0B9854-E41F-46A7-A70D-535D1254A1E5}"/>
              </a:ext>
            </a:extLst>
          </p:cNvPr>
          <p:cNvSpPr txBox="1"/>
          <p:nvPr/>
        </p:nvSpPr>
        <p:spPr>
          <a:xfrm>
            <a:off x="97868" y="1710153"/>
            <a:ext cx="2692431" cy="3046988"/>
          </a:xfrm>
          <a:prstGeom prst="rect">
            <a:avLst/>
          </a:prstGeom>
          <a:noFill/>
        </p:spPr>
        <p:txBody>
          <a:bodyPr wrap="square" rtlCol="0">
            <a:spAutoFit/>
          </a:bodyPr>
          <a:lstStyle/>
          <a:p>
            <a:r>
              <a:rPr lang="en-US" sz="2400" dirty="0"/>
              <a:t>Y</a:t>
            </a:r>
            <a:r>
              <a:rPr lang="en-GB" sz="2400" dirty="0"/>
              <a:t>ou will need:</a:t>
            </a:r>
          </a:p>
          <a:p>
            <a:pPr marL="457200" indent="-457200">
              <a:buFont typeface="Arial" panose="020B0604020202020204" pitchFamily="34" charset="0"/>
              <a:buChar char="•"/>
            </a:pPr>
            <a:r>
              <a:rPr lang="en-GB" sz="2400" dirty="0"/>
              <a:t>the making  pyramids activity sheet</a:t>
            </a:r>
          </a:p>
          <a:p>
            <a:pPr marL="457200" indent="-457200">
              <a:buFont typeface="Arial" panose="020B0604020202020204" pitchFamily="34" charset="0"/>
              <a:buChar char="•"/>
            </a:pPr>
            <a:r>
              <a:rPr lang="en-GB" sz="2400" dirty="0"/>
              <a:t>Scissors</a:t>
            </a:r>
          </a:p>
          <a:p>
            <a:pPr marL="457200" indent="-457200">
              <a:buFont typeface="Arial" panose="020B0604020202020204" pitchFamily="34" charset="0"/>
              <a:buChar char="•"/>
            </a:pPr>
            <a:r>
              <a:rPr lang="en-GB" sz="2400" dirty="0"/>
              <a:t>Rulers</a:t>
            </a:r>
          </a:p>
          <a:p>
            <a:pPr marL="457200" indent="-457200">
              <a:buFont typeface="Arial" panose="020B0604020202020204" pitchFamily="34" charset="0"/>
              <a:buChar char="•"/>
            </a:pPr>
            <a:r>
              <a:rPr lang="en-GB" sz="2400" dirty="0"/>
              <a:t>Glue sticks</a:t>
            </a:r>
          </a:p>
          <a:p>
            <a:pPr marL="457200" indent="-457200">
              <a:buFont typeface="Arial" panose="020B0604020202020204" pitchFamily="34" charset="0"/>
              <a:buChar char="•"/>
            </a:pPr>
            <a:r>
              <a:rPr lang="en-GB" sz="2400" dirty="0"/>
              <a:t>Calculators</a:t>
            </a:r>
          </a:p>
        </p:txBody>
      </p:sp>
      <p:pic>
        <p:nvPicPr>
          <p:cNvPr id="4" name="Picture 3">
            <a:extLst>
              <a:ext uri="{FF2B5EF4-FFF2-40B4-BE49-F238E27FC236}">
                <a16:creationId xmlns:a16="http://schemas.microsoft.com/office/drawing/2014/main" id="{2BC45D54-E59C-4059-8EEA-86798198042A}"/>
              </a:ext>
            </a:extLst>
          </p:cNvPr>
          <p:cNvPicPr>
            <a:picLocks noChangeAspect="1"/>
          </p:cNvPicPr>
          <p:nvPr/>
        </p:nvPicPr>
        <p:blipFill>
          <a:blip r:embed="rId3"/>
          <a:srcRect/>
          <a:stretch/>
        </p:blipFill>
        <p:spPr>
          <a:xfrm>
            <a:off x="2794435" y="1575734"/>
            <a:ext cx="3119647" cy="4430155"/>
          </a:xfrm>
          <a:prstGeom prst="rect">
            <a:avLst/>
          </a:prstGeom>
        </p:spPr>
      </p:pic>
      <p:pic>
        <p:nvPicPr>
          <p:cNvPr id="6" name="Picture 5">
            <a:extLst>
              <a:ext uri="{FF2B5EF4-FFF2-40B4-BE49-F238E27FC236}">
                <a16:creationId xmlns:a16="http://schemas.microsoft.com/office/drawing/2014/main" id="{20313AFF-22F2-4856-9E45-38676EF13187}"/>
              </a:ext>
            </a:extLst>
          </p:cNvPr>
          <p:cNvPicPr>
            <a:picLocks noChangeAspect="1"/>
          </p:cNvPicPr>
          <p:nvPr/>
        </p:nvPicPr>
        <p:blipFill>
          <a:blip r:embed="rId4"/>
          <a:stretch>
            <a:fillRect/>
          </a:stretch>
        </p:blipFill>
        <p:spPr>
          <a:xfrm>
            <a:off x="5918218" y="1575734"/>
            <a:ext cx="3202057" cy="4430155"/>
          </a:xfrm>
          <a:prstGeom prst="rect">
            <a:avLst/>
          </a:prstGeom>
        </p:spPr>
      </p:pic>
    </p:spTree>
    <p:extLst>
      <p:ext uri="{BB962C8B-B14F-4D97-AF65-F5344CB8AC3E}">
        <p14:creationId xmlns:p14="http://schemas.microsoft.com/office/powerpoint/2010/main" val="804452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0DE64D64-12A3-4DEA-A34A-D65C54FE2ACE}"/>
              </a:ext>
            </a:extLst>
          </p:cNvPr>
          <p:cNvSpPr txBox="1">
            <a:spLocks/>
          </p:cNvSpPr>
          <p:nvPr/>
        </p:nvSpPr>
        <p:spPr>
          <a:xfrm>
            <a:off x="0" y="1046155"/>
            <a:ext cx="8373103"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Pyramid Dimensions in mm</a:t>
            </a:r>
          </a:p>
          <a:p>
            <a:pPr algn="l"/>
            <a:endParaRPr lang="en-GB" sz="2800" dirty="0"/>
          </a:p>
          <a:p>
            <a:pPr algn="l"/>
            <a:endParaRPr lang="en-GB" sz="3200" dirty="0"/>
          </a:p>
          <a:p>
            <a:endParaRPr lang="en-GB" dirty="0"/>
          </a:p>
        </p:txBody>
      </p:sp>
      <p:sp>
        <p:nvSpPr>
          <p:cNvPr id="4" name="Isosceles Triangle 3">
            <a:extLst>
              <a:ext uri="{FF2B5EF4-FFF2-40B4-BE49-F238E27FC236}">
                <a16:creationId xmlns:a16="http://schemas.microsoft.com/office/drawing/2014/main" id="{3B794C5C-5F3B-41CB-84AF-A6AD905B3E68}"/>
              </a:ext>
            </a:extLst>
          </p:cNvPr>
          <p:cNvSpPr/>
          <p:nvPr/>
        </p:nvSpPr>
        <p:spPr>
          <a:xfrm>
            <a:off x="525156" y="1788091"/>
            <a:ext cx="1891548" cy="15129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a:extLst>
              <a:ext uri="{FF2B5EF4-FFF2-40B4-BE49-F238E27FC236}">
                <a16:creationId xmlns:a16="http://schemas.microsoft.com/office/drawing/2014/main" id="{7B219195-728F-4043-90A0-211321FA8F23}"/>
              </a:ext>
            </a:extLst>
          </p:cNvPr>
          <p:cNvSpPr/>
          <p:nvPr/>
        </p:nvSpPr>
        <p:spPr>
          <a:xfrm>
            <a:off x="3492996" y="1977503"/>
            <a:ext cx="1212722" cy="110055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Arrow Connector 5">
            <a:extLst>
              <a:ext uri="{FF2B5EF4-FFF2-40B4-BE49-F238E27FC236}">
                <a16:creationId xmlns:a16="http://schemas.microsoft.com/office/drawing/2014/main" id="{74928318-774A-4BCC-B928-CB8E7F09A2B2}"/>
              </a:ext>
            </a:extLst>
          </p:cNvPr>
          <p:cNvCxnSpPr>
            <a:cxnSpLocks/>
          </p:cNvCxnSpPr>
          <p:nvPr/>
        </p:nvCxnSpPr>
        <p:spPr>
          <a:xfrm>
            <a:off x="525156" y="5892193"/>
            <a:ext cx="1891548"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89A36DB-D05C-4DAD-844E-CD52FE3E9745}"/>
              </a:ext>
            </a:extLst>
          </p:cNvPr>
          <p:cNvCxnSpPr>
            <a:cxnSpLocks/>
          </p:cNvCxnSpPr>
          <p:nvPr/>
        </p:nvCxnSpPr>
        <p:spPr>
          <a:xfrm>
            <a:off x="3514684" y="5598041"/>
            <a:ext cx="1229463"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79DDBF27-9C89-4C22-8B6B-F2491AA57D8D}"/>
              </a:ext>
            </a:extLst>
          </p:cNvPr>
          <p:cNvSpPr/>
          <p:nvPr/>
        </p:nvSpPr>
        <p:spPr>
          <a:xfrm>
            <a:off x="525156" y="3691586"/>
            <a:ext cx="1891548" cy="18915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D32F600A-AB9C-4B53-B9D8-9BCF128A51A8}"/>
              </a:ext>
            </a:extLst>
          </p:cNvPr>
          <p:cNvSpPr/>
          <p:nvPr/>
        </p:nvSpPr>
        <p:spPr>
          <a:xfrm>
            <a:off x="3514684" y="4107133"/>
            <a:ext cx="1207775" cy="1207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Arrow Connector 16">
            <a:extLst>
              <a:ext uri="{FF2B5EF4-FFF2-40B4-BE49-F238E27FC236}">
                <a16:creationId xmlns:a16="http://schemas.microsoft.com/office/drawing/2014/main" id="{E8893966-E2D9-441E-BA45-4F673579DA25}"/>
              </a:ext>
            </a:extLst>
          </p:cNvPr>
          <p:cNvCxnSpPr>
            <a:cxnSpLocks/>
          </p:cNvCxnSpPr>
          <p:nvPr/>
        </p:nvCxnSpPr>
        <p:spPr>
          <a:xfrm flipV="1">
            <a:off x="2842454" y="3698091"/>
            <a:ext cx="0" cy="188504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2D58665-675D-42A9-AD5B-FD47553D2822}"/>
              </a:ext>
            </a:extLst>
          </p:cNvPr>
          <p:cNvCxnSpPr>
            <a:cxnSpLocks/>
          </p:cNvCxnSpPr>
          <p:nvPr/>
        </p:nvCxnSpPr>
        <p:spPr>
          <a:xfrm flipV="1">
            <a:off x="5060691" y="4107133"/>
            <a:ext cx="0" cy="120777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5F3D5007-4323-4E34-8931-3ADF607A9198}"/>
              </a:ext>
            </a:extLst>
          </p:cNvPr>
          <p:cNvCxnSpPr>
            <a:cxnSpLocks/>
          </p:cNvCxnSpPr>
          <p:nvPr/>
        </p:nvCxnSpPr>
        <p:spPr>
          <a:xfrm flipV="1">
            <a:off x="4846537" y="1870287"/>
            <a:ext cx="0" cy="120777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C7C860ED-09E6-433F-A5C3-C03DD3A20F8B}"/>
              </a:ext>
            </a:extLst>
          </p:cNvPr>
          <p:cNvCxnSpPr>
            <a:cxnSpLocks/>
          </p:cNvCxnSpPr>
          <p:nvPr/>
        </p:nvCxnSpPr>
        <p:spPr>
          <a:xfrm flipV="1">
            <a:off x="2731028" y="1712463"/>
            <a:ext cx="0" cy="158854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649D8A61-FD3B-4DF2-8FFC-8E7638F51494}"/>
              </a:ext>
            </a:extLst>
          </p:cNvPr>
          <p:cNvSpPr txBox="1"/>
          <p:nvPr/>
        </p:nvSpPr>
        <p:spPr>
          <a:xfrm>
            <a:off x="2371113" y="2359883"/>
            <a:ext cx="471341" cy="369332"/>
          </a:xfrm>
          <a:prstGeom prst="rect">
            <a:avLst/>
          </a:prstGeom>
          <a:noFill/>
        </p:spPr>
        <p:txBody>
          <a:bodyPr wrap="square" rtlCol="0">
            <a:spAutoFit/>
          </a:bodyPr>
          <a:lstStyle/>
          <a:p>
            <a:r>
              <a:rPr lang="en-GB" dirty="0"/>
              <a:t>70</a:t>
            </a:r>
          </a:p>
        </p:txBody>
      </p:sp>
      <p:sp>
        <p:nvSpPr>
          <p:cNvPr id="33" name="TextBox 32">
            <a:extLst>
              <a:ext uri="{FF2B5EF4-FFF2-40B4-BE49-F238E27FC236}">
                <a16:creationId xmlns:a16="http://schemas.microsoft.com/office/drawing/2014/main" id="{1EE0DEE6-349A-4505-8DB0-5DB1C566EC4E}"/>
              </a:ext>
            </a:extLst>
          </p:cNvPr>
          <p:cNvSpPr txBox="1"/>
          <p:nvPr/>
        </p:nvSpPr>
        <p:spPr>
          <a:xfrm>
            <a:off x="4486788" y="2255910"/>
            <a:ext cx="471341" cy="369332"/>
          </a:xfrm>
          <a:prstGeom prst="rect">
            <a:avLst/>
          </a:prstGeom>
          <a:noFill/>
        </p:spPr>
        <p:txBody>
          <a:bodyPr wrap="square" rtlCol="0">
            <a:spAutoFit/>
          </a:bodyPr>
          <a:lstStyle/>
          <a:p>
            <a:r>
              <a:rPr lang="en-GB" dirty="0"/>
              <a:t>35</a:t>
            </a:r>
          </a:p>
        </p:txBody>
      </p:sp>
      <p:sp>
        <p:nvSpPr>
          <p:cNvPr id="34" name="TextBox 33">
            <a:extLst>
              <a:ext uri="{FF2B5EF4-FFF2-40B4-BE49-F238E27FC236}">
                <a16:creationId xmlns:a16="http://schemas.microsoft.com/office/drawing/2014/main" id="{3D975F4D-6531-4A82-8D01-639875725D1A}"/>
              </a:ext>
            </a:extLst>
          </p:cNvPr>
          <p:cNvSpPr txBox="1"/>
          <p:nvPr/>
        </p:nvSpPr>
        <p:spPr>
          <a:xfrm>
            <a:off x="2466931" y="4452694"/>
            <a:ext cx="471341" cy="369332"/>
          </a:xfrm>
          <a:prstGeom prst="rect">
            <a:avLst/>
          </a:prstGeom>
          <a:noFill/>
        </p:spPr>
        <p:txBody>
          <a:bodyPr wrap="square" rtlCol="0">
            <a:spAutoFit/>
          </a:bodyPr>
          <a:lstStyle/>
          <a:p>
            <a:r>
              <a:rPr lang="en-GB" dirty="0"/>
              <a:t>80</a:t>
            </a:r>
          </a:p>
        </p:txBody>
      </p:sp>
      <p:sp>
        <p:nvSpPr>
          <p:cNvPr id="35" name="TextBox 34">
            <a:extLst>
              <a:ext uri="{FF2B5EF4-FFF2-40B4-BE49-F238E27FC236}">
                <a16:creationId xmlns:a16="http://schemas.microsoft.com/office/drawing/2014/main" id="{E45390D3-16AE-4E69-91E3-F87845756B34}"/>
              </a:ext>
            </a:extLst>
          </p:cNvPr>
          <p:cNvSpPr txBox="1"/>
          <p:nvPr/>
        </p:nvSpPr>
        <p:spPr>
          <a:xfrm>
            <a:off x="1289811" y="5552998"/>
            <a:ext cx="471341" cy="369332"/>
          </a:xfrm>
          <a:prstGeom prst="rect">
            <a:avLst/>
          </a:prstGeom>
          <a:noFill/>
        </p:spPr>
        <p:txBody>
          <a:bodyPr wrap="square" rtlCol="0">
            <a:spAutoFit/>
          </a:bodyPr>
          <a:lstStyle/>
          <a:p>
            <a:r>
              <a:rPr lang="en-GB" dirty="0"/>
              <a:t>80</a:t>
            </a:r>
          </a:p>
        </p:txBody>
      </p:sp>
      <p:sp>
        <p:nvSpPr>
          <p:cNvPr id="36" name="TextBox 35">
            <a:extLst>
              <a:ext uri="{FF2B5EF4-FFF2-40B4-BE49-F238E27FC236}">
                <a16:creationId xmlns:a16="http://schemas.microsoft.com/office/drawing/2014/main" id="{3E5EF0B9-1824-41D0-873D-0B06D7D0FA41}"/>
              </a:ext>
            </a:extLst>
          </p:cNvPr>
          <p:cNvSpPr txBox="1"/>
          <p:nvPr/>
        </p:nvSpPr>
        <p:spPr>
          <a:xfrm>
            <a:off x="3893744" y="5271809"/>
            <a:ext cx="471341" cy="369332"/>
          </a:xfrm>
          <a:prstGeom prst="rect">
            <a:avLst/>
          </a:prstGeom>
          <a:noFill/>
        </p:spPr>
        <p:txBody>
          <a:bodyPr wrap="square" rtlCol="0">
            <a:spAutoFit/>
          </a:bodyPr>
          <a:lstStyle/>
          <a:p>
            <a:r>
              <a:rPr lang="en-GB" dirty="0"/>
              <a:t>40</a:t>
            </a:r>
          </a:p>
        </p:txBody>
      </p:sp>
      <p:sp>
        <p:nvSpPr>
          <p:cNvPr id="18" name="TextBox 17">
            <a:extLst>
              <a:ext uri="{FF2B5EF4-FFF2-40B4-BE49-F238E27FC236}">
                <a16:creationId xmlns:a16="http://schemas.microsoft.com/office/drawing/2014/main" id="{9D81BA89-9568-4E44-92B6-F13D74AD66AE}"/>
              </a:ext>
            </a:extLst>
          </p:cNvPr>
          <p:cNvSpPr txBox="1"/>
          <p:nvPr/>
        </p:nvSpPr>
        <p:spPr>
          <a:xfrm>
            <a:off x="5448148" y="1582680"/>
            <a:ext cx="3405895" cy="4154984"/>
          </a:xfrm>
          <a:prstGeom prst="rect">
            <a:avLst/>
          </a:prstGeom>
          <a:noFill/>
        </p:spPr>
        <p:txBody>
          <a:bodyPr wrap="square" rtlCol="0">
            <a:spAutoFit/>
          </a:bodyPr>
          <a:lstStyle/>
          <a:p>
            <a:pPr marL="342900" indent="-342900">
              <a:buFont typeface="Arial" panose="020B0604020202020204" pitchFamily="34" charset="0"/>
              <a:buChar char="•"/>
            </a:pPr>
            <a:r>
              <a:rPr lang="en-US" sz="2400" dirty="0"/>
              <a:t>S</a:t>
            </a:r>
            <a:r>
              <a:rPr lang="en-GB" sz="2400" dirty="0" err="1"/>
              <a:t>cale</a:t>
            </a:r>
            <a:r>
              <a:rPr lang="en-GB" sz="2400" dirty="0"/>
              <a:t> is the proportional difference between two things</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For the triangles:</a:t>
            </a:r>
          </a:p>
          <a:p>
            <a:pPr marL="800100" lvl="1" indent="-342900">
              <a:buFont typeface="Wingdings" panose="05000000000000000000" pitchFamily="2" charset="2"/>
              <a:buChar char="Ø"/>
            </a:pPr>
            <a:r>
              <a:rPr lang="en-GB" sz="2400" dirty="0"/>
              <a:t>the big one is at a scale of 70:35 = 2:1</a:t>
            </a:r>
          </a:p>
          <a:p>
            <a:pPr marL="800100" lvl="1" indent="-342900">
              <a:buFont typeface="Wingdings" panose="05000000000000000000" pitchFamily="2" charset="2"/>
              <a:buChar char="Ø"/>
            </a:pPr>
            <a:r>
              <a:rPr lang="en-GB" sz="2400" dirty="0"/>
              <a:t>the little one is at a scale of 35:70 = 1:2</a:t>
            </a:r>
          </a:p>
          <a:p>
            <a:endParaRPr lang="en-GB" sz="2400" dirty="0"/>
          </a:p>
        </p:txBody>
      </p:sp>
      <p:sp>
        <p:nvSpPr>
          <p:cNvPr id="19" name="TextBox 18">
            <a:extLst>
              <a:ext uri="{FF2B5EF4-FFF2-40B4-BE49-F238E27FC236}">
                <a16:creationId xmlns:a16="http://schemas.microsoft.com/office/drawing/2014/main" id="{97147158-565A-4D6C-8849-2664BC6C2C75}"/>
              </a:ext>
            </a:extLst>
          </p:cNvPr>
          <p:cNvSpPr txBox="1"/>
          <p:nvPr/>
        </p:nvSpPr>
        <p:spPr>
          <a:xfrm>
            <a:off x="4690908" y="4526354"/>
            <a:ext cx="471341" cy="369332"/>
          </a:xfrm>
          <a:prstGeom prst="rect">
            <a:avLst/>
          </a:prstGeom>
          <a:noFill/>
        </p:spPr>
        <p:txBody>
          <a:bodyPr wrap="square" rtlCol="0">
            <a:spAutoFit/>
          </a:bodyPr>
          <a:lstStyle/>
          <a:p>
            <a:r>
              <a:rPr lang="en-GB" dirty="0"/>
              <a:t>40</a:t>
            </a:r>
          </a:p>
        </p:txBody>
      </p:sp>
    </p:spTree>
    <p:extLst>
      <p:ext uri="{BB962C8B-B14F-4D97-AF65-F5344CB8AC3E}">
        <p14:creationId xmlns:p14="http://schemas.microsoft.com/office/powerpoint/2010/main" val="2021086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4">
            <a:extLst>
              <a:ext uri="{FF2B5EF4-FFF2-40B4-BE49-F238E27FC236}">
                <a16:creationId xmlns:a16="http://schemas.microsoft.com/office/drawing/2014/main" id="{4E0CC43B-7E95-4B57-A4C5-5076091E0247}"/>
              </a:ext>
            </a:extLst>
          </p:cNvPr>
          <p:cNvSpPr txBox="1">
            <a:spLocks/>
          </p:cNvSpPr>
          <p:nvPr/>
        </p:nvSpPr>
        <p:spPr>
          <a:xfrm>
            <a:off x="0" y="1046155"/>
            <a:ext cx="8373103"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Step 1 - Pyramid Nets </a:t>
            </a:r>
            <a:r>
              <a:rPr lang="en-GB" sz="3600" dirty="0">
                <a:effectLst/>
                <a:latin typeface="Segoe UI Emoji" panose="020B0502040204020203" pitchFamily="34" charset="0"/>
                <a:ea typeface="Times New Roman" panose="02020603050405020304" pitchFamily="18" charset="0"/>
                <a:cs typeface="Segoe UI Emoji" panose="020B0502040204020203" pitchFamily="34" charset="0"/>
              </a:rPr>
              <a:t>⚠</a:t>
            </a:r>
            <a:endParaRPr lang="en-GB" sz="3600" b="1" dirty="0"/>
          </a:p>
          <a:p>
            <a:pPr algn="l"/>
            <a:endParaRPr lang="en-GB" sz="2800" dirty="0"/>
          </a:p>
          <a:p>
            <a:pPr algn="l"/>
            <a:endParaRPr lang="en-GB" sz="3200" dirty="0"/>
          </a:p>
          <a:p>
            <a:endParaRPr lang="en-GB" dirty="0"/>
          </a:p>
        </p:txBody>
      </p:sp>
      <p:sp>
        <p:nvSpPr>
          <p:cNvPr id="5" name="TextBox 4">
            <a:extLst>
              <a:ext uri="{FF2B5EF4-FFF2-40B4-BE49-F238E27FC236}">
                <a16:creationId xmlns:a16="http://schemas.microsoft.com/office/drawing/2014/main" id="{40565FF8-E527-420D-B56D-929648E9686F}"/>
              </a:ext>
            </a:extLst>
          </p:cNvPr>
          <p:cNvSpPr txBox="1"/>
          <p:nvPr/>
        </p:nvSpPr>
        <p:spPr>
          <a:xfrm>
            <a:off x="82812" y="5544224"/>
            <a:ext cx="542041" cy="461665"/>
          </a:xfrm>
          <a:prstGeom prst="rect">
            <a:avLst/>
          </a:prstGeom>
          <a:noFill/>
        </p:spPr>
        <p:txBody>
          <a:bodyPr wrap="square">
            <a:spAutoFit/>
          </a:bodyPr>
          <a:lstStyle/>
          <a:p>
            <a:r>
              <a:rPr lang="en-GB" sz="2400" dirty="0">
                <a:effectLst/>
                <a:latin typeface="Segoe UI Emoji" panose="020B0502040204020203" pitchFamily="34" charset="0"/>
                <a:ea typeface="Times New Roman" panose="02020603050405020304" pitchFamily="18" charset="0"/>
                <a:cs typeface="Segoe UI Emoji" panose="020B0502040204020203" pitchFamily="34" charset="0"/>
              </a:rPr>
              <a:t>⚠</a:t>
            </a:r>
            <a:endParaRPr lang="en-GB" sz="2400" dirty="0"/>
          </a:p>
        </p:txBody>
      </p:sp>
      <p:sp>
        <p:nvSpPr>
          <p:cNvPr id="7" name="TextBox 6">
            <a:extLst>
              <a:ext uri="{FF2B5EF4-FFF2-40B4-BE49-F238E27FC236}">
                <a16:creationId xmlns:a16="http://schemas.microsoft.com/office/drawing/2014/main" id="{EC0B9854-E41F-46A7-A70D-535D1254A1E5}"/>
              </a:ext>
            </a:extLst>
          </p:cNvPr>
          <p:cNvSpPr txBox="1"/>
          <p:nvPr/>
        </p:nvSpPr>
        <p:spPr>
          <a:xfrm>
            <a:off x="97869" y="1710153"/>
            <a:ext cx="4866456" cy="830997"/>
          </a:xfrm>
          <a:prstGeom prst="rect">
            <a:avLst/>
          </a:prstGeom>
          <a:noFill/>
        </p:spPr>
        <p:txBody>
          <a:bodyPr wrap="square" rtlCol="0">
            <a:spAutoFit/>
          </a:bodyPr>
          <a:lstStyle/>
          <a:p>
            <a:pPr marL="457200" indent="-457200">
              <a:buFont typeface="Arial" panose="020B0604020202020204" pitchFamily="34" charset="0"/>
              <a:buChar char="•"/>
            </a:pPr>
            <a:r>
              <a:rPr lang="en-GB" sz="2400" dirty="0"/>
              <a:t>Carefully cut out the pyramid nets</a:t>
            </a:r>
          </a:p>
          <a:p>
            <a:pPr marL="457200" indent="-457200">
              <a:buFont typeface="Arial" panose="020B0604020202020204" pitchFamily="34" charset="0"/>
              <a:buChar char="•"/>
            </a:pPr>
            <a:r>
              <a:rPr lang="en-GB" sz="2400" dirty="0"/>
              <a:t>Score and fold on the dotted lines</a:t>
            </a:r>
            <a:endParaRPr lang="en-GB" sz="2800" dirty="0"/>
          </a:p>
        </p:txBody>
      </p:sp>
      <p:pic>
        <p:nvPicPr>
          <p:cNvPr id="8" name="Picture 7" descr="A picture containing text, computer&#10;&#10;Description automatically generated">
            <a:extLst>
              <a:ext uri="{FF2B5EF4-FFF2-40B4-BE49-F238E27FC236}">
                <a16:creationId xmlns:a16="http://schemas.microsoft.com/office/drawing/2014/main" id="{E4DAF51C-69AC-4663-8763-AE546AF8D2F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3402" t="3230" r="10619" b="3161"/>
          <a:stretch/>
        </p:blipFill>
        <p:spPr>
          <a:xfrm rot="5400000">
            <a:off x="1438541" y="2465647"/>
            <a:ext cx="2671446" cy="3350378"/>
          </a:xfrm>
          <a:prstGeom prst="rect">
            <a:avLst/>
          </a:prstGeom>
        </p:spPr>
      </p:pic>
      <p:pic>
        <p:nvPicPr>
          <p:cNvPr id="9" name="Picture 8" descr="Diagram, engineering drawing&#10;&#10;Description automatically generated">
            <a:extLst>
              <a:ext uri="{FF2B5EF4-FFF2-40B4-BE49-F238E27FC236}">
                <a16:creationId xmlns:a16="http://schemas.microsoft.com/office/drawing/2014/main" id="{EE434181-ABCB-4BEA-B55F-DFF6FC7B7DC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5218" t="15550" r="27136" b="17996"/>
          <a:stretch/>
        </p:blipFill>
        <p:spPr>
          <a:xfrm rot="10800000">
            <a:off x="4694549" y="2805113"/>
            <a:ext cx="1990015" cy="2634571"/>
          </a:xfrm>
          <a:prstGeom prst="rect">
            <a:avLst/>
          </a:prstGeom>
        </p:spPr>
      </p:pic>
    </p:spTree>
    <p:extLst>
      <p:ext uri="{BB962C8B-B14F-4D97-AF65-F5344CB8AC3E}">
        <p14:creationId xmlns:p14="http://schemas.microsoft.com/office/powerpoint/2010/main" val="1177581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0DE64D64-12A3-4DEA-A34A-D65C54FE2ACE}"/>
              </a:ext>
            </a:extLst>
          </p:cNvPr>
          <p:cNvSpPr txBox="1">
            <a:spLocks/>
          </p:cNvSpPr>
          <p:nvPr/>
        </p:nvSpPr>
        <p:spPr>
          <a:xfrm>
            <a:off x="0" y="1046155"/>
            <a:ext cx="8373103"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Step 2 – Assembling the Pyramids</a:t>
            </a:r>
          </a:p>
          <a:p>
            <a:pPr algn="l"/>
            <a:endParaRPr lang="en-GB" sz="2800" dirty="0"/>
          </a:p>
          <a:p>
            <a:pPr algn="l"/>
            <a:endParaRPr lang="en-GB" sz="3200" dirty="0"/>
          </a:p>
          <a:p>
            <a:endParaRPr lang="en-GB" dirty="0"/>
          </a:p>
        </p:txBody>
      </p:sp>
      <p:sp>
        <p:nvSpPr>
          <p:cNvPr id="3" name="TextBox 2">
            <a:extLst>
              <a:ext uri="{FF2B5EF4-FFF2-40B4-BE49-F238E27FC236}">
                <a16:creationId xmlns:a16="http://schemas.microsoft.com/office/drawing/2014/main" id="{6CB337CB-8254-411C-8B78-8B1032227565}"/>
              </a:ext>
            </a:extLst>
          </p:cNvPr>
          <p:cNvSpPr txBox="1"/>
          <p:nvPr/>
        </p:nvSpPr>
        <p:spPr>
          <a:xfrm>
            <a:off x="97869" y="1651236"/>
            <a:ext cx="4474131" cy="1200329"/>
          </a:xfrm>
          <a:prstGeom prst="rect">
            <a:avLst/>
          </a:prstGeom>
          <a:noFill/>
        </p:spPr>
        <p:txBody>
          <a:bodyPr wrap="square" rtlCol="0">
            <a:spAutoFit/>
          </a:bodyPr>
          <a:lstStyle/>
          <a:p>
            <a:pPr marL="457200" indent="-457200">
              <a:buFont typeface="Arial" panose="020B0604020202020204" pitchFamily="34" charset="0"/>
              <a:buChar char="•"/>
            </a:pPr>
            <a:r>
              <a:rPr lang="en-US" sz="2400" dirty="0"/>
              <a:t>G</a:t>
            </a:r>
            <a:r>
              <a:rPr lang="en-GB" sz="2400" dirty="0" err="1"/>
              <a:t>lue</a:t>
            </a:r>
            <a:r>
              <a:rPr lang="en-GB" sz="2400" dirty="0"/>
              <a:t> the tabs</a:t>
            </a:r>
          </a:p>
          <a:p>
            <a:pPr marL="457200" indent="-457200">
              <a:buFont typeface="Arial" panose="020B0604020202020204" pitchFamily="34" charset="0"/>
              <a:buChar char="•"/>
            </a:pPr>
            <a:r>
              <a:rPr lang="en-GB" sz="2400" dirty="0"/>
              <a:t>Join the sides together</a:t>
            </a:r>
          </a:p>
          <a:p>
            <a:pPr marL="457200" indent="-457200">
              <a:buFont typeface="Arial" panose="020B0604020202020204" pitchFamily="34" charset="0"/>
              <a:buChar char="•"/>
            </a:pPr>
            <a:r>
              <a:rPr lang="en-GB" sz="2400" dirty="0"/>
              <a:t>Make your pyramids</a:t>
            </a:r>
            <a:endParaRPr lang="en-GB" sz="2800" dirty="0"/>
          </a:p>
        </p:txBody>
      </p:sp>
      <p:pic>
        <p:nvPicPr>
          <p:cNvPr id="9" name="Picture 8" descr="A picture containing text, floor, indoor&#10;&#10;Description automatically generated">
            <a:extLst>
              <a:ext uri="{FF2B5EF4-FFF2-40B4-BE49-F238E27FC236}">
                <a16:creationId xmlns:a16="http://schemas.microsoft.com/office/drawing/2014/main" id="{674915F8-24A2-4469-B0A2-792F009FEB6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0127" t="12958" r="10706"/>
          <a:stretch/>
        </p:blipFill>
        <p:spPr>
          <a:xfrm rot="5400000">
            <a:off x="1826492" y="2764389"/>
            <a:ext cx="2897717" cy="3197200"/>
          </a:xfrm>
          <a:prstGeom prst="rect">
            <a:avLst/>
          </a:prstGeom>
        </p:spPr>
      </p:pic>
      <p:pic>
        <p:nvPicPr>
          <p:cNvPr id="7" name="Picture 6" descr="Shape, polygon&#10;&#10;Description automatically generated">
            <a:extLst>
              <a:ext uri="{FF2B5EF4-FFF2-40B4-BE49-F238E27FC236}">
                <a16:creationId xmlns:a16="http://schemas.microsoft.com/office/drawing/2014/main" id="{0591801A-B602-4B24-AEE8-F24D8A49CDC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7148" t="5098" r="17801"/>
          <a:stretch/>
        </p:blipFill>
        <p:spPr>
          <a:xfrm rot="5400000">
            <a:off x="5289019" y="2433747"/>
            <a:ext cx="3467611" cy="3288592"/>
          </a:xfrm>
          <a:prstGeom prst="rect">
            <a:avLst/>
          </a:prstGeom>
        </p:spPr>
      </p:pic>
    </p:spTree>
    <p:extLst>
      <p:ext uri="{BB962C8B-B14F-4D97-AF65-F5344CB8AC3E}">
        <p14:creationId xmlns:p14="http://schemas.microsoft.com/office/powerpoint/2010/main" val="4256485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65EC24A2-E381-4819-B8A2-49C3717ADE79}"/>
              </a:ext>
            </a:extLst>
          </p:cNvPr>
          <p:cNvSpPr txBox="1">
            <a:spLocks/>
          </p:cNvSpPr>
          <p:nvPr/>
        </p:nvSpPr>
        <p:spPr>
          <a:xfrm>
            <a:off x="0" y="1046155"/>
            <a:ext cx="8373103"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Volume</a:t>
            </a:r>
          </a:p>
          <a:p>
            <a:pPr algn="l"/>
            <a:endParaRPr lang="en-GB" sz="2800" dirty="0"/>
          </a:p>
          <a:p>
            <a:pPr algn="l"/>
            <a:endParaRPr lang="en-GB" sz="3200" dirty="0"/>
          </a:p>
          <a:p>
            <a:endParaRPr lang="en-GB" dirty="0"/>
          </a:p>
        </p:txBody>
      </p:sp>
      <p:sp>
        <p:nvSpPr>
          <p:cNvPr id="8" name="TextBox 7">
            <a:extLst>
              <a:ext uri="{FF2B5EF4-FFF2-40B4-BE49-F238E27FC236}">
                <a16:creationId xmlns:a16="http://schemas.microsoft.com/office/drawing/2014/main" id="{20EFAC53-69DD-4A4B-BFDB-053CFA330D79}"/>
              </a:ext>
            </a:extLst>
          </p:cNvPr>
          <p:cNvSpPr txBox="1"/>
          <p:nvPr/>
        </p:nvSpPr>
        <p:spPr>
          <a:xfrm>
            <a:off x="97869" y="1633928"/>
            <a:ext cx="6632869" cy="461665"/>
          </a:xfrm>
          <a:prstGeom prst="rect">
            <a:avLst/>
          </a:prstGeom>
          <a:noFill/>
        </p:spPr>
        <p:txBody>
          <a:bodyPr wrap="square" rtlCol="0">
            <a:spAutoFit/>
          </a:bodyPr>
          <a:lstStyle/>
          <a:p>
            <a:r>
              <a:rPr lang="en-US" sz="2400" dirty="0"/>
              <a:t>Calculate the volume of the large pyramid:</a:t>
            </a:r>
            <a:endParaRPr lang="en-GB" sz="2800" dirty="0"/>
          </a:p>
        </p:txBody>
      </p:sp>
      <p:sp>
        <p:nvSpPr>
          <p:cNvPr id="2" name="TextBox 1">
            <a:extLst>
              <a:ext uri="{FF2B5EF4-FFF2-40B4-BE49-F238E27FC236}">
                <a16:creationId xmlns:a16="http://schemas.microsoft.com/office/drawing/2014/main" id="{CA3E911C-95C2-4209-8094-2E9C7B63464C}"/>
              </a:ext>
            </a:extLst>
          </p:cNvPr>
          <p:cNvSpPr txBox="1"/>
          <p:nvPr/>
        </p:nvSpPr>
        <p:spPr>
          <a:xfrm>
            <a:off x="231297" y="2291178"/>
            <a:ext cx="8714739" cy="461665"/>
          </a:xfrm>
          <a:prstGeom prst="rect">
            <a:avLst/>
          </a:prstGeom>
          <a:noFill/>
        </p:spPr>
        <p:txBody>
          <a:bodyPr wrap="square" rtlCol="0">
            <a:spAutoFit/>
          </a:bodyPr>
          <a:lstStyle/>
          <a:p>
            <a:r>
              <a:rPr lang="en-GB" sz="2400" b="1" dirty="0"/>
              <a:t>Volume of a pyramid (mm) = 1/3 x length (l) x width (w) x height (h)</a:t>
            </a:r>
          </a:p>
        </p:txBody>
      </p:sp>
      <p:sp>
        <p:nvSpPr>
          <p:cNvPr id="9" name="TextBox 8">
            <a:extLst>
              <a:ext uri="{FF2B5EF4-FFF2-40B4-BE49-F238E27FC236}">
                <a16:creationId xmlns:a16="http://schemas.microsoft.com/office/drawing/2014/main" id="{BC7DB5C9-7529-4613-B89A-7B396B082511}"/>
              </a:ext>
            </a:extLst>
          </p:cNvPr>
          <p:cNvSpPr txBox="1"/>
          <p:nvPr/>
        </p:nvSpPr>
        <p:spPr>
          <a:xfrm>
            <a:off x="562694" y="3643492"/>
            <a:ext cx="7355821" cy="461665"/>
          </a:xfrm>
          <a:prstGeom prst="rect">
            <a:avLst/>
          </a:prstGeom>
          <a:noFill/>
        </p:spPr>
        <p:txBody>
          <a:bodyPr wrap="square" rtlCol="0">
            <a:spAutoFit/>
          </a:bodyPr>
          <a:lstStyle/>
          <a:p>
            <a:r>
              <a:rPr lang="en-GB" sz="2400" dirty="0"/>
              <a:t>Volume of large pyramid = </a:t>
            </a:r>
            <a:r>
              <a:rPr lang="en-GB" sz="2400" u="sng" dirty="0"/>
              <a:t>80 x 80 x 70</a:t>
            </a:r>
            <a:r>
              <a:rPr lang="en-GB" sz="2400" dirty="0"/>
              <a:t>  =  149333.3 mm</a:t>
            </a:r>
            <a:r>
              <a:rPr lang="en-GB" sz="2400" baseline="30000" dirty="0"/>
              <a:t>3</a:t>
            </a:r>
            <a:endParaRPr lang="en-GB" sz="2400" u="sng" baseline="30000" dirty="0"/>
          </a:p>
        </p:txBody>
      </p:sp>
      <p:sp>
        <p:nvSpPr>
          <p:cNvPr id="3" name="TextBox 2">
            <a:extLst>
              <a:ext uri="{FF2B5EF4-FFF2-40B4-BE49-F238E27FC236}">
                <a16:creationId xmlns:a16="http://schemas.microsoft.com/office/drawing/2014/main" id="{308746A6-180E-4698-B353-D35673FF2087}"/>
              </a:ext>
            </a:extLst>
          </p:cNvPr>
          <p:cNvSpPr txBox="1"/>
          <p:nvPr/>
        </p:nvSpPr>
        <p:spPr>
          <a:xfrm>
            <a:off x="4496587" y="3935126"/>
            <a:ext cx="329937" cy="461665"/>
          </a:xfrm>
          <a:prstGeom prst="rect">
            <a:avLst/>
          </a:prstGeom>
          <a:noFill/>
        </p:spPr>
        <p:txBody>
          <a:bodyPr wrap="square" rtlCol="0">
            <a:spAutoFit/>
          </a:bodyPr>
          <a:lstStyle/>
          <a:p>
            <a:r>
              <a:rPr lang="en-GB" sz="2400" dirty="0"/>
              <a:t>3</a:t>
            </a:r>
          </a:p>
        </p:txBody>
      </p:sp>
      <p:sp>
        <p:nvSpPr>
          <p:cNvPr id="12" name="TextBox 11">
            <a:extLst>
              <a:ext uri="{FF2B5EF4-FFF2-40B4-BE49-F238E27FC236}">
                <a16:creationId xmlns:a16="http://schemas.microsoft.com/office/drawing/2014/main" id="{22E96974-FFC3-42A3-85DD-9DFED3E3CB00}"/>
              </a:ext>
            </a:extLst>
          </p:cNvPr>
          <p:cNvSpPr txBox="1"/>
          <p:nvPr/>
        </p:nvSpPr>
        <p:spPr>
          <a:xfrm>
            <a:off x="562694" y="4762407"/>
            <a:ext cx="7355821" cy="461665"/>
          </a:xfrm>
          <a:prstGeom prst="rect">
            <a:avLst/>
          </a:prstGeom>
          <a:noFill/>
        </p:spPr>
        <p:txBody>
          <a:bodyPr wrap="square" rtlCol="0">
            <a:spAutoFit/>
          </a:bodyPr>
          <a:lstStyle/>
          <a:p>
            <a:r>
              <a:rPr lang="en-GB" sz="2400" dirty="0"/>
              <a:t>Volume of small pyramid = </a:t>
            </a:r>
            <a:r>
              <a:rPr lang="en-GB" sz="2400" u="sng" dirty="0"/>
              <a:t>40 x 40 x 35</a:t>
            </a:r>
            <a:r>
              <a:rPr lang="en-GB" sz="2400" dirty="0"/>
              <a:t>  =   18666.6 mm</a:t>
            </a:r>
            <a:r>
              <a:rPr lang="en-GB" sz="2400" baseline="30000" dirty="0"/>
              <a:t>3</a:t>
            </a:r>
            <a:endParaRPr lang="en-GB" sz="2400" u="sng" baseline="30000" dirty="0"/>
          </a:p>
        </p:txBody>
      </p:sp>
      <p:sp>
        <p:nvSpPr>
          <p:cNvPr id="13" name="TextBox 12">
            <a:extLst>
              <a:ext uri="{FF2B5EF4-FFF2-40B4-BE49-F238E27FC236}">
                <a16:creationId xmlns:a16="http://schemas.microsoft.com/office/drawing/2014/main" id="{790C2863-AA9F-400D-A47E-A0FDF684812C}"/>
              </a:ext>
            </a:extLst>
          </p:cNvPr>
          <p:cNvSpPr txBox="1"/>
          <p:nvPr/>
        </p:nvSpPr>
        <p:spPr>
          <a:xfrm>
            <a:off x="4496587" y="5120378"/>
            <a:ext cx="329937" cy="461665"/>
          </a:xfrm>
          <a:prstGeom prst="rect">
            <a:avLst/>
          </a:prstGeom>
          <a:noFill/>
        </p:spPr>
        <p:txBody>
          <a:bodyPr wrap="square" rtlCol="0">
            <a:spAutoFit/>
          </a:bodyPr>
          <a:lstStyle/>
          <a:p>
            <a:r>
              <a:rPr lang="en-GB" sz="2400" dirty="0"/>
              <a:t>3</a:t>
            </a:r>
          </a:p>
        </p:txBody>
      </p:sp>
    </p:spTree>
    <p:extLst>
      <p:ext uri="{BB962C8B-B14F-4D97-AF65-F5344CB8AC3E}">
        <p14:creationId xmlns:p14="http://schemas.microsoft.com/office/powerpoint/2010/main" val="3957455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65EC24A2-E381-4819-B8A2-49C3717ADE79}"/>
              </a:ext>
            </a:extLst>
          </p:cNvPr>
          <p:cNvSpPr txBox="1">
            <a:spLocks/>
          </p:cNvSpPr>
          <p:nvPr/>
        </p:nvSpPr>
        <p:spPr>
          <a:xfrm>
            <a:off x="0" y="1046155"/>
            <a:ext cx="8373103"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How Scale Affects Volume</a:t>
            </a:r>
          </a:p>
          <a:p>
            <a:pPr algn="l"/>
            <a:endParaRPr lang="en-GB" sz="2800" dirty="0"/>
          </a:p>
          <a:p>
            <a:pPr algn="l"/>
            <a:endParaRPr lang="en-GB" sz="3200" dirty="0"/>
          </a:p>
          <a:p>
            <a:endParaRPr lang="en-GB" dirty="0"/>
          </a:p>
        </p:txBody>
      </p:sp>
      <p:sp>
        <p:nvSpPr>
          <p:cNvPr id="11" name="TextBox 10">
            <a:extLst>
              <a:ext uri="{FF2B5EF4-FFF2-40B4-BE49-F238E27FC236}">
                <a16:creationId xmlns:a16="http://schemas.microsoft.com/office/drawing/2014/main" id="{B4CE3293-9547-4F43-9A6C-CEE0D0B0C3D2}"/>
              </a:ext>
            </a:extLst>
          </p:cNvPr>
          <p:cNvSpPr txBox="1"/>
          <p:nvPr/>
        </p:nvSpPr>
        <p:spPr>
          <a:xfrm>
            <a:off x="72410" y="1638422"/>
            <a:ext cx="5085721" cy="1569660"/>
          </a:xfrm>
          <a:prstGeom prst="rect">
            <a:avLst/>
          </a:prstGeom>
          <a:noFill/>
        </p:spPr>
        <p:txBody>
          <a:bodyPr wrap="square">
            <a:spAutoFit/>
          </a:bodyPr>
          <a:lstStyle/>
          <a:p>
            <a:pPr marL="457200" indent="-457200">
              <a:buFont typeface="Arial" panose="020B0604020202020204" pitchFamily="34" charset="0"/>
              <a:buChar char="•"/>
            </a:pPr>
            <a:r>
              <a:rPr lang="en-US" sz="2400" dirty="0"/>
              <a:t>The large pyramid is at a scale of 2:1 to the small pyramids</a:t>
            </a:r>
          </a:p>
          <a:p>
            <a:pPr marL="457200" indent="-457200">
              <a:buFont typeface="Arial" panose="020B0604020202020204" pitchFamily="34" charset="0"/>
              <a:buChar char="•"/>
            </a:pPr>
            <a:r>
              <a:rPr lang="en-US" sz="2400" dirty="0"/>
              <a:t>How many small pyramids fit inside the larger pyramid?</a:t>
            </a:r>
            <a:endParaRPr lang="en-GB" sz="2400" dirty="0"/>
          </a:p>
        </p:txBody>
      </p:sp>
      <p:pic>
        <p:nvPicPr>
          <p:cNvPr id="6" name="Picture 5" descr="A picture containing stationary, envelope, businesscard&#10;&#10;Description automatically generated">
            <a:extLst>
              <a:ext uri="{FF2B5EF4-FFF2-40B4-BE49-F238E27FC236}">
                <a16:creationId xmlns:a16="http://schemas.microsoft.com/office/drawing/2014/main" id="{F0953E59-EFAA-4AA7-84AD-25D6AB76FEB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2268" t="6064" b="1614"/>
          <a:stretch/>
        </p:blipFill>
        <p:spPr>
          <a:xfrm rot="5400000">
            <a:off x="6202969" y="1375760"/>
            <a:ext cx="2450744" cy="2183015"/>
          </a:xfrm>
          <a:prstGeom prst="rect">
            <a:avLst/>
          </a:prstGeom>
        </p:spPr>
      </p:pic>
      <p:pic>
        <p:nvPicPr>
          <p:cNvPr id="14" name="Picture 13" descr="A picture containing stationary, envelope&#10;&#10;Description automatically generated">
            <a:extLst>
              <a:ext uri="{FF2B5EF4-FFF2-40B4-BE49-F238E27FC236}">
                <a16:creationId xmlns:a16="http://schemas.microsoft.com/office/drawing/2014/main" id="{B1DABB39-C73C-4194-9C92-7130D97D7BC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5350" t="7679" r="25803" b="3064"/>
          <a:stretch/>
        </p:blipFill>
        <p:spPr>
          <a:xfrm rot="5400000">
            <a:off x="3072926" y="2965531"/>
            <a:ext cx="2034996" cy="3506813"/>
          </a:xfrm>
          <a:prstGeom prst="rect">
            <a:avLst/>
          </a:prstGeom>
        </p:spPr>
      </p:pic>
      <p:sp>
        <p:nvSpPr>
          <p:cNvPr id="17" name="TextBox 16">
            <a:extLst>
              <a:ext uri="{FF2B5EF4-FFF2-40B4-BE49-F238E27FC236}">
                <a16:creationId xmlns:a16="http://schemas.microsoft.com/office/drawing/2014/main" id="{04C943C7-C99B-439F-89A2-28CC908BD0F9}"/>
              </a:ext>
            </a:extLst>
          </p:cNvPr>
          <p:cNvSpPr txBox="1"/>
          <p:nvPr/>
        </p:nvSpPr>
        <p:spPr>
          <a:xfrm>
            <a:off x="6429080" y="4681230"/>
            <a:ext cx="1800520" cy="830997"/>
          </a:xfrm>
          <a:prstGeom prst="rect">
            <a:avLst/>
          </a:prstGeom>
          <a:noFill/>
        </p:spPr>
        <p:txBody>
          <a:bodyPr wrap="square" rtlCol="0">
            <a:spAutoFit/>
          </a:bodyPr>
          <a:lstStyle/>
          <a:p>
            <a:r>
              <a:rPr lang="en-GB" sz="2400" dirty="0"/>
              <a:t>What about the gaps?</a:t>
            </a:r>
          </a:p>
        </p:txBody>
      </p:sp>
      <p:cxnSp>
        <p:nvCxnSpPr>
          <p:cNvPr id="19" name="Straight Arrow Connector 18">
            <a:extLst>
              <a:ext uri="{FF2B5EF4-FFF2-40B4-BE49-F238E27FC236}">
                <a16:creationId xmlns:a16="http://schemas.microsoft.com/office/drawing/2014/main" id="{28A58DBE-31FD-40D7-9DA6-952E9FB40DE3}"/>
              </a:ext>
            </a:extLst>
          </p:cNvPr>
          <p:cNvCxnSpPr/>
          <p:nvPr/>
        </p:nvCxnSpPr>
        <p:spPr>
          <a:xfrm flipH="1" flipV="1">
            <a:off x="4996206" y="4977353"/>
            <a:ext cx="1253765" cy="7541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2820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65EC24A2-E381-4819-B8A2-49C3717ADE79}"/>
              </a:ext>
            </a:extLst>
          </p:cNvPr>
          <p:cNvSpPr txBox="1">
            <a:spLocks/>
          </p:cNvSpPr>
          <p:nvPr/>
        </p:nvSpPr>
        <p:spPr>
          <a:xfrm>
            <a:off x="0" y="1046155"/>
            <a:ext cx="8373103"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Calculating How Scale Affects Volume</a:t>
            </a:r>
          </a:p>
          <a:p>
            <a:pPr algn="l"/>
            <a:endParaRPr lang="en-GB" sz="2800" dirty="0"/>
          </a:p>
          <a:p>
            <a:pPr algn="l"/>
            <a:endParaRPr lang="en-GB" sz="3200" dirty="0"/>
          </a:p>
          <a:p>
            <a:endParaRPr lang="en-GB" dirty="0"/>
          </a:p>
        </p:txBody>
      </p:sp>
      <p:sp>
        <p:nvSpPr>
          <p:cNvPr id="15" name="TextBox 14">
            <a:extLst>
              <a:ext uri="{FF2B5EF4-FFF2-40B4-BE49-F238E27FC236}">
                <a16:creationId xmlns:a16="http://schemas.microsoft.com/office/drawing/2014/main" id="{6D53ED85-34D7-4DD3-9198-34E1F727C49D}"/>
              </a:ext>
            </a:extLst>
          </p:cNvPr>
          <p:cNvSpPr txBox="1"/>
          <p:nvPr/>
        </p:nvSpPr>
        <p:spPr>
          <a:xfrm>
            <a:off x="97868" y="1919008"/>
            <a:ext cx="8744474" cy="461665"/>
          </a:xfrm>
          <a:prstGeom prst="rect">
            <a:avLst/>
          </a:prstGeom>
          <a:noFill/>
        </p:spPr>
        <p:txBody>
          <a:bodyPr wrap="square" rtlCol="0">
            <a:spAutoFit/>
          </a:bodyPr>
          <a:lstStyle/>
          <a:p>
            <a:r>
              <a:rPr lang="en-US" sz="2400" dirty="0"/>
              <a:t>Calculate how many small pyramids will fit into the large pyramid</a:t>
            </a:r>
            <a:endParaRPr lang="en-GB" sz="2800" dirty="0"/>
          </a:p>
        </p:txBody>
      </p:sp>
      <p:sp>
        <p:nvSpPr>
          <p:cNvPr id="16" name="TextBox 15">
            <a:extLst>
              <a:ext uri="{FF2B5EF4-FFF2-40B4-BE49-F238E27FC236}">
                <a16:creationId xmlns:a16="http://schemas.microsoft.com/office/drawing/2014/main" id="{4BC37C43-AFD1-4D85-BDFB-56DBB9FD257D}"/>
              </a:ext>
            </a:extLst>
          </p:cNvPr>
          <p:cNvSpPr txBox="1"/>
          <p:nvPr/>
        </p:nvSpPr>
        <p:spPr>
          <a:xfrm>
            <a:off x="97868" y="3079840"/>
            <a:ext cx="7355821" cy="461665"/>
          </a:xfrm>
          <a:prstGeom prst="rect">
            <a:avLst/>
          </a:prstGeom>
          <a:noFill/>
        </p:spPr>
        <p:txBody>
          <a:bodyPr wrap="square" rtlCol="0">
            <a:spAutoFit/>
          </a:bodyPr>
          <a:lstStyle/>
          <a:p>
            <a:r>
              <a:rPr lang="en-GB" sz="2400" dirty="0"/>
              <a:t>Small pyramid volume = 18666.6 mm</a:t>
            </a:r>
            <a:r>
              <a:rPr lang="en-GB" sz="2400" baseline="30000" dirty="0"/>
              <a:t>3</a:t>
            </a:r>
            <a:endParaRPr lang="en-GB" sz="2400" u="sng" baseline="30000" dirty="0"/>
          </a:p>
        </p:txBody>
      </p:sp>
      <p:sp>
        <p:nvSpPr>
          <p:cNvPr id="11" name="TextBox 10">
            <a:extLst>
              <a:ext uri="{FF2B5EF4-FFF2-40B4-BE49-F238E27FC236}">
                <a16:creationId xmlns:a16="http://schemas.microsoft.com/office/drawing/2014/main" id="{6DD4A5B1-C80E-4938-89D8-DF3CEC71A845}"/>
              </a:ext>
            </a:extLst>
          </p:cNvPr>
          <p:cNvSpPr txBox="1"/>
          <p:nvPr/>
        </p:nvSpPr>
        <p:spPr>
          <a:xfrm>
            <a:off x="97868" y="2543408"/>
            <a:ext cx="7355821" cy="461665"/>
          </a:xfrm>
          <a:prstGeom prst="rect">
            <a:avLst/>
          </a:prstGeom>
          <a:noFill/>
        </p:spPr>
        <p:txBody>
          <a:bodyPr wrap="square" rtlCol="0">
            <a:spAutoFit/>
          </a:bodyPr>
          <a:lstStyle/>
          <a:p>
            <a:r>
              <a:rPr lang="en-GB" sz="2400" dirty="0"/>
              <a:t>Large pyramid volume = 149333.3 mm</a:t>
            </a:r>
            <a:r>
              <a:rPr lang="en-GB" sz="2400" baseline="30000" dirty="0"/>
              <a:t>3</a:t>
            </a:r>
            <a:endParaRPr lang="en-GB" sz="2400" u="sng" baseline="30000" dirty="0"/>
          </a:p>
        </p:txBody>
      </p:sp>
      <p:sp>
        <p:nvSpPr>
          <p:cNvPr id="14" name="TextBox 13">
            <a:extLst>
              <a:ext uri="{FF2B5EF4-FFF2-40B4-BE49-F238E27FC236}">
                <a16:creationId xmlns:a16="http://schemas.microsoft.com/office/drawing/2014/main" id="{06A806DC-17F6-4617-93B3-0A491665C886}"/>
              </a:ext>
            </a:extLst>
          </p:cNvPr>
          <p:cNvSpPr txBox="1"/>
          <p:nvPr/>
        </p:nvSpPr>
        <p:spPr>
          <a:xfrm>
            <a:off x="6051907" y="2594278"/>
            <a:ext cx="4257246" cy="461665"/>
          </a:xfrm>
          <a:prstGeom prst="rect">
            <a:avLst/>
          </a:prstGeom>
          <a:noFill/>
        </p:spPr>
        <p:txBody>
          <a:bodyPr wrap="square" rtlCol="0">
            <a:spAutoFit/>
          </a:bodyPr>
          <a:lstStyle/>
          <a:p>
            <a:r>
              <a:rPr lang="en-GB" sz="2400" u="sng" dirty="0"/>
              <a:t>149333.3 mm</a:t>
            </a:r>
            <a:r>
              <a:rPr lang="en-GB" sz="2400" u="sng" baseline="30000" dirty="0"/>
              <a:t>3</a:t>
            </a:r>
            <a:r>
              <a:rPr lang="en-GB" sz="2400" baseline="30000" dirty="0"/>
              <a:t>    </a:t>
            </a:r>
            <a:r>
              <a:rPr lang="en-GB" sz="2400" dirty="0"/>
              <a:t> =    </a:t>
            </a:r>
            <a:r>
              <a:rPr lang="en-GB" sz="2400" b="1" dirty="0"/>
              <a:t>8</a:t>
            </a:r>
            <a:r>
              <a:rPr lang="en-GB" sz="2400" dirty="0"/>
              <a:t> </a:t>
            </a:r>
            <a:endParaRPr lang="en-GB" sz="2400" baseline="30000" dirty="0"/>
          </a:p>
        </p:txBody>
      </p:sp>
      <p:sp>
        <p:nvSpPr>
          <p:cNvPr id="17" name="TextBox 16">
            <a:extLst>
              <a:ext uri="{FF2B5EF4-FFF2-40B4-BE49-F238E27FC236}">
                <a16:creationId xmlns:a16="http://schemas.microsoft.com/office/drawing/2014/main" id="{94C4E36D-1560-44EC-9F0F-8C5B272AAA53}"/>
              </a:ext>
            </a:extLst>
          </p:cNvPr>
          <p:cNvSpPr txBox="1"/>
          <p:nvPr/>
        </p:nvSpPr>
        <p:spPr>
          <a:xfrm>
            <a:off x="6186725" y="2922415"/>
            <a:ext cx="1990513" cy="461665"/>
          </a:xfrm>
          <a:prstGeom prst="rect">
            <a:avLst/>
          </a:prstGeom>
          <a:noFill/>
        </p:spPr>
        <p:txBody>
          <a:bodyPr wrap="square" rtlCol="0">
            <a:spAutoFit/>
          </a:bodyPr>
          <a:lstStyle/>
          <a:p>
            <a:r>
              <a:rPr lang="en-GB" sz="2400" dirty="0"/>
              <a:t>18666.6 mm</a:t>
            </a:r>
            <a:r>
              <a:rPr lang="en-GB" sz="2400" baseline="30000" dirty="0"/>
              <a:t>3</a:t>
            </a:r>
            <a:endParaRPr lang="en-GB" sz="2400" u="sng" baseline="30000" dirty="0"/>
          </a:p>
        </p:txBody>
      </p:sp>
      <p:sp>
        <p:nvSpPr>
          <p:cNvPr id="18" name="TextBox 17">
            <a:extLst>
              <a:ext uri="{FF2B5EF4-FFF2-40B4-BE49-F238E27FC236}">
                <a16:creationId xmlns:a16="http://schemas.microsoft.com/office/drawing/2014/main" id="{6AE7F797-ECE3-4957-B23E-5C8B5297CA26}"/>
              </a:ext>
            </a:extLst>
          </p:cNvPr>
          <p:cNvSpPr txBox="1"/>
          <p:nvPr/>
        </p:nvSpPr>
        <p:spPr>
          <a:xfrm>
            <a:off x="97868" y="3723343"/>
            <a:ext cx="7768094" cy="461665"/>
          </a:xfrm>
          <a:prstGeom prst="rect">
            <a:avLst/>
          </a:prstGeom>
          <a:noFill/>
        </p:spPr>
        <p:txBody>
          <a:bodyPr wrap="square" rtlCol="0">
            <a:spAutoFit/>
          </a:bodyPr>
          <a:lstStyle/>
          <a:p>
            <a:r>
              <a:rPr lang="en-GB" sz="2400" b="1" dirty="0"/>
              <a:t>8</a:t>
            </a:r>
            <a:r>
              <a:rPr lang="en-GB" sz="2400" dirty="0"/>
              <a:t> small pyramids will fit into the large pyramid</a:t>
            </a:r>
            <a:endParaRPr lang="en-GB" sz="2400" u="sng" baseline="30000" dirty="0"/>
          </a:p>
        </p:txBody>
      </p:sp>
      <p:pic>
        <p:nvPicPr>
          <p:cNvPr id="3" name="Picture 2" descr="A picture containing nature, desert, sunset, highland&#10;&#10;Description automatically generated">
            <a:extLst>
              <a:ext uri="{FF2B5EF4-FFF2-40B4-BE49-F238E27FC236}">
                <a16:creationId xmlns:a16="http://schemas.microsoft.com/office/drawing/2014/main" id="{9D781EBD-12A0-4240-8FF8-65D9D2C68186}"/>
              </a:ext>
            </a:extLst>
          </p:cNvPr>
          <p:cNvPicPr>
            <a:picLocks noChangeAspect="1"/>
          </p:cNvPicPr>
          <p:nvPr/>
        </p:nvPicPr>
        <p:blipFill>
          <a:blip r:embed="rId3"/>
          <a:stretch>
            <a:fillRect/>
          </a:stretch>
        </p:blipFill>
        <p:spPr>
          <a:xfrm>
            <a:off x="2196507" y="4185008"/>
            <a:ext cx="4547195" cy="1705198"/>
          </a:xfrm>
          <a:prstGeom prst="rect">
            <a:avLst/>
          </a:prstGeom>
        </p:spPr>
      </p:pic>
    </p:spTree>
    <p:extLst>
      <p:ext uri="{BB962C8B-B14F-4D97-AF65-F5344CB8AC3E}">
        <p14:creationId xmlns:p14="http://schemas.microsoft.com/office/powerpoint/2010/main" val="111612197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630</TotalTime>
  <Words>366</Words>
  <Application>Microsoft Office PowerPoint</Application>
  <PresentationFormat>On-screen Show (4:3)</PresentationFormat>
  <Paragraphs>64</Paragraphs>
  <Slides>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Calibri</vt:lpstr>
      <vt:lpstr>Calibri Light</vt:lpstr>
      <vt:lpstr>Segoe UI Emoji</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Make a pyramid presentation</dc:title>
  <dc:subject>Make a pyramid out of paper and learn how to calculate its volume</dc:subject>
  <dc:creator>Attainment in Education Ltd</dc:creator>
  <cp:keywords>pyramids, how to make a pyramid, ancient egypt, resources, activity sheets, scale</cp:keywords>
  <cp:lastModifiedBy>Holly Margerison-Smith</cp:lastModifiedBy>
  <cp:revision>74</cp:revision>
  <cp:lastPrinted>2022-01-31T10:41:07Z</cp:lastPrinted>
  <dcterms:created xsi:type="dcterms:W3CDTF">2017-06-28T15:11:57Z</dcterms:created>
  <dcterms:modified xsi:type="dcterms:W3CDTF">2022-12-13T14:02:09Z</dcterms:modified>
  <cp:category>Egyptians</cp:category>
</cp:coreProperties>
</file>