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1" r:id="rId5"/>
    <p:sldId id="257" r:id="rId6"/>
    <p:sldId id="262" r:id="rId7"/>
    <p:sldId id="278" r:id="rId8"/>
    <p:sldId id="281"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C8ED0A-F46E-42D0-8E96-C6C887037260}" v="138" dt="2022-02-17T17:53:10.1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p:restoredTop sz="94674"/>
  </p:normalViewPr>
  <p:slideViewPr>
    <p:cSldViewPr snapToGrid="0" snapToObjects="1">
      <p:cViewPr varScale="1">
        <p:scale>
          <a:sx n="62" d="100"/>
          <a:sy n="62" d="100"/>
        </p:scale>
        <p:origin x="139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12/13/2022</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E56EC9-F8AE-453A-98C2-5E74B8193F2C}"/>
              </a:ext>
            </a:extLst>
          </p:cNvPr>
          <p:cNvSpPr txBox="1"/>
          <p:nvPr/>
        </p:nvSpPr>
        <p:spPr>
          <a:xfrm>
            <a:off x="1007604" y="1181435"/>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Write in hieroglyphics</a:t>
            </a:r>
          </a:p>
        </p:txBody>
      </p:sp>
      <p:sp>
        <p:nvSpPr>
          <p:cNvPr id="4" name="TextBox 3">
            <a:extLst>
              <a:ext uri="{FF2B5EF4-FFF2-40B4-BE49-F238E27FC236}">
                <a16:creationId xmlns:a16="http://schemas.microsoft.com/office/drawing/2014/main" id="{D7D83397-CCC0-4BFA-B43F-C32B14DC99B0}"/>
              </a:ext>
            </a:extLst>
          </p:cNvPr>
          <p:cNvSpPr txBox="1"/>
          <p:nvPr/>
        </p:nvSpPr>
        <p:spPr>
          <a:xfrm>
            <a:off x="247668" y="5445732"/>
            <a:ext cx="8648663"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Write your name using hieroglyphics</a:t>
            </a:r>
          </a:p>
        </p:txBody>
      </p:sp>
      <p:pic>
        <p:nvPicPr>
          <p:cNvPr id="7" name="Picture 6">
            <a:extLst>
              <a:ext uri="{FF2B5EF4-FFF2-40B4-BE49-F238E27FC236}">
                <a16:creationId xmlns:a16="http://schemas.microsoft.com/office/drawing/2014/main" id="{97BEBF1A-4FE7-475B-ACB4-F842F98B20A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2795414" y="2223474"/>
            <a:ext cx="3141218" cy="3011215"/>
          </a:xfrm>
          <a:prstGeom prst="rect">
            <a:avLst/>
          </a:prstGeom>
        </p:spPr>
      </p:pic>
    </p:spTree>
    <p:extLst>
      <p:ext uri="{BB962C8B-B14F-4D97-AF65-F5344CB8AC3E}">
        <p14:creationId xmlns:p14="http://schemas.microsoft.com/office/powerpoint/2010/main" val="356114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B76A60-2BD2-465A-8974-F4ADEDAF8DEF}"/>
              </a:ext>
            </a:extLst>
          </p:cNvPr>
          <p:cNvSpPr txBox="1"/>
          <p:nvPr/>
        </p:nvSpPr>
        <p:spPr>
          <a:xfrm>
            <a:off x="639366" y="1179335"/>
            <a:ext cx="7865267" cy="4401205"/>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p>
          <a:p>
            <a:pPr fontAlgn="base"/>
            <a:r>
              <a:rPr lang="en-GB" sz="2000" dirty="0">
                <a:effectLst/>
                <a:ea typeface="Times New Roman" panose="02020603050405020304" pitchFamily="18" charset="0"/>
              </a:rPr>
              <a:t> </a:t>
            </a:r>
          </a:p>
          <a:p>
            <a:pPr marL="342900" lvl="0" indent="-342900">
              <a:buFont typeface="Symbol" panose="05050102010706020507" pitchFamily="18" charset="2"/>
              <a:buChar char=""/>
            </a:pPr>
            <a:r>
              <a:rPr lang="en-GB" sz="2000" dirty="0">
                <a:effectLst/>
                <a:ea typeface="Times New Roman" panose="02020603050405020304" pitchFamily="18" charset="0"/>
              </a:rPr>
              <a:t>ensuring that any equipment used for this activity is in good working condition</a:t>
            </a:r>
          </a:p>
          <a:p>
            <a:pPr marL="342900" lvl="0" indent="-342900">
              <a:buFont typeface="Symbol" panose="05050102010706020507" pitchFamily="18" charset="2"/>
              <a:buChar char=""/>
            </a:pPr>
            <a:r>
              <a:rPr lang="en-GB" sz="2000" dirty="0">
                <a:effectLst/>
                <a:ea typeface="Times New Roman" panose="02020603050405020304" pitchFamily="18" charset="0"/>
              </a:rPr>
              <a:t>behaving sensibly and following any safety instructions so as not to hurt or injure yourself or others </a:t>
            </a:r>
          </a:p>
          <a:p>
            <a:pPr fontAlgn="base"/>
            <a:r>
              <a:rPr lang="en-US" sz="2000" dirty="0">
                <a:effectLst/>
                <a:ea typeface="Times New Roman" panose="02020603050405020304" pitchFamily="18" charset="0"/>
              </a:rPr>
              <a:t> </a:t>
            </a:r>
            <a:endParaRPr lang="en-GB" sz="2000" dirty="0">
              <a:effectLst/>
              <a:ea typeface="Times New Roman" panose="02020603050405020304" pitchFamily="18" charset="0"/>
            </a:endParaRPr>
          </a:p>
          <a:p>
            <a:pPr fontAlgn="base"/>
            <a:r>
              <a:rPr lang="en-GB" sz="2000" dirty="0">
                <a:effectLst/>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a:t>
            </a:r>
            <a:r>
              <a:rPr lang="en-GB" sz="2000" dirty="0">
                <a:effectLst/>
                <a:latin typeface="Arial" panose="020B0604020202020204" pitchFamily="34" charset="0"/>
                <a:ea typeface="Times New Roman" panose="02020603050405020304" pitchFamily="18" charset="0"/>
              </a:rPr>
              <a:t>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350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BC44F5-D0A8-4242-B43C-D146DCE5903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34027" y="1043633"/>
            <a:ext cx="3810942" cy="4953435"/>
          </a:xfrm>
          <a:prstGeom prst="rect">
            <a:avLst/>
          </a:prstGeom>
        </p:spPr>
      </p:pic>
      <p:sp>
        <p:nvSpPr>
          <p:cNvPr id="8" name="Rectangle 7">
            <a:extLst>
              <a:ext uri="{FF2B5EF4-FFF2-40B4-BE49-F238E27FC236}">
                <a16:creationId xmlns:a16="http://schemas.microsoft.com/office/drawing/2014/main" id="{C4F2D093-9A65-4FAD-9B3A-60C48B79F783}"/>
              </a:ext>
            </a:extLst>
          </p:cNvPr>
          <p:cNvSpPr/>
          <p:nvPr/>
        </p:nvSpPr>
        <p:spPr>
          <a:xfrm>
            <a:off x="97869" y="1577303"/>
            <a:ext cx="4936158" cy="4524315"/>
          </a:xfrm>
          <a:prstGeom prst="rect">
            <a:avLst/>
          </a:prstGeom>
        </p:spPr>
        <p:txBody>
          <a:bodyPr wrap="square">
            <a:spAutoFit/>
          </a:bodyPr>
          <a:lstStyle/>
          <a:p>
            <a:pPr marL="342900" indent="-342900">
              <a:buFont typeface="Arial" panose="020B0604020202020204" pitchFamily="34" charset="0"/>
              <a:buChar char="•"/>
            </a:pPr>
            <a:r>
              <a:rPr lang="en-US" sz="2400" dirty="0"/>
              <a:t>The Egyptians didn’t use letters like we do</a:t>
            </a:r>
          </a:p>
          <a:p>
            <a:pPr marL="342900" indent="-342900">
              <a:buFont typeface="Arial" panose="020B0604020202020204" pitchFamily="34" charset="0"/>
              <a:buChar char="•"/>
            </a:pPr>
            <a:r>
              <a:rPr lang="en-US" sz="2400" dirty="0"/>
              <a:t>They wrote using pictures called hieroglyphics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In Greek:</a:t>
            </a:r>
          </a:p>
          <a:p>
            <a:pPr marL="800100" lvl="1" indent="-342900">
              <a:buFont typeface="Courier New" panose="02070309020205020404" pitchFamily="49" charset="0"/>
              <a:buChar char="o"/>
            </a:pPr>
            <a:r>
              <a:rPr lang="en-US" sz="2400" dirty="0"/>
              <a:t>‘hiero’ means ‘holy’</a:t>
            </a:r>
          </a:p>
          <a:p>
            <a:pPr marL="800100" lvl="1" indent="-342900">
              <a:buFont typeface="Courier New" panose="02070309020205020404" pitchFamily="49" charset="0"/>
              <a:buChar char="o"/>
            </a:pPr>
            <a:r>
              <a:rPr lang="en-US" sz="2400" dirty="0"/>
              <a:t>‘glyphics’ means ‘writings’</a:t>
            </a:r>
          </a:p>
          <a:p>
            <a:r>
              <a:rPr lang="en-US" sz="2400" dirty="0"/>
              <a:t> so hieroglyphics means </a:t>
            </a:r>
            <a:r>
              <a:rPr lang="en-US" sz="2400" b="1" dirty="0"/>
              <a:t>holy writings</a:t>
            </a:r>
            <a:r>
              <a:rPr lang="en-US" sz="2400" dirty="0"/>
              <a:t> </a:t>
            </a:r>
          </a:p>
        </p:txBody>
      </p:sp>
      <p:sp>
        <p:nvSpPr>
          <p:cNvPr id="6" name="Content Placeholder 4">
            <a:extLst>
              <a:ext uri="{FF2B5EF4-FFF2-40B4-BE49-F238E27FC236}">
                <a16:creationId xmlns:a16="http://schemas.microsoft.com/office/drawing/2014/main" id="{FFAA5B85-090C-4FCC-B92E-80304382BEA7}"/>
              </a:ext>
            </a:extLst>
          </p:cNvPr>
          <p:cNvSpPr txBox="1">
            <a:spLocks/>
          </p:cNvSpPr>
          <p:nvPr/>
        </p:nvSpPr>
        <p:spPr>
          <a:xfrm>
            <a:off x="0" y="1043633"/>
            <a:ext cx="9046131" cy="8207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What are Hieroglyphics?</a:t>
            </a:r>
            <a:endParaRPr lang="en-GB" sz="3200" dirty="0"/>
          </a:p>
          <a:p>
            <a:endParaRPr lang="en-GB" dirty="0"/>
          </a:p>
        </p:txBody>
      </p:sp>
      <p:pic>
        <p:nvPicPr>
          <p:cNvPr id="7" name="Picture 6">
            <a:extLst>
              <a:ext uri="{FF2B5EF4-FFF2-40B4-BE49-F238E27FC236}">
                <a16:creationId xmlns:a16="http://schemas.microsoft.com/office/drawing/2014/main" id="{80121CD0-A443-4E3C-A390-60BD098E1CC2}"/>
              </a:ext>
            </a:extLst>
          </p:cNvPr>
          <p:cNvPicPr>
            <a:picLocks noChangeAspect="1"/>
          </p:cNvPicPr>
          <p:nvPr/>
        </p:nvPicPr>
        <p:blipFill>
          <a:blip r:embed="rId4"/>
          <a:stretch>
            <a:fillRect/>
          </a:stretch>
        </p:blipFill>
        <p:spPr>
          <a:xfrm>
            <a:off x="2260350" y="2795520"/>
            <a:ext cx="2572515" cy="1921446"/>
          </a:xfrm>
          <a:prstGeom prst="rect">
            <a:avLst/>
          </a:prstGeom>
          <a:effectLst>
            <a:softEdge rad="127000"/>
          </a:effectLst>
        </p:spPr>
      </p:pic>
    </p:spTree>
    <p:extLst>
      <p:ext uri="{BB962C8B-B14F-4D97-AF65-F5344CB8AC3E}">
        <p14:creationId xmlns:p14="http://schemas.microsoft.com/office/powerpoint/2010/main" val="273641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46037F-5216-46EF-9404-807DAD1EC1EB}"/>
              </a:ext>
            </a:extLst>
          </p:cNvPr>
          <p:cNvPicPr/>
          <p:nvPr/>
        </p:nvPicPr>
        <p:blipFill rotWithShape="1">
          <a:blip r:embed="rId3" cstate="email">
            <a:extLst>
              <a:ext uri="{28A0092B-C50C-407E-A947-70E740481C1C}">
                <a14:useLocalDpi xmlns:a14="http://schemas.microsoft.com/office/drawing/2010/main"/>
              </a:ext>
            </a:extLst>
          </a:blip>
          <a:srcRect/>
          <a:stretch/>
        </p:blipFill>
        <p:spPr bwMode="auto">
          <a:xfrm>
            <a:off x="6359203" y="1177878"/>
            <a:ext cx="2615520" cy="2504196"/>
          </a:xfrm>
          <a:prstGeom prst="rect">
            <a:avLst/>
          </a:prstGeom>
          <a:noFill/>
          <a:ln>
            <a:noFill/>
          </a:ln>
          <a:effectLst>
            <a:softEdge rad="63500"/>
          </a:effectLst>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2EBFA5A8-9CF9-4285-A1CF-407B1402B31F}"/>
              </a:ext>
            </a:extLst>
          </p:cNvPr>
          <p:cNvSpPr txBox="1"/>
          <p:nvPr/>
        </p:nvSpPr>
        <p:spPr>
          <a:xfrm>
            <a:off x="169277" y="1688123"/>
            <a:ext cx="5896985"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Egyptians believed there was great power in a name</a:t>
            </a:r>
          </a:p>
          <a:p>
            <a:pPr marL="342900" indent="-342900">
              <a:buFont typeface="Arial" panose="020B0604020202020204" pitchFamily="34" charset="0"/>
              <a:buChar char="•"/>
            </a:pPr>
            <a:r>
              <a:rPr lang="en-US" sz="2400" dirty="0"/>
              <a:t>If someone’s name was remembered, then he or she would survive in the afterlife</a:t>
            </a:r>
          </a:p>
          <a:p>
            <a:pPr marL="342900" indent="-342900">
              <a:buFont typeface="Arial" panose="020B0604020202020204" pitchFamily="34" charset="0"/>
              <a:buChar char="•"/>
            </a:pPr>
            <a:r>
              <a:rPr lang="en-US" sz="2400" dirty="0"/>
              <a:t> </a:t>
            </a:r>
            <a:r>
              <a:rPr lang="en-GB" sz="2400" dirty="0"/>
              <a:t>Pharaohs were the rulers of ancient Egypt, like Kings and Queens. </a:t>
            </a:r>
          </a:p>
          <a:p>
            <a:pPr marL="342900" indent="-342900">
              <a:buFont typeface="Arial" panose="020B0604020202020204" pitchFamily="34" charset="0"/>
              <a:buChar char="•"/>
            </a:pPr>
            <a:r>
              <a:rPr lang="en-GB" sz="2400" dirty="0"/>
              <a:t>Here is an example of a Pharaoh’s name in hieroglyphics:</a:t>
            </a:r>
          </a:p>
          <a:p>
            <a:pPr marL="342900" indent="-342900">
              <a:buFont typeface="Arial" panose="020B0604020202020204" pitchFamily="34" charset="0"/>
              <a:buChar char="•"/>
            </a:pPr>
            <a:endParaRPr lang="en-GB" sz="2400" dirty="0"/>
          </a:p>
        </p:txBody>
      </p:sp>
      <p:sp>
        <p:nvSpPr>
          <p:cNvPr id="4" name="Content Placeholder 4">
            <a:extLst>
              <a:ext uri="{FF2B5EF4-FFF2-40B4-BE49-F238E27FC236}">
                <a16:creationId xmlns:a16="http://schemas.microsoft.com/office/drawing/2014/main" id="{E689D79B-591F-4819-BFF9-606C7694B706}"/>
              </a:ext>
            </a:extLst>
          </p:cNvPr>
          <p:cNvSpPr txBox="1">
            <a:spLocks/>
          </p:cNvSpPr>
          <p:nvPr/>
        </p:nvSpPr>
        <p:spPr>
          <a:xfrm>
            <a:off x="0" y="1043634"/>
            <a:ext cx="9046131" cy="6444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Using Hieroglyphics</a:t>
            </a:r>
            <a:endParaRPr lang="en-GB" sz="3200" dirty="0"/>
          </a:p>
          <a:p>
            <a:endParaRPr lang="en-GB" dirty="0"/>
          </a:p>
        </p:txBody>
      </p:sp>
      <p:pic>
        <p:nvPicPr>
          <p:cNvPr id="5" name="Picture 4">
            <a:extLst>
              <a:ext uri="{FF2B5EF4-FFF2-40B4-BE49-F238E27FC236}">
                <a16:creationId xmlns:a16="http://schemas.microsoft.com/office/drawing/2014/main" id="{23A58E20-97F5-4877-94C5-8C7B564005D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9648" t="48420" r="46951" b="23170"/>
          <a:stretch/>
        </p:blipFill>
        <p:spPr>
          <a:xfrm>
            <a:off x="2451737" y="4658999"/>
            <a:ext cx="3558769" cy="890890"/>
          </a:xfrm>
          <a:prstGeom prst="rect">
            <a:avLst/>
          </a:prstGeom>
        </p:spPr>
      </p:pic>
      <p:sp>
        <p:nvSpPr>
          <p:cNvPr id="7" name="TextBox 6">
            <a:extLst>
              <a:ext uri="{FF2B5EF4-FFF2-40B4-BE49-F238E27FC236}">
                <a16:creationId xmlns:a16="http://schemas.microsoft.com/office/drawing/2014/main" id="{678DEB08-98BE-40A7-9FC8-C59D148DEF7B}"/>
              </a:ext>
            </a:extLst>
          </p:cNvPr>
          <p:cNvSpPr txBox="1"/>
          <p:nvPr/>
        </p:nvSpPr>
        <p:spPr>
          <a:xfrm>
            <a:off x="6066262" y="4504279"/>
            <a:ext cx="2897944" cy="1200329"/>
          </a:xfrm>
          <a:prstGeom prst="rect">
            <a:avLst/>
          </a:prstGeom>
          <a:noFill/>
        </p:spPr>
        <p:txBody>
          <a:bodyPr wrap="square" rtlCol="0">
            <a:spAutoFit/>
          </a:bodyPr>
          <a:lstStyle/>
          <a:p>
            <a:pPr algn="ctr"/>
            <a:r>
              <a:rPr lang="en-GB" sz="2400" dirty="0"/>
              <a:t>This reads </a:t>
            </a:r>
            <a:r>
              <a:rPr lang="en-GB" sz="2400" b="1" dirty="0"/>
              <a:t>HAKOR</a:t>
            </a:r>
            <a:r>
              <a:rPr lang="en-GB" sz="2400" dirty="0"/>
              <a:t> – Hakor was a pharaoh about 2400 years ago</a:t>
            </a:r>
          </a:p>
        </p:txBody>
      </p:sp>
    </p:spTree>
    <p:extLst>
      <p:ext uri="{BB962C8B-B14F-4D97-AF65-F5344CB8AC3E}">
        <p14:creationId xmlns:p14="http://schemas.microsoft.com/office/powerpoint/2010/main" val="44999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BC44F5-D0A8-4242-B43C-D146DCE5903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34027" y="1043633"/>
            <a:ext cx="3810942" cy="4953435"/>
          </a:xfrm>
          <a:prstGeom prst="rect">
            <a:avLst/>
          </a:prstGeom>
        </p:spPr>
      </p:pic>
      <p:sp>
        <p:nvSpPr>
          <p:cNvPr id="8" name="Rectangle 7">
            <a:extLst>
              <a:ext uri="{FF2B5EF4-FFF2-40B4-BE49-F238E27FC236}">
                <a16:creationId xmlns:a16="http://schemas.microsoft.com/office/drawing/2014/main" id="{C4F2D093-9A65-4FAD-9B3A-60C48B79F783}"/>
              </a:ext>
            </a:extLst>
          </p:cNvPr>
          <p:cNvSpPr/>
          <p:nvPr/>
        </p:nvSpPr>
        <p:spPr>
          <a:xfrm>
            <a:off x="250097" y="1740280"/>
            <a:ext cx="4533834" cy="1569660"/>
          </a:xfrm>
          <a:prstGeom prst="rect">
            <a:avLst/>
          </a:prstGeom>
        </p:spPr>
        <p:txBody>
          <a:bodyPr wrap="square">
            <a:spAutoFit/>
          </a:bodyPr>
          <a:lstStyle/>
          <a:p>
            <a:pPr marL="342900" indent="-342900">
              <a:buFont typeface="Arial" panose="020B0604020202020204" pitchFamily="34" charset="0"/>
              <a:buChar char="•"/>
            </a:pPr>
            <a:r>
              <a:rPr lang="en-US" sz="2400" dirty="0"/>
              <a:t>Work out how to write your name using hieroglyphics</a:t>
            </a:r>
          </a:p>
          <a:p>
            <a:pPr marL="342900" indent="-342900">
              <a:buFont typeface="Arial" panose="020B0604020202020204" pitchFamily="34" charset="0"/>
              <a:buChar char="•"/>
            </a:pPr>
            <a:r>
              <a:rPr lang="en-US" sz="2400" dirty="0"/>
              <a:t>…then write this onto the papyrus you have made</a:t>
            </a:r>
          </a:p>
        </p:txBody>
      </p:sp>
      <p:sp>
        <p:nvSpPr>
          <p:cNvPr id="6" name="Content Placeholder 4">
            <a:extLst>
              <a:ext uri="{FF2B5EF4-FFF2-40B4-BE49-F238E27FC236}">
                <a16:creationId xmlns:a16="http://schemas.microsoft.com/office/drawing/2014/main" id="{FFAA5B85-090C-4FCC-B92E-80304382BEA7}"/>
              </a:ext>
            </a:extLst>
          </p:cNvPr>
          <p:cNvSpPr txBox="1">
            <a:spLocks/>
          </p:cNvSpPr>
          <p:nvPr/>
        </p:nvSpPr>
        <p:spPr>
          <a:xfrm>
            <a:off x="0" y="1043633"/>
            <a:ext cx="9046131" cy="8207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Task</a:t>
            </a:r>
            <a:endParaRPr lang="en-GB" sz="3200" dirty="0"/>
          </a:p>
          <a:p>
            <a:endParaRPr lang="en-GB" dirty="0"/>
          </a:p>
        </p:txBody>
      </p:sp>
      <p:pic>
        <p:nvPicPr>
          <p:cNvPr id="5" name="Picture 4">
            <a:extLst>
              <a:ext uri="{FF2B5EF4-FFF2-40B4-BE49-F238E27FC236}">
                <a16:creationId xmlns:a16="http://schemas.microsoft.com/office/drawing/2014/main" id="{DDEB0E4D-4205-4242-96E3-E8D95D83EFF2}"/>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rot="21428812">
            <a:off x="210168" y="3921408"/>
            <a:ext cx="1836288" cy="1607928"/>
          </a:xfrm>
          <a:prstGeom prst="rect">
            <a:avLst/>
          </a:prstGeom>
          <a:noFill/>
          <a:ln>
            <a:noFill/>
          </a:ln>
        </p:spPr>
      </p:pic>
      <p:sp>
        <p:nvSpPr>
          <p:cNvPr id="7" name="TextBox 6">
            <a:extLst>
              <a:ext uri="{FF2B5EF4-FFF2-40B4-BE49-F238E27FC236}">
                <a16:creationId xmlns:a16="http://schemas.microsoft.com/office/drawing/2014/main" id="{433BE153-8CFD-4A62-8CD0-ECA325124D09}"/>
              </a:ext>
            </a:extLst>
          </p:cNvPr>
          <p:cNvSpPr txBox="1"/>
          <p:nvPr/>
        </p:nvSpPr>
        <p:spPr>
          <a:xfrm rot="21183566">
            <a:off x="465188" y="4137447"/>
            <a:ext cx="1351412" cy="1200329"/>
          </a:xfrm>
          <a:prstGeom prst="rect">
            <a:avLst/>
          </a:prstGeom>
          <a:noFill/>
        </p:spPr>
        <p:txBody>
          <a:bodyPr wrap="square" rtlCol="0">
            <a:spAutoFit/>
          </a:bodyPr>
          <a:lstStyle/>
          <a:p>
            <a:pPr algn="ctr"/>
            <a:r>
              <a:rPr lang="en-GB" dirty="0">
                <a:latin typeface="+mj-lt"/>
              </a:rPr>
              <a:t>Here is an example: this means Jasmine</a:t>
            </a:r>
            <a:endParaRPr lang="en-GB" sz="1600" dirty="0"/>
          </a:p>
        </p:txBody>
      </p:sp>
      <p:pic>
        <p:nvPicPr>
          <p:cNvPr id="9" name="Picture 8" descr="Text, whiteboard&#10;&#10;Description automatically generated">
            <a:extLst>
              <a:ext uri="{FF2B5EF4-FFF2-40B4-BE49-F238E27FC236}">
                <a16:creationId xmlns:a16="http://schemas.microsoft.com/office/drawing/2014/main" id="{155DCA8B-BF57-4033-9651-9FAD7EDE938B}"/>
              </a:ext>
            </a:extLst>
          </p:cNvPr>
          <p:cNvPicPr>
            <a:picLocks noChangeAspect="1"/>
          </p:cNvPicPr>
          <p:nvPr/>
        </p:nvPicPr>
        <p:blipFill rotWithShape="1">
          <a:blip r:embed="rId5">
            <a:extLst>
              <a:ext uri="{28A0092B-C50C-407E-A947-70E740481C1C}">
                <a14:useLocalDpi xmlns:a14="http://schemas.microsoft.com/office/drawing/2010/main" val="0"/>
              </a:ext>
            </a:extLst>
          </a:blip>
          <a:srcRect l="12268" t="17906" r="13617" b="24023"/>
          <a:stretch/>
        </p:blipFill>
        <p:spPr>
          <a:xfrm>
            <a:off x="2085336" y="4725372"/>
            <a:ext cx="2698595" cy="1115122"/>
          </a:xfrm>
          <a:prstGeom prst="rect">
            <a:avLst/>
          </a:prstGeom>
        </p:spPr>
      </p:pic>
    </p:spTree>
    <p:extLst>
      <p:ext uri="{BB962C8B-B14F-4D97-AF65-F5344CB8AC3E}">
        <p14:creationId xmlns:p14="http://schemas.microsoft.com/office/powerpoint/2010/main" val="214568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D29DAA-122E-4E71-B3D7-B8EB5544DB25}"/>
              </a:ext>
            </a:extLst>
          </p:cNvPr>
          <p:cNvSpPr txBox="1"/>
          <p:nvPr/>
        </p:nvSpPr>
        <p:spPr>
          <a:xfrm>
            <a:off x="635620" y="2890391"/>
            <a:ext cx="2893139" cy="1077218"/>
          </a:xfrm>
          <a:prstGeom prst="rect">
            <a:avLst/>
          </a:prstGeom>
          <a:noFill/>
        </p:spPr>
        <p:txBody>
          <a:bodyPr wrap="square" rtlCol="0">
            <a:spAutoFit/>
          </a:bodyPr>
          <a:lstStyle/>
          <a:p>
            <a:pPr algn="ctr"/>
            <a:r>
              <a:rPr lang="en-GB" sz="3200" dirty="0"/>
              <a:t>This reads </a:t>
            </a:r>
            <a:r>
              <a:rPr lang="en-GB" sz="3200" b="1" dirty="0"/>
              <a:t>‘Maisie’</a:t>
            </a:r>
            <a:endParaRPr lang="en-GB" sz="3200" dirty="0"/>
          </a:p>
        </p:txBody>
      </p:sp>
      <p:pic>
        <p:nvPicPr>
          <p:cNvPr id="7" name="Picture 6">
            <a:extLst>
              <a:ext uri="{FF2B5EF4-FFF2-40B4-BE49-F238E27FC236}">
                <a16:creationId xmlns:a16="http://schemas.microsoft.com/office/drawing/2014/main" id="{F5162622-AF26-462E-AFB6-B602B3D97FA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4130389" y="1292908"/>
            <a:ext cx="4741579" cy="4545344"/>
          </a:xfrm>
          <a:prstGeom prst="rect">
            <a:avLst/>
          </a:prstGeom>
        </p:spPr>
      </p:pic>
      <p:sp>
        <p:nvSpPr>
          <p:cNvPr id="5" name="Content Placeholder 4">
            <a:extLst>
              <a:ext uri="{FF2B5EF4-FFF2-40B4-BE49-F238E27FC236}">
                <a16:creationId xmlns:a16="http://schemas.microsoft.com/office/drawing/2014/main" id="{32986FFA-A172-4FC5-BA3B-83DC40E3C53A}"/>
              </a:ext>
            </a:extLst>
          </p:cNvPr>
          <p:cNvSpPr txBox="1">
            <a:spLocks/>
          </p:cNvSpPr>
          <p:nvPr/>
        </p:nvSpPr>
        <p:spPr>
          <a:xfrm>
            <a:off x="0" y="1046154"/>
            <a:ext cx="9046131" cy="15053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Finished example</a:t>
            </a:r>
          </a:p>
          <a:p>
            <a:pPr algn="l"/>
            <a:r>
              <a:rPr lang="en-GB" sz="3600" b="1" dirty="0"/>
              <a:t>(written on papyrus)</a:t>
            </a:r>
            <a:endParaRPr lang="en-GB" sz="2800" dirty="0"/>
          </a:p>
          <a:p>
            <a:pPr algn="l"/>
            <a:endParaRPr lang="en-GB" sz="3200" dirty="0"/>
          </a:p>
          <a:p>
            <a:endParaRPr lang="en-GB" dirty="0"/>
          </a:p>
        </p:txBody>
      </p:sp>
    </p:spTree>
    <p:extLst>
      <p:ext uri="{BB962C8B-B14F-4D97-AF65-F5344CB8AC3E}">
        <p14:creationId xmlns:p14="http://schemas.microsoft.com/office/powerpoint/2010/main" val="2988856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498559F77D6649971E4AAB1E284C23" ma:contentTypeVersion="15" ma:contentTypeDescription="Create a new document." ma:contentTypeScope="" ma:versionID="aa8a9e935025f43c1f9c41065c9bbed2">
  <xsd:schema xmlns:xsd="http://www.w3.org/2001/XMLSchema" xmlns:xs="http://www.w3.org/2001/XMLSchema" xmlns:p="http://schemas.microsoft.com/office/2006/metadata/properties" xmlns:ns1="http://schemas.microsoft.com/sharepoint/v3" xmlns:ns3="accd350c-b984-42cf-bbe1-f539aeb1d405" xmlns:ns4="7ef59ffa-03b4-4cf8-9ac4-3e911814cc06" targetNamespace="http://schemas.microsoft.com/office/2006/metadata/properties" ma:root="true" ma:fieldsID="cdefe1194683fedc009d948913198f6f" ns1:_="" ns3:_="" ns4:_="">
    <xsd:import namespace="http://schemas.microsoft.com/sharepoint/v3"/>
    <xsd:import namespace="accd350c-b984-42cf-bbe1-f539aeb1d405"/>
    <xsd:import namespace="7ef59ffa-03b4-4cf8-9ac4-3e911814cc0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cd350c-b984-42cf-bbe1-f539aeb1d4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f59ffa-03b4-4cf8-9ac4-3e911814cc0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1072FA-5E2F-4055-9682-027D25FC8486}">
  <ds:schemaRefs>
    <ds:schemaRef ds:uri="http://schemas.microsoft.com/sharepoint/v3/contenttype/forms"/>
  </ds:schemaRefs>
</ds:datastoreItem>
</file>

<file path=customXml/itemProps2.xml><?xml version="1.0" encoding="utf-8"?>
<ds:datastoreItem xmlns:ds="http://schemas.openxmlformats.org/officeDocument/2006/customXml" ds:itemID="{180B3CC5-1708-47C6-B324-63788AA6AA4A}">
  <ds:schemaRefs>
    <ds:schemaRef ds:uri="http://schemas.microsoft.com/office/2006/metadata/properties"/>
    <ds:schemaRef ds:uri="http://schemas.microsoft.com/office/2006/documentManagement/types"/>
    <ds:schemaRef ds:uri="http://purl.org/dc/terms/"/>
    <ds:schemaRef ds:uri="http://schemas.microsoft.com/sharepoint/v3"/>
    <ds:schemaRef ds:uri="7ef59ffa-03b4-4cf8-9ac4-3e911814cc06"/>
    <ds:schemaRef ds:uri="http://purl.org/dc/dcmitype/"/>
    <ds:schemaRef ds:uri="accd350c-b984-42cf-bbe1-f539aeb1d405"/>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32FF26B-C69A-45F1-88CE-B122BF1840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ccd350c-b984-42cf-bbe1-f539aeb1d405"/>
    <ds:schemaRef ds:uri="7ef59ffa-03b4-4cf8-9ac4-3e911814cc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1158</TotalTime>
  <Words>269</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Courier New</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 in hieroglyphics presentation</dc:title>
  <dc:subject>Learn about ancient Egypt and discover how to write your name in hieroglyphics</dc:subject>
  <dc:creator>Attainment in Education Ltd</dc:creator>
  <cp:keywords>hieroglyphics, ancient egypt, egyptian writing, write your name in hieroglyphics, egyptian writing, resources</cp:keywords>
  <cp:lastModifiedBy>Holly Margerison-Smith</cp:lastModifiedBy>
  <cp:revision>24</cp:revision>
  <dcterms:created xsi:type="dcterms:W3CDTF">2017-06-28T15:11:57Z</dcterms:created>
  <dcterms:modified xsi:type="dcterms:W3CDTF">2022-12-13T14:03:58Z</dcterms:modified>
  <cp:category>Egyptians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0x01010076498559F77D6649971E4AAB1E284C23</vt:lpwstr>
  </property>
</Properties>
</file>