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302" r:id="rId2"/>
    <p:sldId id="387" r:id="rId3"/>
    <p:sldId id="335" r:id="rId4"/>
    <p:sldId id="388" r:id="rId5"/>
    <p:sldId id="306" r:id="rId6"/>
    <p:sldId id="307" r:id="rId7"/>
    <p:sldId id="315" r:id="rId8"/>
    <p:sldId id="316" r:id="rId9"/>
    <p:sldId id="318" r:id="rId10"/>
    <p:sldId id="319" r:id="rId11"/>
    <p:sldId id="320" r:id="rId12"/>
    <p:sldId id="321" r:id="rId13"/>
    <p:sldId id="323" r:id="rId14"/>
    <p:sldId id="336" r:id="rId15"/>
    <p:sldId id="324" r:id="rId16"/>
    <p:sldId id="334" r:id="rId17"/>
    <p:sldId id="326" r:id="rId18"/>
    <p:sldId id="337" r:id="rId19"/>
    <p:sldId id="327" r:id="rId20"/>
    <p:sldId id="325" r:id="rId21"/>
    <p:sldId id="331" r:id="rId22"/>
    <p:sldId id="328" r:id="rId23"/>
    <p:sldId id="333"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427" autoAdjust="0"/>
  </p:normalViewPr>
  <p:slideViewPr>
    <p:cSldViewPr snapToObjects="1" showGuides="1">
      <p:cViewPr varScale="1">
        <p:scale>
          <a:sx n="56" d="100"/>
          <a:sy n="56" d="100"/>
        </p:scale>
        <p:origin x="1580" y="52"/>
      </p:cViewPr>
      <p:guideLst>
        <p:guide orient="horz"/>
        <p:guide/>
      </p:guideLst>
    </p:cSldViewPr>
  </p:slideViewPr>
  <p:notesTextViewPr>
    <p:cViewPr>
      <p:scale>
        <a:sx n="100" d="100"/>
        <a:sy n="100" d="100"/>
      </p:scale>
      <p:origin x="0" y="0"/>
    </p:cViewPr>
  </p:notesTextViewPr>
  <p:sorterViewPr>
    <p:cViewPr>
      <p:scale>
        <a:sx n="100" d="100"/>
        <a:sy n="100" d="100"/>
      </p:scale>
      <p:origin x="0" y="-57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549028-C136-4B59-AFEB-A2A783CA1FA5}" type="datetimeFigureOut">
              <a:rPr lang="en-GB" smtClean="0"/>
              <a:pPr/>
              <a:t>17/01/2023</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5513D1-043E-4418-B60F-DDDC6CA78FAA}" type="slidenum">
              <a:rPr lang="en-GB" smtClean="0"/>
              <a:pPr/>
              <a:t>‹#›</a:t>
            </a:fld>
            <a:endParaRPr lang="en-GB" dirty="0"/>
          </a:p>
        </p:txBody>
      </p:sp>
    </p:spTree>
    <p:extLst>
      <p:ext uri="{BB962C8B-B14F-4D97-AF65-F5344CB8AC3E}">
        <p14:creationId xmlns:p14="http://schemas.microsoft.com/office/powerpoint/2010/main" val="2523456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asa.gov/50th/50th_magazine/scientists.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Flickr"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lickr.com/photos/8212496@N06/493885707"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4: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r>
              <a:rPr lang="en-US" dirty="0"/>
              <a:t>Encourage</a:t>
            </a:r>
            <a:r>
              <a:rPr lang="en-US" baseline="0" dirty="0"/>
              <a:t> learners to come up with words that begin with any letter from C-O-D-I-N-G that are associated with IT/Computing/Technology. There is an example on the next slide. </a:t>
            </a:r>
            <a:endParaRPr dirty="0"/>
          </a:p>
        </p:txBody>
      </p:sp>
      <p:sp>
        <p:nvSpPr>
          <p:cNvPr id="92" name="Google Shape;92;p14: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a:fld id="{00000000-1234-1234-1234-123412341234}" type="slidenum">
              <a:rPr lang="en-GB"/>
              <a:pPr algn="r"/>
              <a:t>2</a:t>
            </a:fld>
            <a:endParaRPr/>
          </a:p>
        </p:txBody>
      </p:sp>
    </p:spTree>
    <p:extLst>
      <p:ext uri="{BB962C8B-B14F-4D97-AF65-F5344CB8AC3E}">
        <p14:creationId xmlns:p14="http://schemas.microsoft.com/office/powerpoint/2010/main" val="1139769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the learners to take turns putting their values into the sentence, showing them how we get a new outcome each time the value is changed.</a:t>
            </a:r>
          </a:p>
        </p:txBody>
      </p:sp>
      <p:sp>
        <p:nvSpPr>
          <p:cNvPr id="4" name="Slide Number Placeholder 3"/>
          <p:cNvSpPr>
            <a:spLocks noGrp="1"/>
          </p:cNvSpPr>
          <p:nvPr>
            <p:ph type="sldNum" sz="quarter" idx="5"/>
          </p:nvPr>
        </p:nvSpPr>
        <p:spPr/>
        <p:txBody>
          <a:bodyPr/>
          <a:lstStyle/>
          <a:p>
            <a:fld id="{F9A677CE-7F5E-744A-AF3D-7DF1CCE81B24}" type="slidenum">
              <a:rPr lang="en-GB" smtClean="0"/>
              <a:t>12</a:t>
            </a:fld>
            <a:endParaRPr lang="en-GB"/>
          </a:p>
        </p:txBody>
      </p:sp>
    </p:spTree>
    <p:extLst>
      <p:ext uri="{BB962C8B-B14F-4D97-AF65-F5344CB8AC3E}">
        <p14:creationId xmlns:p14="http://schemas.microsoft.com/office/powerpoint/2010/main" val="1714778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 the learners open scratch to see their options of characters and sounds. </a:t>
            </a:r>
          </a:p>
        </p:txBody>
      </p:sp>
      <p:sp>
        <p:nvSpPr>
          <p:cNvPr id="4" name="Slide Number Placeholder 3"/>
          <p:cNvSpPr>
            <a:spLocks noGrp="1"/>
          </p:cNvSpPr>
          <p:nvPr>
            <p:ph type="sldNum" sz="quarter" idx="5"/>
          </p:nvPr>
        </p:nvSpPr>
        <p:spPr/>
        <p:txBody>
          <a:bodyPr/>
          <a:lstStyle/>
          <a:p>
            <a:fld id="{F9A677CE-7F5E-744A-AF3D-7DF1CCE81B24}" type="slidenum">
              <a:rPr lang="en-GB" smtClean="0"/>
              <a:t>13</a:t>
            </a:fld>
            <a:endParaRPr lang="en-GB"/>
          </a:p>
        </p:txBody>
      </p:sp>
    </p:spTree>
    <p:extLst>
      <p:ext uri="{BB962C8B-B14F-4D97-AF65-F5344CB8AC3E}">
        <p14:creationId xmlns:p14="http://schemas.microsoft.com/office/powerpoint/2010/main" val="3463581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 the learners open scratch to see their options of characters and sounds. </a:t>
            </a:r>
          </a:p>
        </p:txBody>
      </p:sp>
      <p:sp>
        <p:nvSpPr>
          <p:cNvPr id="4" name="Slide Number Placeholder 3"/>
          <p:cNvSpPr>
            <a:spLocks noGrp="1"/>
          </p:cNvSpPr>
          <p:nvPr>
            <p:ph type="sldNum" sz="quarter" idx="5"/>
          </p:nvPr>
        </p:nvSpPr>
        <p:spPr/>
        <p:txBody>
          <a:bodyPr/>
          <a:lstStyle/>
          <a:p>
            <a:fld id="{F9A677CE-7F5E-744A-AF3D-7DF1CCE81B24}" type="slidenum">
              <a:rPr lang="en-GB" smtClean="0"/>
              <a:t>14</a:t>
            </a:fld>
            <a:endParaRPr lang="en-GB"/>
          </a:p>
        </p:txBody>
      </p:sp>
    </p:spTree>
    <p:extLst>
      <p:ext uri="{BB962C8B-B14F-4D97-AF65-F5344CB8AC3E}">
        <p14:creationId xmlns:p14="http://schemas.microsoft.com/office/powerpoint/2010/main" val="1673051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Allow the learners to explore the tools on scratch to see if they can code it for themselves without aid first. Any learners still struggling after some time, show the hint on next slide. </a:t>
            </a:r>
          </a:p>
        </p:txBody>
      </p:sp>
      <p:sp>
        <p:nvSpPr>
          <p:cNvPr id="4" name="Slide Number Placeholder 3"/>
          <p:cNvSpPr>
            <a:spLocks noGrp="1"/>
          </p:cNvSpPr>
          <p:nvPr>
            <p:ph type="sldNum" sz="quarter" idx="5"/>
          </p:nvPr>
        </p:nvSpPr>
        <p:spPr/>
        <p:txBody>
          <a:bodyPr/>
          <a:lstStyle/>
          <a:p>
            <a:fld id="{F9A677CE-7F5E-744A-AF3D-7DF1CCE81B24}" type="slidenum">
              <a:rPr lang="en-GB" smtClean="0"/>
              <a:t>15</a:t>
            </a:fld>
            <a:endParaRPr lang="en-GB"/>
          </a:p>
        </p:txBody>
      </p:sp>
    </p:spTree>
    <p:extLst>
      <p:ext uri="{BB962C8B-B14F-4D97-AF65-F5344CB8AC3E}">
        <p14:creationId xmlns:p14="http://schemas.microsoft.com/office/powerpoint/2010/main" val="633041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only show this video to the learners who are really stuck. You may wish to show this video to the learners who want to check their code or towards the middle of the lesson to make sure they are on track.</a:t>
            </a:r>
          </a:p>
          <a:p>
            <a:r>
              <a:rPr lang="en-GB" dirty="0"/>
              <a:t>If you are unsure how to code games it may be helpful for you and any other adults in your class to watch this too. </a:t>
            </a:r>
          </a:p>
        </p:txBody>
      </p:sp>
      <p:sp>
        <p:nvSpPr>
          <p:cNvPr id="4" name="Slide Number Placeholder 3"/>
          <p:cNvSpPr>
            <a:spLocks noGrp="1"/>
          </p:cNvSpPr>
          <p:nvPr>
            <p:ph type="sldNum" sz="quarter" idx="5"/>
          </p:nvPr>
        </p:nvSpPr>
        <p:spPr/>
        <p:txBody>
          <a:bodyPr/>
          <a:lstStyle/>
          <a:p>
            <a:fld id="{F9A677CE-7F5E-744A-AF3D-7DF1CCE81B24}" type="slidenum">
              <a:rPr lang="en-GB" smtClean="0"/>
              <a:t>17</a:t>
            </a:fld>
            <a:endParaRPr lang="en-GB"/>
          </a:p>
        </p:txBody>
      </p:sp>
    </p:spTree>
    <p:extLst>
      <p:ext uri="{BB962C8B-B14F-4D97-AF65-F5344CB8AC3E}">
        <p14:creationId xmlns:p14="http://schemas.microsoft.com/office/powerpoint/2010/main" val="3632142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Extension task </a:t>
            </a:r>
          </a:p>
        </p:txBody>
      </p:sp>
      <p:sp>
        <p:nvSpPr>
          <p:cNvPr id="4" name="Slide Number Placeholder 3"/>
          <p:cNvSpPr>
            <a:spLocks noGrp="1"/>
          </p:cNvSpPr>
          <p:nvPr>
            <p:ph type="sldNum" sz="quarter" idx="5"/>
          </p:nvPr>
        </p:nvSpPr>
        <p:spPr/>
        <p:txBody>
          <a:bodyPr/>
          <a:lstStyle/>
          <a:p>
            <a:fld id="{F9A677CE-7F5E-744A-AF3D-7DF1CCE81B24}" type="slidenum">
              <a:rPr lang="en-GB" smtClean="0"/>
              <a:t>18</a:t>
            </a:fld>
            <a:endParaRPr lang="en-GB"/>
          </a:p>
        </p:txBody>
      </p:sp>
    </p:spTree>
    <p:extLst>
      <p:ext uri="{BB962C8B-B14F-4D97-AF65-F5344CB8AC3E}">
        <p14:creationId xmlns:p14="http://schemas.microsoft.com/office/powerpoint/2010/main" val="3975654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Allow the learners to explore the tools on scratch to see if they can code it for themselves without aid first. Any learners still struggling after some time, show the answers under the circle. This is quite challenging so it may not be worth letting them struggle for too long. Again there is a video for this and resetting the score for each new game two slides away from this one. </a:t>
            </a:r>
          </a:p>
          <a:p>
            <a:r>
              <a:rPr lang="en-GB" dirty="0"/>
              <a:t>We advise watching all the help videos provided before giving the lesson if you are unsure of coding or need a refresh. </a:t>
            </a:r>
          </a:p>
        </p:txBody>
      </p:sp>
      <p:sp>
        <p:nvSpPr>
          <p:cNvPr id="4" name="Slide Number Placeholder 3"/>
          <p:cNvSpPr>
            <a:spLocks noGrp="1"/>
          </p:cNvSpPr>
          <p:nvPr>
            <p:ph type="sldNum" sz="quarter" idx="5"/>
          </p:nvPr>
        </p:nvSpPr>
        <p:spPr/>
        <p:txBody>
          <a:bodyPr/>
          <a:lstStyle/>
          <a:p>
            <a:fld id="{F9A677CE-7F5E-744A-AF3D-7DF1CCE81B24}" type="slidenum">
              <a:rPr lang="en-GB" smtClean="0"/>
              <a:t>19</a:t>
            </a:fld>
            <a:endParaRPr lang="en-GB"/>
          </a:p>
        </p:txBody>
      </p:sp>
    </p:spTree>
    <p:extLst>
      <p:ext uri="{BB962C8B-B14F-4D97-AF65-F5344CB8AC3E}">
        <p14:creationId xmlns:p14="http://schemas.microsoft.com/office/powerpoint/2010/main" val="952820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Extension task- again see what the learners can do on their own, however there is a video explaining how to do this on the next slide. </a:t>
            </a:r>
          </a:p>
        </p:txBody>
      </p:sp>
      <p:sp>
        <p:nvSpPr>
          <p:cNvPr id="4" name="Slide Number Placeholder 3"/>
          <p:cNvSpPr>
            <a:spLocks noGrp="1"/>
          </p:cNvSpPr>
          <p:nvPr>
            <p:ph type="sldNum" sz="quarter" idx="5"/>
          </p:nvPr>
        </p:nvSpPr>
        <p:spPr/>
        <p:txBody>
          <a:bodyPr/>
          <a:lstStyle/>
          <a:p>
            <a:fld id="{F9A677CE-7F5E-744A-AF3D-7DF1CCE81B24}" type="slidenum">
              <a:rPr lang="en-GB" smtClean="0"/>
              <a:t>20</a:t>
            </a:fld>
            <a:endParaRPr lang="en-GB"/>
          </a:p>
        </p:txBody>
      </p:sp>
    </p:spTree>
    <p:extLst>
      <p:ext uri="{BB962C8B-B14F-4D97-AF65-F5344CB8AC3E}">
        <p14:creationId xmlns:p14="http://schemas.microsoft.com/office/powerpoint/2010/main" val="1633334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video also talk about how to add the time variable so if your students need extra help in understanding this, skip along to: 1:22</a:t>
            </a:r>
          </a:p>
        </p:txBody>
      </p:sp>
      <p:sp>
        <p:nvSpPr>
          <p:cNvPr id="4" name="Slide Number Placeholder 3"/>
          <p:cNvSpPr>
            <a:spLocks noGrp="1"/>
          </p:cNvSpPr>
          <p:nvPr>
            <p:ph type="sldNum" sz="quarter" idx="5"/>
          </p:nvPr>
        </p:nvSpPr>
        <p:spPr/>
        <p:txBody>
          <a:bodyPr/>
          <a:lstStyle/>
          <a:p>
            <a:fld id="{F9A677CE-7F5E-744A-AF3D-7DF1CCE81B24}" type="slidenum">
              <a:rPr lang="en-GB" smtClean="0"/>
              <a:t>21</a:t>
            </a:fld>
            <a:endParaRPr lang="en-GB"/>
          </a:p>
        </p:txBody>
      </p:sp>
    </p:spTree>
    <p:extLst>
      <p:ext uri="{BB962C8B-B14F-4D97-AF65-F5344CB8AC3E}">
        <p14:creationId xmlns:p14="http://schemas.microsoft.com/office/powerpoint/2010/main" val="3857207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Extension task </a:t>
            </a:r>
          </a:p>
        </p:txBody>
      </p:sp>
      <p:sp>
        <p:nvSpPr>
          <p:cNvPr id="4" name="Slide Number Placeholder 3"/>
          <p:cNvSpPr>
            <a:spLocks noGrp="1"/>
          </p:cNvSpPr>
          <p:nvPr>
            <p:ph type="sldNum" sz="quarter" idx="5"/>
          </p:nvPr>
        </p:nvSpPr>
        <p:spPr/>
        <p:txBody>
          <a:bodyPr/>
          <a:lstStyle/>
          <a:p>
            <a:fld id="{F9A677CE-7F5E-744A-AF3D-7DF1CCE81B24}" type="slidenum">
              <a:rPr lang="en-GB" smtClean="0"/>
              <a:t>22</a:t>
            </a:fld>
            <a:endParaRPr lang="en-GB"/>
          </a:p>
        </p:txBody>
      </p:sp>
    </p:spTree>
    <p:extLst>
      <p:ext uri="{BB962C8B-B14F-4D97-AF65-F5344CB8AC3E}">
        <p14:creationId xmlns:p14="http://schemas.microsoft.com/office/powerpoint/2010/main" val="375685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4: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r>
              <a:rPr lang="en-US" dirty="0"/>
              <a:t>Encourage</a:t>
            </a:r>
            <a:r>
              <a:rPr lang="en-US" baseline="0" dirty="0"/>
              <a:t> learners to come up with words that begin with any letter from C-O-D-I-N-G that are associated with IT/Computing/Technology. There is an example on the next slide. </a:t>
            </a:r>
            <a:endParaRPr dirty="0"/>
          </a:p>
        </p:txBody>
      </p:sp>
      <p:sp>
        <p:nvSpPr>
          <p:cNvPr id="92" name="Google Shape;92;p14: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a:fld id="{00000000-1234-1234-1234-123412341234}" type="slidenum">
              <a:rPr lang="en-GB"/>
              <a:pPr algn="r"/>
              <a:t>3</a:t>
            </a:fld>
            <a:endParaRPr/>
          </a:p>
        </p:txBody>
      </p:sp>
    </p:spTree>
    <p:extLst>
      <p:ext uri="{BB962C8B-B14F-4D97-AF65-F5344CB8AC3E}">
        <p14:creationId xmlns:p14="http://schemas.microsoft.com/office/powerpoint/2010/main" val="3242690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Extension task </a:t>
            </a:r>
          </a:p>
        </p:txBody>
      </p:sp>
      <p:sp>
        <p:nvSpPr>
          <p:cNvPr id="4" name="Slide Number Placeholder 3"/>
          <p:cNvSpPr>
            <a:spLocks noGrp="1"/>
          </p:cNvSpPr>
          <p:nvPr>
            <p:ph type="sldNum" sz="quarter" idx="5"/>
          </p:nvPr>
        </p:nvSpPr>
        <p:spPr/>
        <p:txBody>
          <a:bodyPr/>
          <a:lstStyle/>
          <a:p>
            <a:fld id="{F9A677CE-7F5E-744A-AF3D-7DF1CCE81B24}" type="slidenum">
              <a:rPr lang="en-GB" smtClean="0"/>
              <a:t>23</a:t>
            </a:fld>
            <a:endParaRPr lang="en-GB"/>
          </a:p>
        </p:txBody>
      </p:sp>
    </p:spTree>
    <p:extLst>
      <p:ext uri="{BB962C8B-B14F-4D97-AF65-F5344CB8AC3E}">
        <p14:creationId xmlns:p14="http://schemas.microsoft.com/office/powerpoint/2010/main" val="1795587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4: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r>
              <a:rPr lang="en-US" dirty="0"/>
              <a:t>Discuss what</a:t>
            </a:r>
            <a:r>
              <a:rPr lang="en-US" baseline="0" dirty="0"/>
              <a:t> the differences are with the screenshots above. Photo 1- First generation coding (machine code), to photo 2- assembly language, high level programming. Photo 3- Block coding is a visual way for learners to learn coding. Remind pupils that Scratch can be downloaded at home and used for free. Explain how it has gotten much easier to use, before the code was very long, as they will see when trying to write their names but now we just drag and drop blocks. </a:t>
            </a:r>
            <a:endParaRPr dirty="0"/>
          </a:p>
        </p:txBody>
      </p:sp>
      <p:sp>
        <p:nvSpPr>
          <p:cNvPr id="92" name="Google Shape;92;p14: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a:fld id="{00000000-1234-1234-1234-123412341234}" type="slidenum">
              <a:rPr lang="en-GB"/>
              <a:pPr algn="r"/>
              <a:t>4</a:t>
            </a:fld>
            <a:endParaRPr/>
          </a:p>
        </p:txBody>
      </p:sp>
    </p:spTree>
    <p:extLst>
      <p:ext uri="{BB962C8B-B14F-4D97-AF65-F5344CB8AC3E}">
        <p14:creationId xmlns:p14="http://schemas.microsoft.com/office/powerpoint/2010/main" val="2679220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4: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SzPts val="1100"/>
            </a:pPr>
            <a:r>
              <a:rPr lang="en-GB" b="0" i="0" u="none" dirty="0">
                <a:solidFill>
                  <a:srgbClr val="0645AD"/>
                </a:solidFill>
                <a:effectLst/>
                <a:latin typeface="Arial" panose="020B0604020202020204" pitchFamily="34" charset="0"/>
                <a:hlinkClick r:id="rId3"/>
              </a:rPr>
              <a:t>Image sources: http://www.nasa.gov/50th/50th_magazine/scientists.html</a:t>
            </a:r>
            <a:endParaRPr lang="en-GB" u="none" dirty="0">
              <a:solidFill>
                <a:schemeClr val="hlink"/>
              </a:solidFill>
              <a:latin typeface="Arial"/>
              <a:ea typeface="Arial"/>
              <a:cs typeface="Arial"/>
              <a:sym typeface="Arial"/>
            </a:endParaRPr>
          </a:p>
          <a:p>
            <a:pPr marL="0" indent="0">
              <a:buSzPts val="1100"/>
            </a:pPr>
            <a:endParaRPr lang="en-GB" u="none" dirty="0">
              <a:solidFill>
                <a:schemeClr val="hlink"/>
              </a:solidFill>
              <a:latin typeface="Arial"/>
              <a:ea typeface="Arial"/>
              <a:cs typeface="Arial"/>
              <a:sym typeface="Arial"/>
            </a:endParaRPr>
          </a:p>
          <a:p>
            <a:pPr marL="0" indent="0">
              <a:buSzPts val="1100"/>
            </a:pPr>
            <a:r>
              <a:rPr lang="en-GB" u="none" dirty="0">
                <a:solidFill>
                  <a:schemeClr val="hlink"/>
                </a:solidFill>
                <a:latin typeface="Arial"/>
                <a:ea typeface="Arial"/>
                <a:cs typeface="Arial"/>
                <a:sym typeface="Arial"/>
              </a:rPr>
              <a:t>The story of Nasa’s first software engineer – Margaret Hamilton: https://www.youtube.com/watch?v=kYCZPXSVvOQ –  watch 6 minute video if</a:t>
            </a:r>
            <a:r>
              <a:rPr lang="en-GB" u="none" baseline="0" dirty="0">
                <a:solidFill>
                  <a:schemeClr val="hlink"/>
                </a:solidFill>
                <a:latin typeface="Arial"/>
                <a:ea typeface="Arial"/>
                <a:cs typeface="Arial"/>
                <a:sym typeface="Arial"/>
              </a:rPr>
              <a:t> time available.</a:t>
            </a:r>
            <a:endParaRPr u="none" dirty="0"/>
          </a:p>
        </p:txBody>
      </p:sp>
      <p:sp>
        <p:nvSpPr>
          <p:cNvPr id="92" name="Google Shape;92;p14: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a:fld id="{00000000-1234-1234-1234-123412341234}" type="slidenum">
              <a:rPr lang="en-GB"/>
              <a:pPr algn="r"/>
              <a:t>5</a:t>
            </a:fld>
            <a:endParaRPr/>
          </a:p>
        </p:txBody>
      </p:sp>
    </p:spTree>
    <p:extLst>
      <p:ext uri="{BB962C8B-B14F-4D97-AF65-F5344CB8AC3E}">
        <p14:creationId xmlns:p14="http://schemas.microsoft.com/office/powerpoint/2010/main" val="173294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4: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algn="l"/>
            <a:r>
              <a:rPr lang="en-GB" dirty="0"/>
              <a:t>Image source &amp; attribution: </a:t>
            </a:r>
            <a:r>
              <a:rPr lang="en-GB" b="0" i="0" dirty="0">
                <a:solidFill>
                  <a:srgbClr val="54595D"/>
                </a:solidFill>
                <a:effectLst/>
                <a:latin typeface="Arial" panose="020B0604020202020204" pitchFamily="34" charset="0"/>
              </a:rPr>
              <a:t>Unknown (Smithsonian Institution) - </a:t>
            </a:r>
            <a:r>
              <a:rPr lang="en-GB" b="0" i="0" u="none" strike="noStrike" dirty="0">
                <a:solidFill>
                  <a:srgbClr val="0645AD"/>
                </a:solidFill>
                <a:effectLst/>
                <a:latin typeface="Arial" panose="020B0604020202020204" pitchFamily="34" charset="0"/>
                <a:hlinkClick r:id="rId3" tooltip="Flickr"/>
              </a:rPr>
              <a:t>Flickr</a:t>
            </a:r>
            <a:r>
              <a:rPr lang="en-GB" b="0" i="0" dirty="0">
                <a:solidFill>
                  <a:srgbClr val="54595D"/>
                </a:solidFill>
                <a:effectLst/>
                <a:latin typeface="Arial" panose="020B0604020202020204" pitchFamily="34" charset="0"/>
              </a:rPr>
              <a:t>: </a:t>
            </a:r>
            <a:r>
              <a:rPr lang="en-GB" b="0" i="0" u="none" strike="noStrike" dirty="0">
                <a:solidFill>
                  <a:srgbClr val="0645AD"/>
                </a:solidFill>
                <a:effectLst/>
                <a:latin typeface="Arial" panose="020B0604020202020204" pitchFamily="34" charset="0"/>
                <a:hlinkClick r:id="rId4"/>
              </a:rPr>
              <a:t>Grace Hopper and UNIVAC</a:t>
            </a:r>
            <a:endParaRPr lang="en-GB" b="0" i="0" dirty="0">
              <a:solidFill>
                <a:srgbClr val="54595D"/>
              </a:solidFill>
              <a:effectLst/>
              <a:latin typeface="Arial" panose="020B0604020202020204" pitchFamily="34" charset="0"/>
            </a:endParaRPr>
          </a:p>
          <a:p>
            <a:pPr algn="l" fontAlgn="t"/>
            <a:r>
              <a:rPr lang="en-GB" b="0" i="1" dirty="0">
                <a:solidFill>
                  <a:srgbClr val="54595D"/>
                </a:solidFill>
                <a:effectLst/>
                <a:latin typeface="Arial" panose="020B0604020202020204" pitchFamily="34" charset="0"/>
              </a:rPr>
              <a:t>SI Neg. 83-14878. Date: </a:t>
            </a:r>
            <a:r>
              <a:rPr lang="en-GB" b="0" i="1" dirty="0" err="1">
                <a:solidFill>
                  <a:srgbClr val="54595D"/>
                </a:solidFill>
                <a:effectLst/>
                <a:latin typeface="Arial" panose="020B0604020202020204" pitchFamily="34" charset="0"/>
              </a:rPr>
              <a:t>na.</a:t>
            </a:r>
            <a:r>
              <a:rPr lang="en-GB" b="0" i="0" dirty="0">
                <a:solidFill>
                  <a:srgbClr val="54595D"/>
                </a:solidFill>
                <a:effectLst/>
                <a:latin typeface="Arial" panose="020B0604020202020204" pitchFamily="34" charset="0"/>
              </a:rPr>
              <a:t>..Grace Murray Hopper at the UNIVAC keyboard, c. 1960. Grace Brewster Murray: American mathematician and rear admiral in the U.S. Navy who was a pioneer in developing computer technology, helping to devise UNIVAC I. the first commercial electronic computer, and naval applications for COBOL (common-business-oriented language).</a:t>
            </a:r>
          </a:p>
          <a:p>
            <a:pPr marL="0" indent="0">
              <a:buSzPts val="1100"/>
            </a:pPr>
            <a:endParaRPr dirty="0"/>
          </a:p>
        </p:txBody>
      </p:sp>
      <p:sp>
        <p:nvSpPr>
          <p:cNvPr id="92" name="Google Shape;92;p14: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a:fld id="{00000000-1234-1234-1234-123412341234}" type="slidenum">
              <a:rPr lang="en-GB"/>
              <a:pPr algn="r"/>
              <a:t>6</a:t>
            </a:fld>
            <a:endParaRPr/>
          </a:p>
        </p:txBody>
      </p:sp>
    </p:spTree>
    <p:extLst>
      <p:ext uri="{BB962C8B-B14F-4D97-AF65-F5344CB8AC3E}">
        <p14:creationId xmlns:p14="http://schemas.microsoft.com/office/powerpoint/2010/main" val="2675833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4: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SzPts val="1100"/>
            </a:pPr>
            <a:r>
              <a:rPr lang="en-GB" sz="1200" b="0" i="0" u="none" strike="noStrike" kern="1200" dirty="0">
                <a:solidFill>
                  <a:schemeClr val="tx1"/>
                </a:solidFill>
                <a:effectLst/>
                <a:latin typeface="+mn-lt"/>
                <a:ea typeface="+mn-ea"/>
                <a:cs typeface="+mn-cs"/>
              </a:rPr>
              <a:t>Image source: https://www.flickr.com/photos/1971867@N05</a:t>
            </a:r>
          </a:p>
          <a:p>
            <a:pPr marL="0" indent="0">
              <a:buSzPts val="1100"/>
            </a:pPr>
            <a:r>
              <a:rPr lang="en-GB" sz="1200" b="0" i="0" u="none" strike="noStrike" kern="1200" dirty="0">
                <a:solidFill>
                  <a:schemeClr val="tx1"/>
                </a:solidFill>
                <a:effectLst/>
                <a:latin typeface="+mn-lt"/>
                <a:ea typeface="+mn-ea"/>
                <a:cs typeface="+mn-cs"/>
              </a:rPr>
              <a:t>What similarities do you see with the previous three coders? They are all from USA! It’s time we had some inspirational coders from the UK!</a:t>
            </a:r>
            <a:endParaRPr dirty="0"/>
          </a:p>
        </p:txBody>
      </p:sp>
      <p:sp>
        <p:nvSpPr>
          <p:cNvPr id="92" name="Google Shape;92;p14: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a:fld id="{00000000-1234-1234-1234-123412341234}" type="slidenum">
              <a:rPr lang="en-GB"/>
              <a:pPr algn="r"/>
              <a:t>7</a:t>
            </a:fld>
            <a:endParaRPr/>
          </a:p>
        </p:txBody>
      </p:sp>
    </p:spTree>
    <p:extLst>
      <p:ext uri="{BB962C8B-B14F-4D97-AF65-F5344CB8AC3E}">
        <p14:creationId xmlns:p14="http://schemas.microsoft.com/office/powerpoint/2010/main" val="3172458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game has an ad to start so worth loading before the lesson starts. Choose one or two learners to have a go at the game, get the learners to consider when the score goes up and how the timer is counting down. https://</a:t>
            </a:r>
            <a:r>
              <a:rPr lang="en-GB" dirty="0" err="1"/>
              <a:t>www.classicgame.co.uk</a:t>
            </a:r>
            <a:r>
              <a:rPr lang="en-GB" dirty="0"/>
              <a:t>/game/</a:t>
            </a:r>
            <a:r>
              <a:rPr lang="en-GB" dirty="0" err="1"/>
              <a:t>Whack+a+Mole</a:t>
            </a:r>
            <a:r>
              <a:rPr lang="en-GB" dirty="0"/>
              <a:t> </a:t>
            </a:r>
          </a:p>
        </p:txBody>
      </p:sp>
      <p:sp>
        <p:nvSpPr>
          <p:cNvPr id="4" name="Slide Number Placeholder 3"/>
          <p:cNvSpPr>
            <a:spLocks noGrp="1"/>
          </p:cNvSpPr>
          <p:nvPr>
            <p:ph type="sldNum" sz="quarter" idx="5"/>
          </p:nvPr>
        </p:nvSpPr>
        <p:spPr/>
        <p:txBody>
          <a:bodyPr/>
          <a:lstStyle/>
          <a:p>
            <a:fld id="{F9A677CE-7F5E-744A-AF3D-7DF1CCE81B24}" type="slidenum">
              <a:rPr lang="en-GB" smtClean="0"/>
              <a:t>9</a:t>
            </a:fld>
            <a:endParaRPr lang="en-GB"/>
          </a:p>
        </p:txBody>
      </p:sp>
    </p:spTree>
    <p:extLst>
      <p:ext uri="{BB962C8B-B14F-4D97-AF65-F5344CB8AC3E}">
        <p14:creationId xmlns:p14="http://schemas.microsoft.com/office/powerpoint/2010/main" val="2872393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 variable in simple terms…..it is a placeholder that changes value. For example a game such as FIFA will have the following variables; Time, Score, Teams, name, points (if applicable), level, position etc. A simple game such as Pac Man will also have similar variables.</a:t>
            </a:r>
            <a:endParaRPr lang="en-GB" dirty="0"/>
          </a:p>
        </p:txBody>
      </p:sp>
      <p:sp>
        <p:nvSpPr>
          <p:cNvPr id="4" name="Slide Number Placeholder 3"/>
          <p:cNvSpPr>
            <a:spLocks noGrp="1"/>
          </p:cNvSpPr>
          <p:nvPr>
            <p:ph type="sldNum" sz="quarter" idx="5"/>
          </p:nvPr>
        </p:nvSpPr>
        <p:spPr/>
        <p:txBody>
          <a:bodyPr/>
          <a:lstStyle/>
          <a:p>
            <a:fld id="{F9A677CE-7F5E-744A-AF3D-7DF1CCE81B24}" type="slidenum">
              <a:rPr lang="en-GB" smtClean="0"/>
              <a:t>10</a:t>
            </a:fld>
            <a:endParaRPr lang="en-GB"/>
          </a:p>
        </p:txBody>
      </p:sp>
    </p:spTree>
    <p:extLst>
      <p:ext uri="{BB962C8B-B14F-4D97-AF65-F5344CB8AC3E}">
        <p14:creationId xmlns:p14="http://schemas.microsoft.com/office/powerpoint/2010/main" val="283071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game has an ad to start so worth loading before the lesson starts. Choose one or two learners to have a go at the game, get the learners to consider when the score goes up and how the timer is counting down. https://</a:t>
            </a:r>
            <a:r>
              <a:rPr lang="en-GB" dirty="0" err="1"/>
              <a:t>www.classicgame.co.uk</a:t>
            </a:r>
            <a:r>
              <a:rPr lang="en-GB" dirty="0"/>
              <a:t>/game/</a:t>
            </a:r>
            <a:r>
              <a:rPr lang="en-GB" dirty="0" err="1"/>
              <a:t>Whack+a+Mole</a:t>
            </a:r>
            <a:r>
              <a:rPr lang="en-GB" dirty="0"/>
              <a:t> </a:t>
            </a:r>
          </a:p>
        </p:txBody>
      </p:sp>
      <p:sp>
        <p:nvSpPr>
          <p:cNvPr id="4" name="Slide Number Placeholder 3"/>
          <p:cNvSpPr>
            <a:spLocks noGrp="1"/>
          </p:cNvSpPr>
          <p:nvPr>
            <p:ph type="sldNum" sz="quarter" idx="5"/>
          </p:nvPr>
        </p:nvSpPr>
        <p:spPr/>
        <p:txBody>
          <a:bodyPr/>
          <a:lstStyle/>
          <a:p>
            <a:fld id="{F9A677CE-7F5E-744A-AF3D-7DF1CCE81B24}" type="slidenum">
              <a:rPr lang="en-GB" smtClean="0"/>
              <a:t>11</a:t>
            </a:fld>
            <a:endParaRPr lang="en-GB"/>
          </a:p>
        </p:txBody>
      </p:sp>
    </p:spTree>
    <p:extLst>
      <p:ext uri="{BB962C8B-B14F-4D97-AF65-F5344CB8AC3E}">
        <p14:creationId xmlns:p14="http://schemas.microsoft.com/office/powerpoint/2010/main" val="2361896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854874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dirty="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E55ADD6-F8CE-1748-83D1-037D91A2E22A}" type="datetimeFigureOut">
              <a:rPr lang="en-US" smtClean="0"/>
              <a:pPr/>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7DF3C2-0495-F940-AA06-AB01FA4F82D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55ADD6-F8CE-1748-83D1-037D91A2E22A}" type="datetimeFigureOut">
              <a:rPr lang="en-US" smtClean="0"/>
              <a:pPr/>
              <a:t>1/17/2023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DF3C2-0495-F940-AA06-AB01FA4F82D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microsoft.com/office/2007/relationships/hdphoto" Target="../media/hdphoto2.wdp"/><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3.jpg"/><Relationship Id="rId5" Type="http://schemas.microsoft.com/office/2007/relationships/hdphoto" Target="../media/hdphoto1.wdp"/><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https://www.classicgame.co.uk/game/Whack+a+Mole"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39798F-A577-5D6A-5BD0-F7B126A66B5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pic>
        <p:nvPicPr>
          <p:cNvPr id="4" name="Picture 3" descr="A picture containing person, child, young, dining table&#10;&#10;Description automatically generated">
            <a:extLst>
              <a:ext uri="{FF2B5EF4-FFF2-40B4-BE49-F238E27FC236}">
                <a16:creationId xmlns:a16="http://schemas.microsoft.com/office/drawing/2014/main" id="{EA3630B7-02E2-C00F-694F-5FC92F24AC37}"/>
              </a:ext>
            </a:extLst>
          </p:cNvPr>
          <p:cNvPicPr>
            <a:picLocks noChangeAspect="1"/>
          </p:cNvPicPr>
          <p:nvPr/>
        </p:nvPicPr>
        <p:blipFill>
          <a:blip r:embed="rId4"/>
          <a:stretch>
            <a:fillRect/>
          </a:stretch>
        </p:blipFill>
        <p:spPr>
          <a:xfrm>
            <a:off x="2387833" y="2188779"/>
            <a:ext cx="4368334" cy="2912222"/>
          </a:xfrm>
          <a:prstGeom prst="rect">
            <a:avLst/>
          </a:prstGeom>
        </p:spPr>
      </p:pic>
      <p:sp>
        <p:nvSpPr>
          <p:cNvPr id="2" name="TextBox 1">
            <a:extLst>
              <a:ext uri="{FF2B5EF4-FFF2-40B4-BE49-F238E27FC236}">
                <a16:creationId xmlns:a16="http://schemas.microsoft.com/office/drawing/2014/main" id="{C411FA37-A5E3-D479-BF93-8447357FC624}"/>
              </a:ext>
            </a:extLst>
          </p:cNvPr>
          <p:cNvSpPr txBox="1"/>
          <p:nvPr/>
        </p:nvSpPr>
        <p:spPr>
          <a:xfrm>
            <a:off x="2688020" y="1137745"/>
            <a:ext cx="4168129" cy="769441"/>
          </a:xfrm>
          <a:prstGeom prst="rect">
            <a:avLst/>
          </a:prstGeom>
          <a:noFill/>
        </p:spPr>
        <p:txBody>
          <a:bodyPr wrap="none" rtlCol="0">
            <a:spAutoFit/>
          </a:bodyPr>
          <a:lstStyle/>
          <a:p>
            <a:r>
              <a:rPr lang="en-GB" sz="4400" b="1" dirty="0">
                <a:latin typeface="Arial" panose="020B0604020202020204" pitchFamily="34" charset="0"/>
                <a:cs typeface="Arial" panose="020B0604020202020204" pitchFamily="34" charset="0"/>
              </a:rPr>
              <a:t>Coding Games</a:t>
            </a:r>
          </a:p>
        </p:txBody>
      </p:sp>
      <p:sp>
        <p:nvSpPr>
          <p:cNvPr id="5" name="TextBox 4">
            <a:extLst>
              <a:ext uri="{FF2B5EF4-FFF2-40B4-BE49-F238E27FC236}">
                <a16:creationId xmlns:a16="http://schemas.microsoft.com/office/drawing/2014/main" id="{2E6921A1-A394-114F-CA8C-6C53F5FC4B70}"/>
              </a:ext>
            </a:extLst>
          </p:cNvPr>
          <p:cNvSpPr txBox="1"/>
          <p:nvPr/>
        </p:nvSpPr>
        <p:spPr>
          <a:xfrm>
            <a:off x="244533" y="5155302"/>
            <a:ext cx="8654933" cy="584775"/>
          </a:xfrm>
          <a:prstGeom prst="rect">
            <a:avLst/>
          </a:prstGeom>
          <a:noFill/>
        </p:spPr>
        <p:txBody>
          <a:bodyPr wrap="none" rtlCol="0">
            <a:spAutoFit/>
          </a:bodyPr>
          <a:lstStyle/>
          <a:p>
            <a:pPr algn="ctr"/>
            <a:r>
              <a:rPr lang="en-GB" sz="3200" b="1" dirty="0">
                <a:latin typeface="Arial" panose="020B0604020202020204" pitchFamily="34" charset="0"/>
                <a:cs typeface="Arial" panose="020B0604020202020204" pitchFamily="34" charset="0"/>
              </a:rPr>
              <a:t>Design and make your own computer game</a:t>
            </a:r>
          </a:p>
        </p:txBody>
      </p:sp>
    </p:spTree>
    <p:extLst>
      <p:ext uri="{BB962C8B-B14F-4D97-AF65-F5344CB8AC3E}">
        <p14:creationId xmlns:p14="http://schemas.microsoft.com/office/powerpoint/2010/main" val="3917612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3CCBB8-AD87-490B-5615-0CAD15FD50A4}"/>
              </a:ext>
            </a:extLst>
          </p:cNvPr>
          <p:cNvSpPr txBox="1"/>
          <p:nvPr/>
        </p:nvSpPr>
        <p:spPr>
          <a:xfrm>
            <a:off x="350261" y="1725223"/>
            <a:ext cx="8443473" cy="2308324"/>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 variable is a placeholder for the computer’s memory.</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Variables can be set and changed.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Each value needs to be named, as it can only store one value at a time. For example, time, team names, the score.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What are the names of the values on these sticky notes?</a:t>
            </a:r>
          </a:p>
        </p:txBody>
      </p:sp>
      <p:grpSp>
        <p:nvGrpSpPr>
          <p:cNvPr id="8" name="Group 7">
            <a:extLst>
              <a:ext uri="{FF2B5EF4-FFF2-40B4-BE49-F238E27FC236}">
                <a16:creationId xmlns:a16="http://schemas.microsoft.com/office/drawing/2014/main" id="{61912A65-6F08-D413-A990-0AE1BB5062BE}"/>
              </a:ext>
            </a:extLst>
          </p:cNvPr>
          <p:cNvGrpSpPr/>
          <p:nvPr/>
        </p:nvGrpSpPr>
        <p:grpSpPr>
          <a:xfrm>
            <a:off x="1420776" y="4311197"/>
            <a:ext cx="5878477" cy="1784455"/>
            <a:chOff x="1420776" y="3789630"/>
            <a:chExt cx="5878477" cy="1784455"/>
          </a:xfrm>
        </p:grpSpPr>
        <p:pic>
          <p:nvPicPr>
            <p:cNvPr id="6146" name="Picture 2" descr="Note, Post-It, Reminder, Sticky Note">
              <a:extLst>
                <a:ext uri="{FF2B5EF4-FFF2-40B4-BE49-F238E27FC236}">
                  <a16:creationId xmlns:a16="http://schemas.microsoft.com/office/drawing/2014/main" id="{3B7DACBD-3F6F-6DBE-9C9D-7792D52F6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776" y="3789630"/>
              <a:ext cx="1952404" cy="17844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Note, Post-It, Reminder, Sticky Note">
              <a:extLst>
                <a:ext uri="{FF2B5EF4-FFF2-40B4-BE49-F238E27FC236}">
                  <a16:creationId xmlns:a16="http://schemas.microsoft.com/office/drawing/2014/main" id="{77575904-22EB-A6EC-F671-0FA4CE590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6849" y="3789630"/>
              <a:ext cx="1952404" cy="1784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554E47-7464-1373-D8FE-AAF6366EFA3F}"/>
                </a:ext>
              </a:extLst>
            </p:cNvPr>
            <p:cNvSpPr txBox="1"/>
            <p:nvPr/>
          </p:nvSpPr>
          <p:spPr>
            <a:xfrm>
              <a:off x="2113222" y="4198055"/>
              <a:ext cx="1196162" cy="923330"/>
            </a:xfrm>
            <a:prstGeom prst="rect">
              <a:avLst/>
            </a:prstGeom>
            <a:noFill/>
          </p:spPr>
          <p:txBody>
            <a:bodyPr wrap="square" rtlCol="0">
              <a:spAutoFit/>
            </a:bodyPr>
            <a:lstStyle/>
            <a:p>
              <a:r>
                <a:rPr lang="en-GB" sz="5400" dirty="0">
                  <a:latin typeface="Arial" panose="020B0604020202020204" pitchFamily="34" charset="0"/>
                  <a:cs typeface="Arial" panose="020B0604020202020204" pitchFamily="34" charset="0"/>
                </a:rPr>
                <a:t>6</a:t>
              </a:r>
            </a:p>
          </p:txBody>
        </p:sp>
        <p:sp>
          <p:nvSpPr>
            <p:cNvPr id="7" name="TextBox 6">
              <a:extLst>
                <a:ext uri="{FF2B5EF4-FFF2-40B4-BE49-F238E27FC236}">
                  <a16:creationId xmlns:a16="http://schemas.microsoft.com/office/drawing/2014/main" id="{2F5E21E6-CE01-6920-E48E-F2CD60D6B563}"/>
                </a:ext>
              </a:extLst>
            </p:cNvPr>
            <p:cNvSpPr txBox="1"/>
            <p:nvPr/>
          </p:nvSpPr>
          <p:spPr>
            <a:xfrm>
              <a:off x="5592773" y="3918815"/>
              <a:ext cx="1613490"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elephants</a:t>
              </a:r>
            </a:p>
          </p:txBody>
        </p:sp>
        <p:pic>
          <p:nvPicPr>
            <p:cNvPr id="6148" name="Picture 4" descr="Elephant, Animal, Wildlife, Mammal">
              <a:extLst>
                <a:ext uri="{FF2B5EF4-FFF2-40B4-BE49-F238E27FC236}">
                  <a16:creationId xmlns:a16="http://schemas.microsoft.com/office/drawing/2014/main" id="{464FE44E-90F7-F714-996C-2C7ED91FB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2183" y="4394183"/>
              <a:ext cx="754670" cy="92631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ECDDFF32-2CCA-2B93-D97F-F6B81C9E54B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28827"/>
            <a:ext cx="756745" cy="750193"/>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6303B895-E145-3649-9D98-EC679D4CCF50}"/>
              </a:ext>
            </a:extLst>
          </p:cNvPr>
          <p:cNvSpPr txBox="1"/>
          <p:nvPr/>
        </p:nvSpPr>
        <p:spPr>
          <a:xfrm>
            <a:off x="3466471" y="1078892"/>
            <a:ext cx="2211055"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Variables</a:t>
            </a:r>
          </a:p>
        </p:txBody>
      </p:sp>
    </p:spTree>
    <p:extLst>
      <p:ext uri="{BB962C8B-B14F-4D97-AF65-F5344CB8AC3E}">
        <p14:creationId xmlns:p14="http://schemas.microsoft.com/office/powerpoint/2010/main" val="1072554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3CCBB8-AD87-490B-5615-0CAD15FD50A4}"/>
              </a:ext>
            </a:extLst>
          </p:cNvPr>
          <p:cNvSpPr txBox="1"/>
          <p:nvPr/>
        </p:nvSpPr>
        <p:spPr>
          <a:xfrm>
            <a:off x="566975" y="1886249"/>
            <a:ext cx="815783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Write a number value or an animal on your post it note.</a:t>
            </a:r>
          </a:p>
        </p:txBody>
      </p:sp>
      <p:pic>
        <p:nvPicPr>
          <p:cNvPr id="6146" name="Picture 2" descr="Note, Post-It, Reminder, Sticky Note">
            <a:extLst>
              <a:ext uri="{FF2B5EF4-FFF2-40B4-BE49-F238E27FC236}">
                <a16:creationId xmlns:a16="http://schemas.microsoft.com/office/drawing/2014/main" id="{3B7DACBD-3F6F-6DBE-9C9D-7792D52F6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828" y="3550874"/>
            <a:ext cx="1952404" cy="17844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Note, Post-It, Reminder, Sticky Note">
            <a:extLst>
              <a:ext uri="{FF2B5EF4-FFF2-40B4-BE49-F238E27FC236}">
                <a16:creationId xmlns:a16="http://schemas.microsoft.com/office/drawing/2014/main" id="{77575904-22EB-A6EC-F671-0FA4CE590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900" y="3550874"/>
            <a:ext cx="1952404" cy="1784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554E47-7464-1373-D8FE-AAF6366EFA3F}"/>
              </a:ext>
            </a:extLst>
          </p:cNvPr>
          <p:cNvSpPr txBox="1"/>
          <p:nvPr/>
        </p:nvSpPr>
        <p:spPr>
          <a:xfrm>
            <a:off x="2161071" y="3981436"/>
            <a:ext cx="1196162" cy="923330"/>
          </a:xfrm>
          <a:prstGeom prst="rect">
            <a:avLst/>
          </a:prstGeom>
          <a:noFill/>
        </p:spPr>
        <p:txBody>
          <a:bodyPr wrap="square" rtlCol="0">
            <a:spAutoFit/>
          </a:bodyPr>
          <a:lstStyle/>
          <a:p>
            <a:r>
              <a:rPr lang="en-GB" sz="5400" dirty="0">
                <a:latin typeface="Arial" panose="020B0604020202020204" pitchFamily="34" charset="0"/>
                <a:cs typeface="Arial" panose="020B0604020202020204" pitchFamily="34" charset="0"/>
              </a:rPr>
              <a:t>6</a:t>
            </a:r>
          </a:p>
        </p:txBody>
      </p:sp>
      <p:sp>
        <p:nvSpPr>
          <p:cNvPr id="7" name="TextBox 6">
            <a:extLst>
              <a:ext uri="{FF2B5EF4-FFF2-40B4-BE49-F238E27FC236}">
                <a16:creationId xmlns:a16="http://schemas.microsoft.com/office/drawing/2014/main" id="{2F5E21E6-CE01-6920-E48E-F2CD60D6B563}"/>
              </a:ext>
            </a:extLst>
          </p:cNvPr>
          <p:cNvSpPr txBox="1"/>
          <p:nvPr/>
        </p:nvSpPr>
        <p:spPr>
          <a:xfrm>
            <a:off x="5669813" y="3656943"/>
            <a:ext cx="1613490"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elephants</a:t>
            </a:r>
          </a:p>
        </p:txBody>
      </p:sp>
      <p:pic>
        <p:nvPicPr>
          <p:cNvPr id="6148" name="Picture 4" descr="Elephant, Animal, Wildlife, Mammal">
            <a:extLst>
              <a:ext uri="{FF2B5EF4-FFF2-40B4-BE49-F238E27FC236}">
                <a16:creationId xmlns:a16="http://schemas.microsoft.com/office/drawing/2014/main" id="{464FE44E-90F7-F714-996C-2C7ED91FB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6234" y="4155428"/>
            <a:ext cx="754670" cy="9263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A30DF04-4304-0B1C-CE81-07F3E111BB7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40570A5B-51CB-ED18-5B01-6F28819671BD}"/>
              </a:ext>
            </a:extLst>
          </p:cNvPr>
          <p:cNvSpPr txBox="1"/>
          <p:nvPr/>
        </p:nvSpPr>
        <p:spPr>
          <a:xfrm>
            <a:off x="2642777" y="1083066"/>
            <a:ext cx="4006225"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Changing a value</a:t>
            </a:r>
          </a:p>
        </p:txBody>
      </p:sp>
    </p:spTree>
    <p:extLst>
      <p:ext uri="{BB962C8B-B14F-4D97-AF65-F5344CB8AC3E}">
        <p14:creationId xmlns:p14="http://schemas.microsoft.com/office/powerpoint/2010/main" val="929879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ote, Post-It, Reminder, Sticky Note">
            <a:extLst>
              <a:ext uri="{FF2B5EF4-FFF2-40B4-BE49-F238E27FC236}">
                <a16:creationId xmlns:a16="http://schemas.microsoft.com/office/drawing/2014/main" id="{3B7DACBD-3F6F-6DBE-9C9D-7792D52F6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944" y="5001384"/>
            <a:ext cx="947627" cy="8661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ote, Post-It, Reminder, Sticky Note">
            <a:extLst>
              <a:ext uri="{FF2B5EF4-FFF2-40B4-BE49-F238E27FC236}">
                <a16:creationId xmlns:a16="http://schemas.microsoft.com/office/drawing/2014/main" id="{68A0EB78-EABC-ECAC-ADB5-CBC0ED211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0236" y="5001384"/>
            <a:ext cx="947627" cy="8661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2165C57-2453-5C97-0DA4-D439A4F22F69}"/>
              </a:ext>
            </a:extLst>
          </p:cNvPr>
          <p:cNvSpPr/>
          <p:nvPr/>
        </p:nvSpPr>
        <p:spPr>
          <a:xfrm>
            <a:off x="372489" y="5134357"/>
            <a:ext cx="989823" cy="523220"/>
          </a:xfrm>
          <a:prstGeom prst="rect">
            <a:avLst/>
          </a:prstGeom>
        </p:spPr>
        <p:txBody>
          <a:bodyPr wrap="none">
            <a:spAutoFit/>
          </a:bodyPr>
          <a:lstStyle/>
          <a:p>
            <a:pPr algn="ctr"/>
            <a:r>
              <a:rPr lang="en-GB" sz="2800" dirty="0">
                <a:solidFill>
                  <a:srgbClr val="0070C0"/>
                </a:solidFill>
              </a:rPr>
              <a:t>I love</a:t>
            </a:r>
          </a:p>
        </p:txBody>
      </p:sp>
      <p:sp>
        <p:nvSpPr>
          <p:cNvPr id="10" name="Rectangle 9">
            <a:extLst>
              <a:ext uri="{FF2B5EF4-FFF2-40B4-BE49-F238E27FC236}">
                <a16:creationId xmlns:a16="http://schemas.microsoft.com/office/drawing/2014/main" id="{698A5DE4-45A2-5E31-6959-525147063069}"/>
              </a:ext>
            </a:extLst>
          </p:cNvPr>
          <p:cNvSpPr/>
          <p:nvPr/>
        </p:nvSpPr>
        <p:spPr>
          <a:xfrm>
            <a:off x="2745369" y="5134357"/>
            <a:ext cx="3181769" cy="523220"/>
          </a:xfrm>
          <a:prstGeom prst="rect">
            <a:avLst/>
          </a:prstGeom>
        </p:spPr>
        <p:txBody>
          <a:bodyPr wrap="none">
            <a:spAutoFit/>
          </a:bodyPr>
          <a:lstStyle/>
          <a:p>
            <a:pPr algn="ctr"/>
            <a:r>
              <a:rPr lang="en-GB" sz="2800" dirty="0">
                <a:solidFill>
                  <a:srgbClr val="0070C0"/>
                </a:solidFill>
              </a:rPr>
              <a:t>so much that I have </a:t>
            </a:r>
          </a:p>
        </p:txBody>
      </p:sp>
      <p:sp>
        <p:nvSpPr>
          <p:cNvPr id="11" name="Rectangle 10">
            <a:extLst>
              <a:ext uri="{FF2B5EF4-FFF2-40B4-BE49-F238E27FC236}">
                <a16:creationId xmlns:a16="http://schemas.microsoft.com/office/drawing/2014/main" id="{C98AD34B-4826-AE6A-0330-A3FF39DFAC75}"/>
              </a:ext>
            </a:extLst>
          </p:cNvPr>
          <p:cNvSpPr/>
          <p:nvPr/>
        </p:nvSpPr>
        <p:spPr>
          <a:xfrm>
            <a:off x="7230832" y="5134357"/>
            <a:ext cx="1540679" cy="523220"/>
          </a:xfrm>
          <a:prstGeom prst="rect">
            <a:avLst/>
          </a:prstGeom>
        </p:spPr>
        <p:txBody>
          <a:bodyPr wrap="none">
            <a:spAutoFit/>
          </a:bodyPr>
          <a:lstStyle/>
          <a:p>
            <a:pPr algn="ctr"/>
            <a:r>
              <a:rPr lang="en-GB" sz="2800" dirty="0">
                <a:solidFill>
                  <a:srgbClr val="0070C0"/>
                </a:solidFill>
              </a:rPr>
              <a:t>at home!</a:t>
            </a:r>
          </a:p>
        </p:txBody>
      </p:sp>
      <p:pic>
        <p:nvPicPr>
          <p:cNvPr id="3" name="Picture 2">
            <a:extLst>
              <a:ext uri="{FF2B5EF4-FFF2-40B4-BE49-F238E27FC236}">
                <a16:creationId xmlns:a16="http://schemas.microsoft.com/office/drawing/2014/main" id="{F036C74D-26EF-C51D-4CA3-D9882F7AD67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70CF5029-66EA-6295-E52D-E5D79E55FBDA}"/>
              </a:ext>
            </a:extLst>
          </p:cNvPr>
          <p:cNvSpPr txBox="1"/>
          <p:nvPr/>
        </p:nvSpPr>
        <p:spPr>
          <a:xfrm>
            <a:off x="459369" y="2046621"/>
            <a:ext cx="8312142" cy="2308324"/>
          </a:xfrm>
          <a:prstGeom prst="rect">
            <a:avLst/>
          </a:prstGeom>
          <a:noFill/>
        </p:spPr>
        <p:txBody>
          <a:bodyPr wrap="square">
            <a:spAutoFit/>
          </a:bodyPr>
          <a:lstStyle/>
          <a:p>
            <a:pPr marL="342900" lvl="0" indent="-342900">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If the value of a variable is changed, then the new value will replace it and the old one must be destroyed. </a:t>
            </a:r>
          </a:p>
          <a:p>
            <a:pPr marL="342900" lvl="0" indent="-342900">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Have a go at coming up to the board to put your values into this sentence! </a:t>
            </a:r>
          </a:p>
          <a:p>
            <a:pPr marL="342900" lvl="0" indent="-342900">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Remember to destroy any old values before you replace them.</a:t>
            </a:r>
            <a:endParaRPr lang="en-GB"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FDB28F7-DE18-CB31-5C5A-DE42A8AB913B}"/>
              </a:ext>
            </a:extLst>
          </p:cNvPr>
          <p:cNvSpPr txBox="1"/>
          <p:nvPr/>
        </p:nvSpPr>
        <p:spPr>
          <a:xfrm>
            <a:off x="2475571" y="1078666"/>
            <a:ext cx="4006225"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Changing a value</a:t>
            </a:r>
          </a:p>
        </p:txBody>
      </p:sp>
    </p:spTree>
    <p:extLst>
      <p:ext uri="{BB962C8B-B14F-4D97-AF65-F5344CB8AC3E}">
        <p14:creationId xmlns:p14="http://schemas.microsoft.com/office/powerpoint/2010/main" val="1267687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3CCBB8-AD87-490B-5615-0CAD15FD50A4}"/>
              </a:ext>
            </a:extLst>
          </p:cNvPr>
          <p:cNvSpPr txBox="1"/>
          <p:nvPr/>
        </p:nvSpPr>
        <p:spPr>
          <a:xfrm>
            <a:off x="194221" y="1859340"/>
            <a:ext cx="8742335" cy="1200329"/>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We are going to have a go at creating our own whack ‘</a:t>
            </a:r>
            <a:r>
              <a:rPr lang="en-GB" sz="2400" dirty="0" err="1">
                <a:latin typeface="Arial" panose="020B0604020202020204" pitchFamily="34" charset="0"/>
                <a:cs typeface="Arial" panose="020B0604020202020204" pitchFamily="34" charset="0"/>
              </a:rPr>
              <a:t>em</a:t>
            </a:r>
            <a:r>
              <a:rPr lang="en-GB" sz="2400" dirty="0">
                <a:latin typeface="Arial" panose="020B0604020202020204" pitchFamily="34" charset="0"/>
                <a:cs typeface="Arial" panose="020B0604020202020204" pitchFamily="34" charset="0"/>
              </a:rPr>
              <a:t> all style games!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First, you must plan your game. Fill out the planning sheet. </a:t>
            </a:r>
          </a:p>
        </p:txBody>
      </p:sp>
      <p:pic>
        <p:nvPicPr>
          <p:cNvPr id="5" name="Picture 4">
            <a:extLst>
              <a:ext uri="{FF2B5EF4-FFF2-40B4-BE49-F238E27FC236}">
                <a16:creationId xmlns:a16="http://schemas.microsoft.com/office/drawing/2014/main" id="{1ECE3619-1CEA-1B2A-DEE8-EF1A18C838E0}"/>
              </a:ext>
            </a:extLst>
          </p:cNvPr>
          <p:cNvPicPr>
            <a:picLocks noChangeAspect="1"/>
          </p:cNvPicPr>
          <p:nvPr/>
        </p:nvPicPr>
        <p:blipFill>
          <a:blip r:embed="rId3"/>
          <a:stretch>
            <a:fillRect/>
          </a:stretch>
        </p:blipFill>
        <p:spPr>
          <a:xfrm>
            <a:off x="5250294" y="3281293"/>
            <a:ext cx="3307890" cy="2690942"/>
          </a:xfrm>
          <a:prstGeom prst="rect">
            <a:avLst/>
          </a:prstGeom>
        </p:spPr>
      </p:pic>
      <p:pic>
        <p:nvPicPr>
          <p:cNvPr id="3" name="Picture 2">
            <a:extLst>
              <a:ext uri="{FF2B5EF4-FFF2-40B4-BE49-F238E27FC236}">
                <a16:creationId xmlns:a16="http://schemas.microsoft.com/office/drawing/2014/main" id="{52F5FA27-5CA3-87ED-D35B-321076F8972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4761ED67-0817-23B2-BF82-E05279EA3AC7}"/>
              </a:ext>
            </a:extLst>
          </p:cNvPr>
          <p:cNvSpPr txBox="1"/>
          <p:nvPr/>
        </p:nvSpPr>
        <p:spPr>
          <a:xfrm>
            <a:off x="2181297" y="1096878"/>
            <a:ext cx="4878259"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Designing your game</a:t>
            </a:r>
          </a:p>
        </p:txBody>
      </p:sp>
      <p:sp>
        <p:nvSpPr>
          <p:cNvPr id="7" name="TextBox 6">
            <a:extLst>
              <a:ext uri="{FF2B5EF4-FFF2-40B4-BE49-F238E27FC236}">
                <a16:creationId xmlns:a16="http://schemas.microsoft.com/office/drawing/2014/main" id="{37B30F69-1444-F7DC-156F-E61DAB1DC7BC}"/>
              </a:ext>
            </a:extLst>
          </p:cNvPr>
          <p:cNvSpPr txBox="1"/>
          <p:nvPr/>
        </p:nvSpPr>
        <p:spPr>
          <a:xfrm>
            <a:off x="194222" y="4307172"/>
            <a:ext cx="4223399" cy="1569660"/>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Top Tip:</a:t>
            </a:r>
          </a:p>
          <a:p>
            <a:r>
              <a:rPr lang="en-GB" sz="2400" dirty="0">
                <a:latin typeface="Arial" panose="020B0604020202020204" pitchFamily="34" charset="0"/>
                <a:cs typeface="Arial" panose="020B0604020202020204" pitchFamily="34" charset="0"/>
              </a:rPr>
              <a:t>You may wish to open scratch to see all your character and sound options. </a:t>
            </a:r>
          </a:p>
        </p:txBody>
      </p:sp>
    </p:spTree>
    <p:extLst>
      <p:ext uri="{BB962C8B-B14F-4D97-AF65-F5344CB8AC3E}">
        <p14:creationId xmlns:p14="http://schemas.microsoft.com/office/powerpoint/2010/main" val="2337452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CE3619-1CEA-1B2A-DEE8-EF1A18C838E0}"/>
              </a:ext>
            </a:extLst>
          </p:cNvPr>
          <p:cNvPicPr>
            <a:picLocks noChangeAspect="1"/>
          </p:cNvPicPr>
          <p:nvPr/>
        </p:nvPicPr>
        <p:blipFill>
          <a:blip r:embed="rId3"/>
          <a:stretch>
            <a:fillRect/>
          </a:stretch>
        </p:blipFill>
        <p:spPr>
          <a:xfrm>
            <a:off x="2966482" y="3270552"/>
            <a:ext cx="3307890" cy="2690942"/>
          </a:xfrm>
          <a:prstGeom prst="rect">
            <a:avLst/>
          </a:prstGeom>
        </p:spPr>
      </p:pic>
      <p:sp>
        <p:nvSpPr>
          <p:cNvPr id="6" name="Rounded Rectangular Callout 5">
            <a:extLst>
              <a:ext uri="{FF2B5EF4-FFF2-40B4-BE49-F238E27FC236}">
                <a16:creationId xmlns:a16="http://schemas.microsoft.com/office/drawing/2014/main" id="{CCA97F2E-6EB2-02B6-0D4B-046460CFDA20}"/>
              </a:ext>
            </a:extLst>
          </p:cNvPr>
          <p:cNvSpPr/>
          <p:nvPr/>
        </p:nvSpPr>
        <p:spPr>
          <a:xfrm>
            <a:off x="6348801" y="3429000"/>
            <a:ext cx="2726085" cy="2556164"/>
          </a:xfrm>
          <a:prstGeom prst="wedgeRoundRectCallout">
            <a:avLst>
              <a:gd name="adj1" fmla="val -68805"/>
              <a:gd name="adj2" fmla="val -5371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You can add more characters in later but start with three until you are happy your code is correct.</a:t>
            </a:r>
          </a:p>
        </p:txBody>
      </p:sp>
      <p:sp>
        <p:nvSpPr>
          <p:cNvPr id="12" name="Rounded Rectangular Callout 11">
            <a:extLst>
              <a:ext uri="{FF2B5EF4-FFF2-40B4-BE49-F238E27FC236}">
                <a16:creationId xmlns:a16="http://schemas.microsoft.com/office/drawing/2014/main" id="{8CBE9969-80C5-FB66-82D4-AA8A42A3996C}"/>
              </a:ext>
            </a:extLst>
          </p:cNvPr>
          <p:cNvSpPr/>
          <p:nvPr/>
        </p:nvSpPr>
        <p:spPr>
          <a:xfrm>
            <a:off x="2527938" y="1106290"/>
            <a:ext cx="4981698" cy="1971303"/>
          </a:xfrm>
          <a:prstGeom prst="wedgeRoundRectCallout">
            <a:avLst>
              <a:gd name="adj1" fmla="val -33016"/>
              <a:gd name="adj2" fmla="val 1553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Show wait time: The time your sprite will appear on the screen. Less time will make the game trickier as it gives the player less time to click on your sprite. </a:t>
            </a:r>
          </a:p>
        </p:txBody>
      </p:sp>
      <p:sp>
        <p:nvSpPr>
          <p:cNvPr id="13" name="Rounded Rectangular Callout 12">
            <a:extLst>
              <a:ext uri="{FF2B5EF4-FFF2-40B4-BE49-F238E27FC236}">
                <a16:creationId xmlns:a16="http://schemas.microsoft.com/office/drawing/2014/main" id="{98A12496-4830-E3CA-25D5-50C6D043D695}"/>
              </a:ext>
            </a:extLst>
          </p:cNvPr>
          <p:cNvSpPr/>
          <p:nvPr/>
        </p:nvSpPr>
        <p:spPr>
          <a:xfrm>
            <a:off x="69110" y="4013861"/>
            <a:ext cx="2822942" cy="1971303"/>
          </a:xfrm>
          <a:prstGeom prst="wedgeRoundRectCallout">
            <a:avLst>
              <a:gd name="adj1" fmla="val 58081"/>
              <a:gd name="adj2" fmla="val 286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Hide wait time: The time your sprite will not appear on the screen. </a:t>
            </a:r>
          </a:p>
        </p:txBody>
      </p:sp>
      <p:pic>
        <p:nvPicPr>
          <p:cNvPr id="3" name="Picture 2">
            <a:extLst>
              <a:ext uri="{FF2B5EF4-FFF2-40B4-BE49-F238E27FC236}">
                <a16:creationId xmlns:a16="http://schemas.microsoft.com/office/drawing/2014/main" id="{52F5FA27-5CA3-87ED-D35B-321076F8972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8004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3CCBB8-AD87-490B-5615-0CAD15FD50A4}"/>
              </a:ext>
            </a:extLst>
          </p:cNvPr>
          <p:cNvSpPr txBox="1"/>
          <p:nvPr/>
        </p:nvSpPr>
        <p:spPr>
          <a:xfrm>
            <a:off x="353839" y="1802819"/>
            <a:ext cx="8157830" cy="1569660"/>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Discovery time! It is up to you to figure out the code needed for your game, so have a play.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Remember to make a note of your flowchart, noting what worked and what needs to be changed.</a:t>
            </a:r>
          </a:p>
        </p:txBody>
      </p:sp>
      <p:sp>
        <p:nvSpPr>
          <p:cNvPr id="6" name="Rounded Rectangular Callout 5">
            <a:extLst>
              <a:ext uri="{FF2B5EF4-FFF2-40B4-BE49-F238E27FC236}">
                <a16:creationId xmlns:a16="http://schemas.microsoft.com/office/drawing/2014/main" id="{CCA97F2E-6EB2-02B6-0D4B-046460CFDA20}"/>
              </a:ext>
            </a:extLst>
          </p:cNvPr>
          <p:cNvSpPr/>
          <p:nvPr/>
        </p:nvSpPr>
        <p:spPr>
          <a:xfrm>
            <a:off x="5985164" y="3723629"/>
            <a:ext cx="3025927" cy="2051305"/>
          </a:xfrm>
          <a:prstGeom prst="wedgeRoundRectCallout">
            <a:avLst>
              <a:gd name="adj1" fmla="val -30527"/>
              <a:gd name="adj2" fmla="val -677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Arial" panose="020B0604020202020204" pitchFamily="34" charset="0"/>
                <a:cs typeface="Arial" panose="020B0604020202020204" pitchFamily="34" charset="0"/>
              </a:rPr>
              <a:t>Hint: </a:t>
            </a:r>
            <a:r>
              <a:rPr lang="en-GB" sz="2400" dirty="0">
                <a:latin typeface="Arial" panose="020B0604020202020204" pitchFamily="34" charset="0"/>
                <a:cs typeface="Arial" panose="020B0604020202020204" pitchFamily="34" charset="0"/>
              </a:rPr>
              <a:t>You will need two separate flow charts for each character. </a:t>
            </a:r>
          </a:p>
        </p:txBody>
      </p:sp>
      <p:pic>
        <p:nvPicPr>
          <p:cNvPr id="9" name="Picture 8">
            <a:extLst>
              <a:ext uri="{FF2B5EF4-FFF2-40B4-BE49-F238E27FC236}">
                <a16:creationId xmlns:a16="http://schemas.microsoft.com/office/drawing/2014/main" id="{A146F88C-CF09-C625-6788-080F7D33F3F9}"/>
              </a:ext>
            </a:extLst>
          </p:cNvPr>
          <p:cNvPicPr>
            <a:picLocks noChangeAspect="1"/>
          </p:cNvPicPr>
          <p:nvPr/>
        </p:nvPicPr>
        <p:blipFill rotWithShape="1">
          <a:blip r:embed="rId3"/>
          <a:srcRect l="11556" t="7172" r="23476" b="7537"/>
          <a:stretch/>
        </p:blipFill>
        <p:spPr>
          <a:xfrm>
            <a:off x="3975553" y="3233285"/>
            <a:ext cx="1546472" cy="2869655"/>
          </a:xfrm>
          <a:prstGeom prst="rect">
            <a:avLst/>
          </a:prstGeom>
        </p:spPr>
      </p:pic>
      <p:pic>
        <p:nvPicPr>
          <p:cNvPr id="3" name="Picture 2">
            <a:extLst>
              <a:ext uri="{FF2B5EF4-FFF2-40B4-BE49-F238E27FC236}">
                <a16:creationId xmlns:a16="http://schemas.microsoft.com/office/drawing/2014/main" id="{0042C17E-D5BC-4F30-028B-4BB4BB21A4F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101FB286-C5A6-447E-21F9-7DA8D0D3436B}"/>
              </a:ext>
            </a:extLst>
          </p:cNvPr>
          <p:cNvSpPr txBox="1"/>
          <p:nvPr/>
        </p:nvSpPr>
        <p:spPr>
          <a:xfrm>
            <a:off x="2903938" y="1083066"/>
            <a:ext cx="4237057"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Making your game</a:t>
            </a:r>
          </a:p>
        </p:txBody>
      </p:sp>
      <p:sp>
        <p:nvSpPr>
          <p:cNvPr id="7" name="Rounded Rectangular Callout 6">
            <a:extLst>
              <a:ext uri="{FF2B5EF4-FFF2-40B4-BE49-F238E27FC236}">
                <a16:creationId xmlns:a16="http://schemas.microsoft.com/office/drawing/2014/main" id="{2E4889B3-6A43-9A1A-71C6-6598DE08D10A}"/>
              </a:ext>
            </a:extLst>
          </p:cNvPr>
          <p:cNvSpPr/>
          <p:nvPr/>
        </p:nvSpPr>
        <p:spPr>
          <a:xfrm>
            <a:off x="353839" y="3835729"/>
            <a:ext cx="3090005" cy="2019841"/>
          </a:xfrm>
          <a:prstGeom prst="wedgeRoundRectCallout">
            <a:avLst>
              <a:gd name="adj1" fmla="val 60055"/>
              <a:gd name="adj2" fmla="val -7702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Arial" panose="020B0604020202020204" pitchFamily="34" charset="0"/>
                <a:cs typeface="Arial" panose="020B0604020202020204" pitchFamily="34" charset="0"/>
              </a:rPr>
              <a:t>Hint: </a:t>
            </a:r>
            <a:r>
              <a:rPr lang="en-GB" sz="2400" dirty="0">
                <a:latin typeface="Arial" panose="020B0604020202020204" pitchFamily="34" charset="0"/>
                <a:cs typeface="Arial" panose="020B0604020202020204" pitchFamily="34" charset="0"/>
              </a:rPr>
              <a:t>Try and use as little code as possible by using the repeat blocks. </a:t>
            </a:r>
          </a:p>
        </p:txBody>
      </p:sp>
    </p:spTree>
    <p:extLst>
      <p:ext uri="{BB962C8B-B14F-4D97-AF65-F5344CB8AC3E}">
        <p14:creationId xmlns:p14="http://schemas.microsoft.com/office/powerpoint/2010/main" val="1737574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DDC7F0-460D-ACB9-E7D4-26908700AB5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pic>
        <p:nvPicPr>
          <p:cNvPr id="3" name="Picture 2" descr="Chart&#10;&#10;Description automatically generated with low confidence">
            <a:extLst>
              <a:ext uri="{FF2B5EF4-FFF2-40B4-BE49-F238E27FC236}">
                <a16:creationId xmlns:a16="http://schemas.microsoft.com/office/drawing/2014/main" id="{243F8E57-BB30-7DDB-F170-B094BD3901A8}"/>
              </a:ext>
            </a:extLst>
          </p:cNvPr>
          <p:cNvPicPr>
            <a:picLocks noChangeAspect="1"/>
          </p:cNvPicPr>
          <p:nvPr/>
        </p:nvPicPr>
        <p:blipFill rotWithShape="1">
          <a:blip r:embed="rId4"/>
          <a:srcRect b="71760"/>
          <a:stretch/>
        </p:blipFill>
        <p:spPr>
          <a:xfrm>
            <a:off x="2654381" y="1143769"/>
            <a:ext cx="3412277" cy="1573260"/>
          </a:xfrm>
          <a:prstGeom prst="rect">
            <a:avLst/>
          </a:prstGeom>
        </p:spPr>
      </p:pic>
      <p:pic>
        <p:nvPicPr>
          <p:cNvPr id="6" name="Picture 5" descr="Chart&#10;&#10;Description automatically generated with low confidence">
            <a:extLst>
              <a:ext uri="{FF2B5EF4-FFF2-40B4-BE49-F238E27FC236}">
                <a16:creationId xmlns:a16="http://schemas.microsoft.com/office/drawing/2014/main" id="{6CD1FB6D-1BED-2D17-BAF4-9BFD58C825B4}"/>
              </a:ext>
            </a:extLst>
          </p:cNvPr>
          <p:cNvPicPr>
            <a:picLocks noChangeAspect="1"/>
          </p:cNvPicPr>
          <p:nvPr/>
        </p:nvPicPr>
        <p:blipFill rotWithShape="1">
          <a:blip r:embed="rId4"/>
          <a:srcRect t="39762" b="6688"/>
          <a:stretch/>
        </p:blipFill>
        <p:spPr>
          <a:xfrm>
            <a:off x="2654382" y="2927927"/>
            <a:ext cx="3412277" cy="2983347"/>
          </a:xfrm>
          <a:prstGeom prst="rect">
            <a:avLst/>
          </a:prstGeom>
        </p:spPr>
      </p:pic>
    </p:spTree>
    <p:extLst>
      <p:ext uri="{BB962C8B-B14F-4D97-AF65-F5344CB8AC3E}">
        <p14:creationId xmlns:p14="http://schemas.microsoft.com/office/powerpoint/2010/main" val="1752352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65CFBE-BF2A-11E3-7C19-760EE716A2E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F06DABF8-1836-24EF-8D23-173DF172C336}"/>
              </a:ext>
            </a:extLst>
          </p:cNvPr>
          <p:cNvSpPr/>
          <p:nvPr/>
        </p:nvSpPr>
        <p:spPr>
          <a:xfrm>
            <a:off x="2501178" y="2660357"/>
            <a:ext cx="3779912" cy="1177245"/>
          </a:xfrm>
          <a:prstGeom prst="rect">
            <a:avLst/>
          </a:prstGeom>
          <a:noFill/>
        </p:spPr>
        <p:txBody>
          <a:bodyPr wrap="square" lIns="68580" tIns="34290" rIns="68580" bIns="34290">
            <a:spAutoFit/>
          </a:bodyPr>
          <a:lstStyle/>
          <a:p>
            <a:pPr algn="ctr"/>
            <a:r>
              <a:rPr lang="en-GB" sz="2400" dirty="0">
                <a:ln w="0"/>
                <a:latin typeface="Arial" panose="020B0604020202020204" pitchFamily="34" charset="0"/>
                <a:cs typeface="Arial" panose="020B0604020202020204" pitchFamily="34" charset="0"/>
              </a:rPr>
              <a:t>See separate video files in the download area for this resource.</a:t>
            </a:r>
          </a:p>
        </p:txBody>
      </p:sp>
      <p:sp>
        <p:nvSpPr>
          <p:cNvPr id="5" name="Rectangle 4">
            <a:extLst>
              <a:ext uri="{FF2B5EF4-FFF2-40B4-BE49-F238E27FC236}">
                <a16:creationId xmlns:a16="http://schemas.microsoft.com/office/drawing/2014/main" id="{CCE7AFFE-E7BD-C745-08BA-C47BAC9BBC3D}"/>
              </a:ext>
            </a:extLst>
          </p:cNvPr>
          <p:cNvSpPr/>
          <p:nvPr/>
        </p:nvSpPr>
        <p:spPr>
          <a:xfrm>
            <a:off x="2089428" y="2348880"/>
            <a:ext cx="4680520" cy="1800200"/>
          </a:xfrm>
          <a:prstGeom prst="rect">
            <a:avLst/>
          </a:prstGeom>
          <a:noFill/>
          <a:ln w="635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9636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3CCBB8-AD87-490B-5615-0CAD15FD50A4}"/>
              </a:ext>
            </a:extLst>
          </p:cNvPr>
          <p:cNvSpPr txBox="1"/>
          <p:nvPr/>
        </p:nvSpPr>
        <p:spPr>
          <a:xfrm>
            <a:off x="493084" y="1743018"/>
            <a:ext cx="8157830" cy="830997"/>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Don’t forget to save your game. </a:t>
            </a:r>
          </a:p>
          <a:p>
            <a:pPr algn="ctr"/>
            <a:r>
              <a:rPr lang="en-GB" sz="2400" dirty="0">
                <a:latin typeface="Arial" panose="020B0604020202020204" pitchFamily="34" charset="0"/>
                <a:cs typeface="Arial" panose="020B0604020202020204" pitchFamily="34" charset="0"/>
              </a:rPr>
              <a:t>Remember you can only do this if you have an account. </a:t>
            </a:r>
          </a:p>
        </p:txBody>
      </p:sp>
      <p:pic>
        <p:nvPicPr>
          <p:cNvPr id="4" name="Picture 3">
            <a:extLst>
              <a:ext uri="{FF2B5EF4-FFF2-40B4-BE49-F238E27FC236}">
                <a16:creationId xmlns:a16="http://schemas.microsoft.com/office/drawing/2014/main" id="{83A871F6-CF77-F98D-0D9E-71DC47B1C334}"/>
              </a:ext>
            </a:extLst>
          </p:cNvPr>
          <p:cNvPicPr>
            <a:picLocks noChangeAspect="1"/>
          </p:cNvPicPr>
          <p:nvPr/>
        </p:nvPicPr>
        <p:blipFill rotWithShape="1">
          <a:blip r:embed="rId3"/>
          <a:srcRect t="5242" b="50283"/>
          <a:stretch/>
        </p:blipFill>
        <p:spPr>
          <a:xfrm>
            <a:off x="2271986" y="2767444"/>
            <a:ext cx="4773050" cy="3039131"/>
          </a:xfrm>
          <a:prstGeom prst="rect">
            <a:avLst/>
          </a:prstGeom>
        </p:spPr>
      </p:pic>
      <p:sp>
        <p:nvSpPr>
          <p:cNvPr id="5" name="Rounded Rectangular Callout 4">
            <a:extLst>
              <a:ext uri="{FF2B5EF4-FFF2-40B4-BE49-F238E27FC236}">
                <a16:creationId xmlns:a16="http://schemas.microsoft.com/office/drawing/2014/main" id="{91E42819-B2ED-C782-680E-576690443FAC}"/>
              </a:ext>
            </a:extLst>
          </p:cNvPr>
          <p:cNvSpPr/>
          <p:nvPr/>
        </p:nvSpPr>
        <p:spPr>
          <a:xfrm>
            <a:off x="106878" y="3754087"/>
            <a:ext cx="1727860" cy="1329294"/>
          </a:xfrm>
          <a:prstGeom prst="wedgeRoundRectCallout">
            <a:avLst>
              <a:gd name="adj1" fmla="val 180026"/>
              <a:gd name="adj2" fmla="val -10611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Name your game</a:t>
            </a:r>
          </a:p>
        </p:txBody>
      </p:sp>
      <p:sp>
        <p:nvSpPr>
          <p:cNvPr id="6" name="Rounded Rectangular Callout 5">
            <a:extLst>
              <a:ext uri="{FF2B5EF4-FFF2-40B4-BE49-F238E27FC236}">
                <a16:creationId xmlns:a16="http://schemas.microsoft.com/office/drawing/2014/main" id="{1FAACFB4-7AFA-AF15-386A-572D710C59B8}"/>
              </a:ext>
            </a:extLst>
          </p:cNvPr>
          <p:cNvSpPr/>
          <p:nvPr/>
        </p:nvSpPr>
        <p:spPr>
          <a:xfrm>
            <a:off x="7248901" y="4433206"/>
            <a:ext cx="1640279" cy="830997"/>
          </a:xfrm>
          <a:prstGeom prst="wedgeRoundRectCallout">
            <a:avLst>
              <a:gd name="adj1" fmla="val -133220"/>
              <a:gd name="adj2" fmla="val -2330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Save your game</a:t>
            </a:r>
          </a:p>
        </p:txBody>
      </p:sp>
      <p:pic>
        <p:nvPicPr>
          <p:cNvPr id="3" name="Picture 2">
            <a:extLst>
              <a:ext uri="{FF2B5EF4-FFF2-40B4-BE49-F238E27FC236}">
                <a16:creationId xmlns:a16="http://schemas.microsoft.com/office/drawing/2014/main" id="{EC6EC710-6B8A-9CC6-4C42-AFD277C9D76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09B96275-28D3-7DB3-5B42-65423C983E6D}"/>
              </a:ext>
            </a:extLst>
          </p:cNvPr>
          <p:cNvSpPr txBox="1"/>
          <p:nvPr/>
        </p:nvSpPr>
        <p:spPr>
          <a:xfrm>
            <a:off x="2903938" y="1083066"/>
            <a:ext cx="4160113"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Saving your game</a:t>
            </a:r>
          </a:p>
        </p:txBody>
      </p:sp>
    </p:spTree>
    <p:extLst>
      <p:ext uri="{BB962C8B-B14F-4D97-AF65-F5344CB8AC3E}">
        <p14:creationId xmlns:p14="http://schemas.microsoft.com/office/powerpoint/2010/main" val="2352695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3CCBB8-AD87-490B-5615-0CAD15FD50A4}"/>
              </a:ext>
            </a:extLst>
          </p:cNvPr>
          <p:cNvSpPr txBox="1"/>
          <p:nvPr/>
        </p:nvSpPr>
        <p:spPr>
          <a:xfrm>
            <a:off x="493084" y="1734455"/>
            <a:ext cx="815783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Now it is time to add your time variable. </a:t>
            </a:r>
          </a:p>
        </p:txBody>
      </p:sp>
      <p:sp>
        <p:nvSpPr>
          <p:cNvPr id="6" name="Rounded Rectangular Callout 5">
            <a:extLst>
              <a:ext uri="{FF2B5EF4-FFF2-40B4-BE49-F238E27FC236}">
                <a16:creationId xmlns:a16="http://schemas.microsoft.com/office/drawing/2014/main" id="{CCA97F2E-6EB2-02B6-0D4B-046460CFDA20}"/>
              </a:ext>
            </a:extLst>
          </p:cNvPr>
          <p:cNvSpPr/>
          <p:nvPr/>
        </p:nvSpPr>
        <p:spPr>
          <a:xfrm>
            <a:off x="5414757" y="2992582"/>
            <a:ext cx="3423574" cy="2504162"/>
          </a:xfrm>
          <a:prstGeom prst="wedgeRoundRectCallout">
            <a:avLst>
              <a:gd name="adj1" fmla="val -31674"/>
              <a:gd name="adj2" fmla="val -806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Arial" panose="020B0604020202020204" pitchFamily="34" charset="0"/>
                <a:cs typeface="Arial" panose="020B0604020202020204" pitchFamily="34" charset="0"/>
              </a:rPr>
              <a:t>HINT: </a:t>
            </a:r>
            <a:r>
              <a:rPr lang="en-GB" sz="2400" dirty="0">
                <a:latin typeface="Arial" panose="020B0604020202020204" pitchFamily="34" charset="0"/>
                <a:cs typeface="Arial" panose="020B0604020202020204" pitchFamily="34" charset="0"/>
              </a:rPr>
              <a:t>You will need to add a new ‘time’ variable. Remember to name your variables so they don’t get mixed up!</a:t>
            </a:r>
          </a:p>
        </p:txBody>
      </p:sp>
      <p:pic>
        <p:nvPicPr>
          <p:cNvPr id="4" name="Picture 3">
            <a:extLst>
              <a:ext uri="{FF2B5EF4-FFF2-40B4-BE49-F238E27FC236}">
                <a16:creationId xmlns:a16="http://schemas.microsoft.com/office/drawing/2014/main" id="{2912A6AB-BAA7-ED7C-297B-5BBFBFC5A06B}"/>
              </a:ext>
            </a:extLst>
          </p:cNvPr>
          <p:cNvPicPr>
            <a:picLocks noChangeAspect="1"/>
          </p:cNvPicPr>
          <p:nvPr/>
        </p:nvPicPr>
        <p:blipFill rotWithShape="1">
          <a:blip r:embed="rId3"/>
          <a:srcRect l="33501" t="20155" r="42749" b="53954"/>
          <a:stretch/>
        </p:blipFill>
        <p:spPr>
          <a:xfrm>
            <a:off x="2551815" y="2563775"/>
            <a:ext cx="2020185" cy="3153002"/>
          </a:xfrm>
          <a:prstGeom prst="rect">
            <a:avLst/>
          </a:prstGeom>
        </p:spPr>
      </p:pic>
      <p:sp>
        <p:nvSpPr>
          <p:cNvPr id="5" name="Oval 4">
            <a:extLst>
              <a:ext uri="{FF2B5EF4-FFF2-40B4-BE49-F238E27FC236}">
                <a16:creationId xmlns:a16="http://schemas.microsoft.com/office/drawing/2014/main" id="{1A48981A-0487-8772-35D5-A4885A8F3393}"/>
              </a:ext>
            </a:extLst>
          </p:cNvPr>
          <p:cNvSpPr/>
          <p:nvPr/>
        </p:nvSpPr>
        <p:spPr>
          <a:xfrm>
            <a:off x="1827541" y="2673640"/>
            <a:ext cx="3127301" cy="30289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Answer</a:t>
            </a:r>
          </a:p>
        </p:txBody>
      </p:sp>
      <p:pic>
        <p:nvPicPr>
          <p:cNvPr id="3" name="Picture 2">
            <a:extLst>
              <a:ext uri="{FF2B5EF4-FFF2-40B4-BE49-F238E27FC236}">
                <a16:creationId xmlns:a16="http://schemas.microsoft.com/office/drawing/2014/main" id="{34430C8C-FE32-F1C6-D61E-1325D701FEC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2485AAF4-CD9B-1D6A-7BFE-B87EFC781E67}"/>
              </a:ext>
            </a:extLst>
          </p:cNvPr>
          <p:cNvSpPr txBox="1"/>
          <p:nvPr/>
        </p:nvSpPr>
        <p:spPr>
          <a:xfrm>
            <a:off x="2017453" y="1088124"/>
            <a:ext cx="5109091"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Adding a time variable</a:t>
            </a:r>
          </a:p>
        </p:txBody>
      </p:sp>
    </p:spTree>
    <p:extLst>
      <p:ext uri="{BB962C8B-B14F-4D97-AF65-F5344CB8AC3E}">
        <p14:creationId xmlns:p14="http://schemas.microsoft.com/office/powerpoint/2010/main" val="1752368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Rectangle 1"/>
          <p:cNvSpPr/>
          <p:nvPr/>
        </p:nvSpPr>
        <p:spPr>
          <a:xfrm>
            <a:off x="173181" y="1607381"/>
            <a:ext cx="8797637" cy="1569660"/>
          </a:xfrm>
          <a:prstGeom prst="rect">
            <a:avLst/>
          </a:prstGeom>
          <a:ln w="76200">
            <a:solidFill>
              <a:srgbClr val="00B050"/>
            </a:solidFill>
          </a:ln>
        </p:spPr>
        <p:txBody>
          <a:bodyPr wrap="square">
            <a:spAutoFit/>
          </a:bodyPr>
          <a:lstStyle/>
          <a:p>
            <a:pPr algn="ctr"/>
            <a:r>
              <a:rPr lang="en-US" sz="2400" dirty="0">
                <a:latin typeface="Arial" panose="020B0604020202020204" pitchFamily="34" charset="0"/>
                <a:cs typeface="Arial" panose="020B0604020202020204" pitchFamily="34" charset="0"/>
              </a:rPr>
              <a:t>Computer coding is the use of computer programming languages to give computers and machines a set of instructions on what actions to perform. It’s how humans communicate with machines. It’s what allows us to create apps (applications).</a:t>
            </a:r>
            <a:endParaRPr lang="en-GB" sz="2400" dirty="0">
              <a:latin typeface="Arial" panose="020B0604020202020204" pitchFamily="34" charset="0"/>
              <a:cs typeface="Arial" panose="020B0604020202020204" pitchFamily="34" charset="0"/>
            </a:endParaRPr>
          </a:p>
        </p:txBody>
      </p:sp>
      <p:sp>
        <p:nvSpPr>
          <p:cNvPr id="3" name="Rectangle 2"/>
          <p:cNvSpPr/>
          <p:nvPr/>
        </p:nvSpPr>
        <p:spPr>
          <a:xfrm>
            <a:off x="543904" y="3304249"/>
            <a:ext cx="4572000" cy="2677656"/>
          </a:xfrm>
          <a:prstGeom prst="rect">
            <a:avLst/>
          </a:prstGeom>
        </p:spPr>
        <p:txBody>
          <a:bodyPr>
            <a:spAutoFit/>
          </a:bodyPr>
          <a:lstStyle/>
          <a:p>
            <a:r>
              <a:rPr lang="en-US" sz="2800" b="1" dirty="0">
                <a:latin typeface="Arial" panose="020B0604020202020204" pitchFamily="34" charset="0"/>
                <a:cs typeface="Arial" panose="020B0604020202020204" pitchFamily="34" charset="0"/>
              </a:rPr>
              <a:t>C</a:t>
            </a:r>
          </a:p>
          <a:p>
            <a:r>
              <a:rPr lang="en-US" sz="2800" b="1" dirty="0">
                <a:latin typeface="Arial" panose="020B0604020202020204" pitchFamily="34" charset="0"/>
                <a:cs typeface="Arial" panose="020B0604020202020204" pitchFamily="34" charset="0"/>
              </a:rPr>
              <a:t>O</a:t>
            </a:r>
          </a:p>
          <a:p>
            <a:r>
              <a:rPr lang="en-US" sz="2800" b="1" dirty="0">
                <a:latin typeface="Arial" panose="020B0604020202020204" pitchFamily="34" charset="0"/>
                <a:cs typeface="Arial" panose="020B0604020202020204" pitchFamily="34" charset="0"/>
              </a:rPr>
              <a:t>D</a:t>
            </a:r>
          </a:p>
          <a:p>
            <a:r>
              <a:rPr lang="en-US" sz="2800" b="1" dirty="0">
                <a:latin typeface="Arial" panose="020B0604020202020204" pitchFamily="34" charset="0"/>
                <a:cs typeface="Arial" panose="020B0604020202020204" pitchFamily="34" charset="0"/>
              </a:rPr>
              <a:t>I</a:t>
            </a:r>
          </a:p>
          <a:p>
            <a:r>
              <a:rPr lang="en-US" sz="2800" b="1" dirty="0">
                <a:latin typeface="Arial" panose="020B0604020202020204" pitchFamily="34" charset="0"/>
                <a:cs typeface="Arial" panose="020B0604020202020204" pitchFamily="34" charset="0"/>
              </a:rPr>
              <a:t>N</a:t>
            </a:r>
          </a:p>
          <a:p>
            <a:r>
              <a:rPr lang="en-US" sz="2800" b="1" dirty="0">
                <a:latin typeface="Arial" panose="020B0604020202020204" pitchFamily="34" charset="0"/>
                <a:cs typeface="Arial" panose="020B0604020202020204" pitchFamily="34" charset="0"/>
              </a:rPr>
              <a:t>G</a:t>
            </a:r>
            <a:endParaRPr lang="en-GB" sz="28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CFBE149-F5E7-C21E-5BC6-1ADDF20D605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48B14534-05FB-CF63-621A-047E42273D4E}"/>
              </a:ext>
            </a:extLst>
          </p:cNvPr>
          <p:cNvSpPr txBox="1"/>
          <p:nvPr/>
        </p:nvSpPr>
        <p:spPr>
          <a:xfrm>
            <a:off x="3739077" y="963784"/>
            <a:ext cx="1774845"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Coding</a:t>
            </a:r>
          </a:p>
        </p:txBody>
      </p:sp>
    </p:spTree>
    <p:extLst>
      <p:ext uri="{BB962C8B-B14F-4D97-AF65-F5344CB8AC3E}">
        <p14:creationId xmlns:p14="http://schemas.microsoft.com/office/powerpoint/2010/main" val="3537431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3CCBB8-AD87-490B-5615-0CAD15FD50A4}"/>
              </a:ext>
            </a:extLst>
          </p:cNvPr>
          <p:cNvSpPr txBox="1"/>
          <p:nvPr/>
        </p:nvSpPr>
        <p:spPr>
          <a:xfrm>
            <a:off x="493085" y="2274838"/>
            <a:ext cx="4162042" cy="2308324"/>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What happens when the time runs out? Did you win? Did you lose?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Find and use these value blocks to create a winning or losing page. </a:t>
            </a:r>
          </a:p>
        </p:txBody>
      </p:sp>
      <p:pic>
        <p:nvPicPr>
          <p:cNvPr id="3" name="Picture 2">
            <a:extLst>
              <a:ext uri="{FF2B5EF4-FFF2-40B4-BE49-F238E27FC236}">
                <a16:creationId xmlns:a16="http://schemas.microsoft.com/office/drawing/2014/main" id="{C29BDF98-D0D9-32AD-86A3-5BD138715B57}"/>
              </a:ext>
            </a:extLst>
          </p:cNvPr>
          <p:cNvPicPr>
            <a:picLocks noChangeAspect="1"/>
          </p:cNvPicPr>
          <p:nvPr/>
        </p:nvPicPr>
        <p:blipFill rotWithShape="1">
          <a:blip r:embed="rId3"/>
          <a:srcRect t="8333"/>
          <a:stretch/>
        </p:blipFill>
        <p:spPr>
          <a:xfrm>
            <a:off x="5640780" y="1597008"/>
            <a:ext cx="3295778" cy="4325215"/>
          </a:xfrm>
          <a:prstGeom prst="rect">
            <a:avLst/>
          </a:prstGeom>
        </p:spPr>
      </p:pic>
      <p:pic>
        <p:nvPicPr>
          <p:cNvPr id="4" name="Picture 3">
            <a:extLst>
              <a:ext uri="{FF2B5EF4-FFF2-40B4-BE49-F238E27FC236}">
                <a16:creationId xmlns:a16="http://schemas.microsoft.com/office/drawing/2014/main" id="{71970CF8-DFE0-4179-A70F-E790E8BE38E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B0FDAE49-B1D8-0585-7AD6-6EF158D7F081}"/>
              </a:ext>
            </a:extLst>
          </p:cNvPr>
          <p:cNvSpPr txBox="1"/>
          <p:nvPr/>
        </p:nvSpPr>
        <p:spPr>
          <a:xfrm>
            <a:off x="3566563" y="991865"/>
            <a:ext cx="2364750"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Finished?</a:t>
            </a:r>
          </a:p>
        </p:txBody>
      </p:sp>
    </p:spTree>
    <p:extLst>
      <p:ext uri="{BB962C8B-B14F-4D97-AF65-F5344CB8AC3E}">
        <p14:creationId xmlns:p14="http://schemas.microsoft.com/office/powerpoint/2010/main" val="466639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23D74D-E356-A091-0661-53E6D67402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73CD4C64-146B-1855-1837-72184F34FE9D}"/>
              </a:ext>
            </a:extLst>
          </p:cNvPr>
          <p:cNvSpPr/>
          <p:nvPr/>
        </p:nvSpPr>
        <p:spPr>
          <a:xfrm>
            <a:off x="2501178" y="2660357"/>
            <a:ext cx="3779912" cy="1177245"/>
          </a:xfrm>
          <a:prstGeom prst="rect">
            <a:avLst/>
          </a:prstGeom>
          <a:noFill/>
        </p:spPr>
        <p:txBody>
          <a:bodyPr wrap="square" lIns="68580" tIns="34290" rIns="68580" bIns="34290">
            <a:spAutoFit/>
          </a:bodyPr>
          <a:lstStyle/>
          <a:p>
            <a:pPr algn="ctr"/>
            <a:r>
              <a:rPr lang="en-GB" sz="2400" dirty="0">
                <a:ln w="0"/>
                <a:latin typeface="Arial" panose="020B0604020202020204" pitchFamily="34" charset="0"/>
                <a:cs typeface="Arial" panose="020B0604020202020204" pitchFamily="34" charset="0"/>
              </a:rPr>
              <a:t>See separate video files in the download area for this resource.</a:t>
            </a:r>
          </a:p>
        </p:txBody>
      </p:sp>
      <p:sp>
        <p:nvSpPr>
          <p:cNvPr id="5" name="Rectangle 4">
            <a:extLst>
              <a:ext uri="{FF2B5EF4-FFF2-40B4-BE49-F238E27FC236}">
                <a16:creationId xmlns:a16="http://schemas.microsoft.com/office/drawing/2014/main" id="{87066CCE-F402-6022-B218-F574B89419FC}"/>
              </a:ext>
            </a:extLst>
          </p:cNvPr>
          <p:cNvSpPr/>
          <p:nvPr/>
        </p:nvSpPr>
        <p:spPr>
          <a:xfrm>
            <a:off x="2089428" y="2348880"/>
            <a:ext cx="4680520" cy="1800200"/>
          </a:xfrm>
          <a:prstGeom prst="rect">
            <a:avLst/>
          </a:prstGeom>
          <a:noFill/>
          <a:ln w="635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11066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3CCBB8-AD87-490B-5615-0CAD15FD50A4}"/>
              </a:ext>
            </a:extLst>
          </p:cNvPr>
          <p:cNvSpPr txBox="1"/>
          <p:nvPr/>
        </p:nvSpPr>
        <p:spPr>
          <a:xfrm>
            <a:off x="576211" y="1790090"/>
            <a:ext cx="8157830" cy="1200329"/>
          </a:xfrm>
          <a:prstGeom prst="rect">
            <a:avLst/>
          </a:prstGeom>
          <a:noFill/>
        </p:spPr>
        <p:txBody>
          <a:bodyPr wrap="square" rtlCol="0">
            <a:spAutoFit/>
          </a:bodyPr>
          <a:lstStyle/>
          <a:p>
            <a:pPr algn="ctr"/>
            <a:r>
              <a:rPr lang="en-GB" sz="2400" dirty="0"/>
              <a:t>Let’s test out each other’s games! </a:t>
            </a:r>
          </a:p>
          <a:p>
            <a:pPr algn="ctr"/>
            <a:r>
              <a:rPr lang="en-GB" sz="2400" dirty="0"/>
              <a:t>Remember to leave two stars and a wish to help the maker improve their game. </a:t>
            </a:r>
          </a:p>
        </p:txBody>
      </p:sp>
      <p:pic>
        <p:nvPicPr>
          <p:cNvPr id="1026" name="Picture 2" descr="Free photos of Children">
            <a:extLst>
              <a:ext uri="{FF2B5EF4-FFF2-40B4-BE49-F238E27FC236}">
                <a16:creationId xmlns:a16="http://schemas.microsoft.com/office/drawing/2014/main" id="{BE75FB49-E98B-016E-78DE-95C998784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307" y="3109337"/>
            <a:ext cx="4017385" cy="26782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B8E520-07AA-8D36-2AC2-9972543E246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2A10D2F3-92B7-8AED-CE4D-1E5A45D18D00}"/>
              </a:ext>
            </a:extLst>
          </p:cNvPr>
          <p:cNvSpPr txBox="1"/>
          <p:nvPr/>
        </p:nvSpPr>
        <p:spPr>
          <a:xfrm>
            <a:off x="2575069" y="1082897"/>
            <a:ext cx="4160113"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Saving your game</a:t>
            </a:r>
          </a:p>
        </p:txBody>
      </p:sp>
    </p:spTree>
    <p:extLst>
      <p:ext uri="{BB962C8B-B14F-4D97-AF65-F5344CB8AC3E}">
        <p14:creationId xmlns:p14="http://schemas.microsoft.com/office/powerpoint/2010/main" val="86998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3CCBB8-AD87-490B-5615-0CAD15FD50A4}"/>
              </a:ext>
            </a:extLst>
          </p:cNvPr>
          <p:cNvSpPr txBox="1"/>
          <p:nvPr/>
        </p:nvSpPr>
        <p:spPr>
          <a:xfrm>
            <a:off x="493084" y="1743018"/>
            <a:ext cx="8157830" cy="830997"/>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Don’t forget to save your game. </a:t>
            </a:r>
          </a:p>
          <a:p>
            <a:pPr algn="ctr"/>
            <a:r>
              <a:rPr lang="en-GB" sz="2400" dirty="0">
                <a:latin typeface="Arial" panose="020B0604020202020204" pitchFamily="34" charset="0"/>
                <a:cs typeface="Arial" panose="020B0604020202020204" pitchFamily="34" charset="0"/>
              </a:rPr>
              <a:t>Remember you can only do this if you have an account. </a:t>
            </a:r>
          </a:p>
        </p:txBody>
      </p:sp>
      <p:pic>
        <p:nvPicPr>
          <p:cNvPr id="4" name="Picture 3">
            <a:extLst>
              <a:ext uri="{FF2B5EF4-FFF2-40B4-BE49-F238E27FC236}">
                <a16:creationId xmlns:a16="http://schemas.microsoft.com/office/drawing/2014/main" id="{83A871F6-CF77-F98D-0D9E-71DC47B1C334}"/>
              </a:ext>
            </a:extLst>
          </p:cNvPr>
          <p:cNvPicPr>
            <a:picLocks noChangeAspect="1"/>
          </p:cNvPicPr>
          <p:nvPr/>
        </p:nvPicPr>
        <p:blipFill rotWithShape="1">
          <a:blip r:embed="rId3"/>
          <a:srcRect t="5242" b="50283"/>
          <a:stretch/>
        </p:blipFill>
        <p:spPr>
          <a:xfrm>
            <a:off x="2271986" y="2767444"/>
            <a:ext cx="4773050" cy="3039131"/>
          </a:xfrm>
          <a:prstGeom prst="rect">
            <a:avLst/>
          </a:prstGeom>
        </p:spPr>
      </p:pic>
      <p:sp>
        <p:nvSpPr>
          <p:cNvPr id="5" name="Rounded Rectangular Callout 4">
            <a:extLst>
              <a:ext uri="{FF2B5EF4-FFF2-40B4-BE49-F238E27FC236}">
                <a16:creationId xmlns:a16="http://schemas.microsoft.com/office/drawing/2014/main" id="{91E42819-B2ED-C782-680E-576690443FAC}"/>
              </a:ext>
            </a:extLst>
          </p:cNvPr>
          <p:cNvSpPr/>
          <p:nvPr/>
        </p:nvSpPr>
        <p:spPr>
          <a:xfrm>
            <a:off x="106878" y="3754087"/>
            <a:ext cx="1727860" cy="1329294"/>
          </a:xfrm>
          <a:prstGeom prst="wedgeRoundRectCallout">
            <a:avLst>
              <a:gd name="adj1" fmla="val 180026"/>
              <a:gd name="adj2" fmla="val -10611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Name your game</a:t>
            </a:r>
          </a:p>
        </p:txBody>
      </p:sp>
      <p:sp>
        <p:nvSpPr>
          <p:cNvPr id="6" name="Rounded Rectangular Callout 5">
            <a:extLst>
              <a:ext uri="{FF2B5EF4-FFF2-40B4-BE49-F238E27FC236}">
                <a16:creationId xmlns:a16="http://schemas.microsoft.com/office/drawing/2014/main" id="{1FAACFB4-7AFA-AF15-386A-572D710C59B8}"/>
              </a:ext>
            </a:extLst>
          </p:cNvPr>
          <p:cNvSpPr/>
          <p:nvPr/>
        </p:nvSpPr>
        <p:spPr>
          <a:xfrm>
            <a:off x="7248901" y="4433206"/>
            <a:ext cx="1640279" cy="830997"/>
          </a:xfrm>
          <a:prstGeom prst="wedgeRoundRectCallout">
            <a:avLst>
              <a:gd name="adj1" fmla="val -133220"/>
              <a:gd name="adj2" fmla="val -2330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Save your game</a:t>
            </a:r>
          </a:p>
        </p:txBody>
      </p:sp>
      <p:pic>
        <p:nvPicPr>
          <p:cNvPr id="3" name="Picture 2">
            <a:extLst>
              <a:ext uri="{FF2B5EF4-FFF2-40B4-BE49-F238E27FC236}">
                <a16:creationId xmlns:a16="http://schemas.microsoft.com/office/drawing/2014/main" id="{EC6EC710-6B8A-9CC6-4C42-AFD277C9D76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09B96275-28D3-7DB3-5B42-65423C983E6D}"/>
              </a:ext>
            </a:extLst>
          </p:cNvPr>
          <p:cNvSpPr txBox="1"/>
          <p:nvPr/>
        </p:nvSpPr>
        <p:spPr>
          <a:xfrm>
            <a:off x="2903938" y="1083066"/>
            <a:ext cx="4160113"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Saving your game</a:t>
            </a:r>
          </a:p>
        </p:txBody>
      </p:sp>
    </p:spTree>
    <p:extLst>
      <p:ext uri="{BB962C8B-B14F-4D97-AF65-F5344CB8AC3E}">
        <p14:creationId xmlns:p14="http://schemas.microsoft.com/office/powerpoint/2010/main" val="422491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Rectangle 1"/>
          <p:cNvSpPr/>
          <p:nvPr/>
        </p:nvSpPr>
        <p:spPr>
          <a:xfrm>
            <a:off x="173181" y="1607381"/>
            <a:ext cx="8797637" cy="1569660"/>
          </a:xfrm>
          <a:prstGeom prst="rect">
            <a:avLst/>
          </a:prstGeom>
          <a:ln w="76200">
            <a:solidFill>
              <a:srgbClr val="00B050"/>
            </a:solidFill>
          </a:ln>
        </p:spPr>
        <p:txBody>
          <a:bodyPr wrap="square">
            <a:spAutoFit/>
          </a:bodyPr>
          <a:lstStyle/>
          <a:p>
            <a:pPr algn="ctr"/>
            <a:r>
              <a:rPr lang="en-US" sz="2400" dirty="0">
                <a:latin typeface="Arial" panose="020B0604020202020204" pitchFamily="34" charset="0"/>
                <a:cs typeface="Arial" panose="020B0604020202020204" pitchFamily="34" charset="0"/>
              </a:rPr>
              <a:t>Computer coding is the use of computer programming languages to give computers and machines a set of instructions on what actions to perform. It’s how humans communicate with machines. It’s what allows us to create apps (applications).</a:t>
            </a:r>
            <a:endParaRPr lang="en-GB"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CFBE149-F5E7-C21E-5BC6-1ADDF20D605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48B14534-05FB-CF63-621A-047E42273D4E}"/>
              </a:ext>
            </a:extLst>
          </p:cNvPr>
          <p:cNvSpPr txBox="1"/>
          <p:nvPr/>
        </p:nvSpPr>
        <p:spPr>
          <a:xfrm>
            <a:off x="3739077" y="963784"/>
            <a:ext cx="1774845"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Coding</a:t>
            </a:r>
          </a:p>
        </p:txBody>
      </p:sp>
      <p:sp>
        <p:nvSpPr>
          <p:cNvPr id="5" name="Rectangle 4">
            <a:extLst>
              <a:ext uri="{FF2B5EF4-FFF2-40B4-BE49-F238E27FC236}">
                <a16:creationId xmlns:a16="http://schemas.microsoft.com/office/drawing/2014/main" id="{D57CD9A9-0066-80CF-3771-5B31A57980A6}"/>
              </a:ext>
            </a:extLst>
          </p:cNvPr>
          <p:cNvSpPr/>
          <p:nvPr/>
        </p:nvSpPr>
        <p:spPr>
          <a:xfrm>
            <a:off x="506066" y="3303596"/>
            <a:ext cx="8430491" cy="2677656"/>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C	</a:t>
            </a:r>
            <a:r>
              <a:rPr lang="en-US" sz="2800" dirty="0">
                <a:latin typeface="Arial" panose="020B0604020202020204" pitchFamily="34" charset="0"/>
                <a:cs typeface="Arial" panose="020B0604020202020204" pitchFamily="34" charset="0"/>
              </a:rPr>
              <a:t> -	computer</a:t>
            </a:r>
          </a:p>
          <a:p>
            <a:r>
              <a:rPr lang="en-US" sz="2800" b="1" dirty="0">
                <a:latin typeface="Arial" panose="020B0604020202020204" pitchFamily="34" charset="0"/>
                <a:cs typeface="Arial" panose="020B0604020202020204" pitchFamily="34" charset="0"/>
              </a:rPr>
              <a:t>O	</a:t>
            </a:r>
            <a:r>
              <a:rPr lang="en-US" sz="2800" dirty="0">
                <a:latin typeface="Arial" panose="020B0604020202020204" pitchFamily="34" charset="0"/>
                <a:cs typeface="Arial" panose="020B0604020202020204" pitchFamily="34" charset="0"/>
              </a:rPr>
              <a:t>-	operating system (windows 10)</a:t>
            </a:r>
          </a:p>
          <a:p>
            <a:r>
              <a:rPr lang="en-US" sz="2800" b="1" dirty="0">
                <a:latin typeface="Arial" panose="020B0604020202020204" pitchFamily="34" charset="0"/>
                <a:cs typeface="Arial" panose="020B0604020202020204" pitchFamily="34" charset="0"/>
              </a:rPr>
              <a:t>D	</a:t>
            </a:r>
            <a:r>
              <a:rPr lang="en-US" sz="2800" dirty="0">
                <a:latin typeface="Arial" panose="020B0604020202020204" pitchFamily="34" charset="0"/>
                <a:cs typeface="Arial" panose="020B0604020202020204" pitchFamily="34" charset="0"/>
              </a:rPr>
              <a:t>-	desktop</a:t>
            </a:r>
          </a:p>
          <a:p>
            <a:r>
              <a:rPr lang="en-US" sz="2800" b="1" dirty="0">
                <a:latin typeface="Arial" panose="020B0604020202020204" pitchFamily="34" charset="0"/>
                <a:cs typeface="Arial" panose="020B0604020202020204" pitchFamily="34" charset="0"/>
              </a:rPr>
              <a:t>I	</a:t>
            </a:r>
            <a:r>
              <a:rPr lang="en-US" sz="2800" dirty="0">
                <a:latin typeface="Arial" panose="020B0604020202020204" pitchFamily="34" charset="0"/>
                <a:cs typeface="Arial" panose="020B0604020202020204" pitchFamily="34" charset="0"/>
              </a:rPr>
              <a:t>-	iPad</a:t>
            </a:r>
          </a:p>
          <a:p>
            <a:r>
              <a:rPr lang="en-US" sz="2800" b="1" dirty="0">
                <a:latin typeface="Arial" panose="020B0604020202020204" pitchFamily="34" charset="0"/>
                <a:cs typeface="Arial" panose="020B0604020202020204" pitchFamily="34" charset="0"/>
              </a:rPr>
              <a:t>N	</a:t>
            </a:r>
            <a:r>
              <a:rPr lang="en-US" sz="2800" dirty="0">
                <a:latin typeface="Arial" panose="020B0604020202020204" pitchFamily="34" charset="0"/>
                <a:cs typeface="Arial" panose="020B0604020202020204" pitchFamily="34" charset="0"/>
              </a:rPr>
              <a:t>-	Nanotech</a:t>
            </a:r>
          </a:p>
          <a:p>
            <a:r>
              <a:rPr lang="en-US" sz="2800" b="1" dirty="0">
                <a:latin typeface="Arial" panose="020B0604020202020204" pitchFamily="34" charset="0"/>
                <a:cs typeface="Arial" panose="020B0604020202020204" pitchFamily="34" charset="0"/>
              </a:rPr>
              <a:t>G	</a:t>
            </a:r>
            <a:r>
              <a:rPr lang="en-US" sz="2800" dirty="0">
                <a:latin typeface="Arial" panose="020B0604020202020204" pitchFamily="34" charset="0"/>
                <a:cs typeface="Arial" panose="020B0604020202020204" pitchFamily="34" charset="0"/>
              </a:rPr>
              <a:t>-	gaming</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9200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7" name="Picture 6">
            <a:extLst>
              <a:ext uri="{FF2B5EF4-FFF2-40B4-BE49-F238E27FC236}">
                <a16:creationId xmlns:a16="http://schemas.microsoft.com/office/drawing/2014/main" id="{A06BF53B-D840-7A63-24CC-6D287F9F38D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313" y1="27832" x2="45313" y2="36035"/>
                        <a14:foregroundMark x1="60156" y1="26660" x2="60156" y2="41113"/>
                        <a14:foregroundMark x1="50651" y1="44922" x2="50651" y2="44922"/>
                        <a14:foregroundMark x1="41536" y1="44824" x2="62891" y2="44922"/>
                      </a14:backgroundRemoval>
                    </a14:imgEffect>
                  </a14:imgLayer>
                </a14:imgProps>
              </a:ext>
            </a:extLst>
          </a:blip>
          <a:stretch>
            <a:fillRect/>
          </a:stretch>
        </p:blipFill>
        <p:spPr>
          <a:xfrm>
            <a:off x="0" y="4993456"/>
            <a:ext cx="1021161" cy="1361548"/>
          </a:xfrm>
          <a:prstGeom prst="rect">
            <a:avLst/>
          </a:prstGeom>
        </p:spPr>
      </p:pic>
      <p:sp>
        <p:nvSpPr>
          <p:cNvPr id="3" name="Rounded Rectangular Callout 2">
            <a:extLst>
              <a:ext uri="{FF2B5EF4-FFF2-40B4-BE49-F238E27FC236}">
                <a16:creationId xmlns:a16="http://schemas.microsoft.com/office/drawing/2014/main" id="{3772FE57-089E-E6CC-D34D-F92A222CC71A}"/>
              </a:ext>
            </a:extLst>
          </p:cNvPr>
          <p:cNvSpPr/>
          <p:nvPr/>
        </p:nvSpPr>
        <p:spPr>
          <a:xfrm>
            <a:off x="1473382" y="5239040"/>
            <a:ext cx="6706430" cy="556071"/>
          </a:xfrm>
          <a:prstGeom prst="wedgeRoundRectCallout">
            <a:avLst>
              <a:gd name="adj1" fmla="val -62170"/>
              <a:gd name="adj2" fmla="val 253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074" name="Picture 2" descr="5 Super-Cool Offline Coding Activit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317" y="1698698"/>
            <a:ext cx="2507998" cy="32456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Basic Introduction to Python Programming Language – Part 1 - CodeProject"/>
          <p:cNvPicPr>
            <a:picLocks noChangeAspect="1" noChangeArrowheads="1"/>
          </p:cNvPicPr>
          <p:nvPr/>
        </p:nvPicPr>
        <p:blipFill rotWithShape="1">
          <a:blip r:embed="rId6">
            <a:extLst>
              <a:ext uri="{28A0092B-C50C-407E-A947-70E740481C1C}">
                <a14:useLocalDpi xmlns:a14="http://schemas.microsoft.com/office/drawing/2010/main" val="0"/>
              </a:ext>
            </a:extLst>
          </a:blip>
          <a:srcRect r="13554"/>
          <a:stretch/>
        </p:blipFill>
        <p:spPr bwMode="auto">
          <a:xfrm>
            <a:off x="2918304" y="1737609"/>
            <a:ext cx="2924392" cy="32456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ext-based vs. Block-based coding (Part 1) | by Jim Cash | Code Like A Girl"/>
          <p:cNvPicPr>
            <a:picLocks noChangeAspect="1" noChangeArrowheads="1"/>
          </p:cNvPicPr>
          <p:nvPr/>
        </p:nvPicPr>
        <p:blipFill rotWithShape="1">
          <a:blip r:embed="rId7">
            <a:extLst>
              <a:ext uri="{28A0092B-C50C-407E-A947-70E740481C1C}">
                <a14:useLocalDpi xmlns:a14="http://schemas.microsoft.com/office/drawing/2010/main" val="0"/>
              </a:ext>
            </a:extLst>
          </a:blip>
          <a:srcRect l="46904" r="3810"/>
          <a:stretch/>
        </p:blipFill>
        <p:spPr bwMode="auto">
          <a:xfrm>
            <a:off x="6101685" y="1737609"/>
            <a:ext cx="2938407" cy="33729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AD62DF3-EA56-201F-38C9-B03257889C17}"/>
              </a:ext>
            </a:extLst>
          </p:cNvPr>
          <p:cNvSpPr txBox="1"/>
          <p:nvPr/>
        </p:nvSpPr>
        <p:spPr>
          <a:xfrm>
            <a:off x="1473382" y="5269183"/>
            <a:ext cx="7325833" cy="461665"/>
          </a:xfrm>
          <a:prstGeom prst="rect">
            <a:avLst/>
          </a:prstGeom>
          <a:noFill/>
        </p:spPr>
        <p:txBody>
          <a:bodyPr wrap="square" rtlCol="0">
            <a:spAutoFit/>
          </a:bodyPr>
          <a:lstStyle/>
          <a:p>
            <a:r>
              <a:rPr lang="en-GB" sz="2400" dirty="0">
                <a:solidFill>
                  <a:schemeClr val="bg1"/>
                </a:solidFill>
                <a:cs typeface="Arial" panose="020B0604020202020204" pitchFamily="34" charset="0"/>
              </a:rPr>
              <a:t>Can you write your name using the binary alphabet?</a:t>
            </a:r>
          </a:p>
        </p:txBody>
      </p:sp>
      <p:pic>
        <p:nvPicPr>
          <p:cNvPr id="4" name="Picture 3">
            <a:extLst>
              <a:ext uri="{FF2B5EF4-FFF2-40B4-BE49-F238E27FC236}">
                <a16:creationId xmlns:a16="http://schemas.microsoft.com/office/drawing/2014/main" id="{001BD257-CEB2-5F79-BC3B-32D8A9F3149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AD818DEF-4A88-212F-C404-D5FE16EF34E9}"/>
              </a:ext>
            </a:extLst>
          </p:cNvPr>
          <p:cNvSpPr txBox="1"/>
          <p:nvPr/>
        </p:nvSpPr>
        <p:spPr>
          <a:xfrm>
            <a:off x="1364289" y="1003253"/>
            <a:ext cx="6032421" cy="646331"/>
          </a:xfrm>
          <a:prstGeom prst="rect">
            <a:avLst/>
          </a:prstGeom>
          <a:noFill/>
        </p:spPr>
        <p:txBody>
          <a:bodyPr wrap="none" rtlCol="0">
            <a:spAutoFit/>
          </a:bodyPr>
          <a:lstStyle/>
          <a:p>
            <a:pPr algn="ctr"/>
            <a:r>
              <a:rPr lang="en-GB" sz="3600" b="1" dirty="0">
                <a:latin typeface="Arial" panose="020B0604020202020204" pitchFamily="34" charset="0"/>
                <a:cs typeface="Arial" panose="020B0604020202020204" pitchFamily="34" charset="0"/>
              </a:rPr>
              <a:t>How has coding changed?</a:t>
            </a:r>
          </a:p>
        </p:txBody>
      </p:sp>
    </p:spTree>
    <p:extLst>
      <p:ext uri="{BB962C8B-B14F-4D97-AF65-F5344CB8AC3E}">
        <p14:creationId xmlns:p14="http://schemas.microsoft.com/office/powerpoint/2010/main" val="3444635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6" name="Picture 8"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5" y="1580751"/>
            <a:ext cx="4004412" cy="315191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he most beautiful photos taken on the Apollo 11 mission - BBC Future"/>
          <p:cNvPicPr>
            <a:picLocks noChangeAspect="1" noChangeArrowheads="1"/>
          </p:cNvPicPr>
          <p:nvPr/>
        </p:nvPicPr>
        <p:blipFill rotWithShape="1">
          <a:blip r:embed="rId4">
            <a:extLst>
              <a:ext uri="{28A0092B-C50C-407E-A947-70E740481C1C}">
                <a14:useLocalDpi xmlns:a14="http://schemas.microsoft.com/office/drawing/2010/main" val="0"/>
              </a:ext>
            </a:extLst>
          </a:blip>
          <a:srcRect t="6239" b="7403"/>
          <a:stretch/>
        </p:blipFill>
        <p:spPr bwMode="auto">
          <a:xfrm>
            <a:off x="4572000" y="3344291"/>
            <a:ext cx="4165961" cy="20237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8130" y="4963493"/>
            <a:ext cx="3496634" cy="830997"/>
          </a:xfrm>
          <a:prstGeom prst="rect">
            <a:avLst/>
          </a:prstGeom>
          <a:noFill/>
          <a:ln w="76200">
            <a:solidFill>
              <a:srgbClr val="00B050"/>
            </a:solidFill>
          </a:ln>
        </p:spPr>
        <p:txBody>
          <a:bodyPr wrap="square" rtlCol="0">
            <a:spAutoFit/>
          </a:bodyPr>
          <a:lstStyle/>
          <a:p>
            <a:r>
              <a:rPr lang="en-US" sz="2400" dirty="0">
                <a:latin typeface="Arial" panose="020B0604020202020204" pitchFamily="34" charset="0"/>
                <a:cs typeface="Arial" panose="020B0604020202020204" pitchFamily="34" charset="0"/>
              </a:rPr>
              <a:t>Born: August 17</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1936</a:t>
            </a:r>
          </a:p>
          <a:p>
            <a:r>
              <a:rPr lang="en-US" sz="2400" dirty="0">
                <a:latin typeface="Arial" panose="020B0604020202020204" pitchFamily="34" charset="0"/>
                <a:cs typeface="Arial" panose="020B0604020202020204" pitchFamily="34" charset="0"/>
              </a:rPr>
              <a:t>Location: Indiana, USA </a:t>
            </a:r>
            <a:endParaRPr lang="en-GB" sz="2400" dirty="0">
              <a:latin typeface="Arial" panose="020B0604020202020204" pitchFamily="34" charset="0"/>
              <a:cs typeface="Arial" panose="020B0604020202020204" pitchFamily="34" charset="0"/>
            </a:endParaRPr>
          </a:p>
        </p:txBody>
      </p:sp>
      <p:sp>
        <p:nvSpPr>
          <p:cNvPr id="9" name="TextBox 8"/>
          <p:cNvSpPr txBox="1"/>
          <p:nvPr/>
        </p:nvSpPr>
        <p:spPr>
          <a:xfrm>
            <a:off x="5399238" y="5478872"/>
            <a:ext cx="2453609" cy="461665"/>
          </a:xfrm>
          <a:prstGeom prst="rect">
            <a:avLst/>
          </a:prstGeom>
          <a:noFill/>
          <a:ln w="76200">
            <a:solidFill>
              <a:srgbClr val="00B050"/>
            </a:solidFill>
          </a:ln>
        </p:spPr>
        <p:txBody>
          <a:bodyPr wrap="square" rtlCol="0">
            <a:spAutoFit/>
          </a:bodyPr>
          <a:lstStyle/>
          <a:p>
            <a:pPr algn="ctr"/>
            <a:r>
              <a:rPr lang="en-US" sz="2400" dirty="0">
                <a:latin typeface="Arial" panose="020B0604020202020204" pitchFamily="34" charset="0"/>
                <a:cs typeface="Arial" panose="020B0604020202020204" pitchFamily="34" charset="0"/>
              </a:rPr>
              <a:t>16</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July, 1969</a:t>
            </a:r>
          </a:p>
        </p:txBody>
      </p:sp>
      <p:sp>
        <p:nvSpPr>
          <p:cNvPr id="10" name="TextBox 9"/>
          <p:cNvSpPr txBox="1"/>
          <p:nvPr/>
        </p:nvSpPr>
        <p:spPr>
          <a:xfrm>
            <a:off x="4504068" y="1580751"/>
            <a:ext cx="4233893" cy="1569660"/>
          </a:xfrm>
          <a:prstGeom prst="rect">
            <a:avLst/>
          </a:prstGeom>
          <a:noFill/>
          <a:ln w="76200">
            <a:solidFill>
              <a:srgbClr val="00B050"/>
            </a:solidFill>
          </a:ln>
        </p:spPr>
        <p:txBody>
          <a:bodyPr wrap="square" rtlCol="0">
            <a:spAutoFit/>
          </a:bodyPr>
          <a:lstStyle/>
          <a:p>
            <a:r>
              <a:rPr lang="en-US" sz="2400" dirty="0">
                <a:latin typeface="Arial" panose="020B0604020202020204" pitchFamily="34" charset="0"/>
                <a:cs typeface="Arial" panose="020B0604020202020204" pitchFamily="34" charset="0"/>
              </a:rPr>
              <a:t>Margaret was responsible for developing the software that helped with the first mission to the moon! </a:t>
            </a:r>
          </a:p>
        </p:txBody>
      </p:sp>
      <p:pic>
        <p:nvPicPr>
          <p:cNvPr id="4" name="Picture 3">
            <a:extLst>
              <a:ext uri="{FF2B5EF4-FFF2-40B4-BE49-F238E27FC236}">
                <a16:creationId xmlns:a16="http://schemas.microsoft.com/office/drawing/2014/main" id="{A62D44F3-BBE8-AB96-C5C8-D6AF4F59FB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17EDFB18-5845-4075-A29D-577644B8B074}"/>
              </a:ext>
            </a:extLst>
          </p:cNvPr>
          <p:cNvSpPr txBox="1"/>
          <p:nvPr/>
        </p:nvSpPr>
        <p:spPr>
          <a:xfrm>
            <a:off x="55379" y="934420"/>
            <a:ext cx="9033243" cy="646331"/>
          </a:xfrm>
          <a:prstGeom prst="rect">
            <a:avLst/>
          </a:prstGeom>
          <a:noFill/>
        </p:spPr>
        <p:txBody>
          <a:bodyPr wrap="none" rtlCol="0">
            <a:spAutoFit/>
          </a:bodyPr>
          <a:lstStyle/>
          <a:p>
            <a:pPr algn="ctr"/>
            <a:r>
              <a:rPr lang="en-GB" sz="3600" b="1" dirty="0">
                <a:latin typeface="Arial" panose="020B0604020202020204" pitchFamily="34" charset="0"/>
                <a:cs typeface="Arial" panose="020B0604020202020204" pitchFamily="34" charset="0"/>
              </a:rPr>
              <a:t>Inspirational coders: </a:t>
            </a:r>
            <a:r>
              <a:rPr lang="en-US" sz="3600" b="1" dirty="0">
                <a:latin typeface="Arial" panose="020B0604020202020204" pitchFamily="34" charset="0"/>
                <a:cs typeface="Arial" panose="020B0604020202020204" pitchFamily="34" charset="0"/>
              </a:rPr>
              <a:t>Margaret Hamilton </a:t>
            </a:r>
            <a:endParaRPr lang="en-GB"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6271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4100" name="Picture 4">
            <a:extLst>
              <a:ext uri="{FF2B5EF4-FFF2-40B4-BE49-F238E27FC236}">
                <a16:creationId xmlns:a16="http://schemas.microsoft.com/office/drawing/2014/main" id="{6B965847-2F98-B442-15CD-3D04D1FD5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30" y="1602329"/>
            <a:ext cx="2562420" cy="32030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5430" y="5014718"/>
            <a:ext cx="3717080" cy="830997"/>
          </a:xfrm>
          <a:prstGeom prst="rect">
            <a:avLst/>
          </a:prstGeom>
          <a:noFill/>
          <a:ln w="76200">
            <a:solidFill>
              <a:srgbClr val="00B050"/>
            </a:solidFill>
          </a:ln>
        </p:spPr>
        <p:txBody>
          <a:bodyPr wrap="square" rtlCol="0">
            <a:spAutoFit/>
          </a:bodyPr>
          <a:lstStyle/>
          <a:p>
            <a:r>
              <a:rPr lang="en-US" sz="2400" dirty="0">
                <a:latin typeface="Arial" panose="020B0604020202020204" pitchFamily="34" charset="0"/>
                <a:cs typeface="Arial" panose="020B0604020202020204" pitchFamily="34" charset="0"/>
              </a:rPr>
              <a:t>Born: December 9</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1906</a:t>
            </a:r>
          </a:p>
          <a:p>
            <a:r>
              <a:rPr lang="en-US" sz="2400" dirty="0">
                <a:latin typeface="Arial" panose="020B0604020202020204" pitchFamily="34" charset="0"/>
                <a:cs typeface="Arial" panose="020B0604020202020204" pitchFamily="34" charset="0"/>
              </a:rPr>
              <a:t>Location: New York, USA </a:t>
            </a:r>
            <a:endParaRPr lang="en-GB" sz="2400" dirty="0">
              <a:latin typeface="Arial" panose="020B0604020202020204" pitchFamily="34" charset="0"/>
              <a:cs typeface="Arial" panose="020B0604020202020204" pitchFamily="34" charset="0"/>
            </a:endParaRPr>
          </a:p>
        </p:txBody>
      </p:sp>
      <p:sp>
        <p:nvSpPr>
          <p:cNvPr id="10" name="TextBox 9"/>
          <p:cNvSpPr txBox="1"/>
          <p:nvPr/>
        </p:nvSpPr>
        <p:spPr>
          <a:xfrm>
            <a:off x="3053571" y="1650015"/>
            <a:ext cx="5882986" cy="1569660"/>
          </a:xfrm>
          <a:prstGeom prst="rect">
            <a:avLst/>
          </a:prstGeom>
          <a:noFill/>
          <a:ln w="76200">
            <a:solidFill>
              <a:srgbClr val="00B050"/>
            </a:solidFill>
          </a:ln>
        </p:spPr>
        <p:txBody>
          <a:bodyPr wrap="square" rtlCol="0">
            <a:spAutoFit/>
          </a:bodyPr>
          <a:lstStyle/>
          <a:p>
            <a:r>
              <a:rPr lang="en-US" sz="2400" dirty="0">
                <a:latin typeface="Arial" panose="020B0604020202020204" pitchFamily="34" charset="0"/>
                <a:cs typeface="Arial" panose="020B0604020202020204" pitchFamily="34" charset="0"/>
              </a:rPr>
              <a:t>Grace joined the US military where she programmed systems to help her country! Her team developed the first computer compiler (a program that translates code).</a:t>
            </a:r>
          </a:p>
        </p:txBody>
      </p:sp>
      <p:pic>
        <p:nvPicPr>
          <p:cNvPr id="4098" name="Picture 2">
            <a:extLst>
              <a:ext uri="{FF2B5EF4-FFF2-40B4-BE49-F238E27FC236}">
                <a16:creationId xmlns:a16="http://schemas.microsoft.com/office/drawing/2014/main" id="{F6813E2F-583E-7C34-7887-C08028F622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7076" y="3312452"/>
            <a:ext cx="3029481" cy="26576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0EBAE0F-C14B-0087-CAC1-5C8286D30F3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26D5A728-B7F9-FA51-3CF2-4E766153812F}"/>
              </a:ext>
            </a:extLst>
          </p:cNvPr>
          <p:cNvSpPr txBox="1"/>
          <p:nvPr/>
        </p:nvSpPr>
        <p:spPr>
          <a:xfrm>
            <a:off x="857124" y="955998"/>
            <a:ext cx="7904728"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Inspirational coders: Grace Hopper</a:t>
            </a:r>
          </a:p>
        </p:txBody>
      </p:sp>
    </p:spTree>
    <p:extLst>
      <p:ext uri="{BB962C8B-B14F-4D97-AF65-F5344CB8AC3E}">
        <p14:creationId xmlns:p14="http://schemas.microsoft.com/office/powerpoint/2010/main" val="3987348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TextBox 1"/>
          <p:cNvSpPr txBox="1"/>
          <p:nvPr/>
        </p:nvSpPr>
        <p:spPr>
          <a:xfrm>
            <a:off x="492299" y="5096741"/>
            <a:ext cx="3597920" cy="830997"/>
          </a:xfrm>
          <a:prstGeom prst="rect">
            <a:avLst/>
          </a:prstGeom>
          <a:noFill/>
          <a:ln w="76200">
            <a:solidFill>
              <a:srgbClr val="00B050"/>
            </a:solidFill>
          </a:ln>
        </p:spPr>
        <p:txBody>
          <a:bodyPr wrap="square" rtlCol="0">
            <a:spAutoFit/>
          </a:bodyPr>
          <a:lstStyle/>
          <a:p>
            <a:r>
              <a:rPr lang="en-US" sz="2400" dirty="0">
                <a:latin typeface="Arial" panose="020B0604020202020204" pitchFamily="34" charset="0"/>
                <a:cs typeface="Arial" panose="020B0604020202020204" pitchFamily="34" charset="0"/>
              </a:rPr>
              <a:t>Born: May 14th, 1986</a:t>
            </a:r>
          </a:p>
          <a:p>
            <a:r>
              <a:rPr lang="en-US" sz="2400" dirty="0">
                <a:latin typeface="Arial" panose="020B0604020202020204" pitchFamily="34" charset="0"/>
                <a:cs typeface="Arial" panose="020B0604020202020204" pitchFamily="34" charset="0"/>
              </a:rPr>
              <a:t>Location: New York, USA </a:t>
            </a:r>
            <a:endParaRPr lang="en-GB" sz="2400" dirty="0">
              <a:latin typeface="Arial" panose="020B0604020202020204" pitchFamily="34" charset="0"/>
              <a:cs typeface="Arial" panose="020B0604020202020204" pitchFamily="34" charset="0"/>
            </a:endParaRPr>
          </a:p>
        </p:txBody>
      </p:sp>
      <p:sp>
        <p:nvSpPr>
          <p:cNvPr id="10" name="TextBox 9"/>
          <p:cNvSpPr txBox="1"/>
          <p:nvPr/>
        </p:nvSpPr>
        <p:spPr>
          <a:xfrm>
            <a:off x="3737644" y="1603062"/>
            <a:ext cx="5141585" cy="1200329"/>
          </a:xfrm>
          <a:prstGeom prst="rect">
            <a:avLst/>
          </a:prstGeom>
          <a:noFill/>
          <a:ln w="76200">
            <a:solidFill>
              <a:srgbClr val="00B050"/>
            </a:solidFill>
          </a:ln>
        </p:spPr>
        <p:txBody>
          <a:bodyPr wrap="square" rtlCol="0">
            <a:spAutoFit/>
          </a:bodyPr>
          <a:lstStyle/>
          <a:p>
            <a:r>
              <a:rPr lang="en-GB" sz="2400" dirty="0">
                <a:solidFill>
                  <a:srgbClr val="424242"/>
                </a:solidFill>
                <a:latin typeface="Arial" panose="020B0604020202020204" pitchFamily="34" charset="0"/>
                <a:cs typeface="Arial" panose="020B0604020202020204" pitchFamily="34" charset="0"/>
              </a:rPr>
              <a:t>Mark </a:t>
            </a:r>
            <a:r>
              <a:rPr lang="en-US" sz="2400" dirty="0">
                <a:latin typeface="Arial" panose="020B0604020202020204" pitchFamily="34" charset="0"/>
                <a:cs typeface="Arial" panose="020B0604020202020204" pitchFamily="34" charset="0"/>
              </a:rPr>
              <a:t>– a keen coder who founded one of the largest social media platforms in the world: Facebook. </a:t>
            </a:r>
          </a:p>
        </p:txBody>
      </p:sp>
      <p:pic>
        <p:nvPicPr>
          <p:cNvPr id="1026" name="Picture 2" descr="Mark Zuckerberg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299" y="1582184"/>
            <a:ext cx="2504317" cy="33784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0969B9E-D50A-A95D-6955-C3B2D042089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CE479982-6C54-B581-0C9C-CE4A8D683F87}"/>
              </a:ext>
            </a:extLst>
          </p:cNvPr>
          <p:cNvSpPr txBox="1"/>
          <p:nvPr/>
        </p:nvSpPr>
        <p:spPr>
          <a:xfrm>
            <a:off x="286211" y="956731"/>
            <a:ext cx="8571577"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Inspirational coders: Mark Zuckerberg</a:t>
            </a:r>
          </a:p>
        </p:txBody>
      </p:sp>
      <p:sp>
        <p:nvSpPr>
          <p:cNvPr id="13" name="TextBox 12">
            <a:extLst>
              <a:ext uri="{FF2B5EF4-FFF2-40B4-BE49-F238E27FC236}">
                <a16:creationId xmlns:a16="http://schemas.microsoft.com/office/drawing/2014/main" id="{FCC1D702-9B6D-4234-F0BD-DA16D58E4897}"/>
              </a:ext>
            </a:extLst>
          </p:cNvPr>
          <p:cNvSpPr txBox="1"/>
          <p:nvPr/>
        </p:nvSpPr>
        <p:spPr>
          <a:xfrm>
            <a:off x="6308437" y="5835405"/>
            <a:ext cx="3038763" cy="215444"/>
          </a:xfrm>
          <a:prstGeom prst="rect">
            <a:avLst/>
          </a:prstGeom>
          <a:noFill/>
        </p:spPr>
        <p:txBody>
          <a:bodyPr wrap="square">
            <a:spAutoFit/>
          </a:bodyPr>
          <a:lstStyle/>
          <a:p>
            <a:r>
              <a:rPr lang="en-GB" sz="800" dirty="0"/>
              <a:t>Photo credits: https://en.wikipedia.org/wiki/Mark_Zuckerberg</a:t>
            </a:r>
          </a:p>
        </p:txBody>
      </p:sp>
      <p:pic>
        <p:nvPicPr>
          <p:cNvPr id="6" name="Picture 5" descr="Icon&#10;&#10;Description automatically generated">
            <a:extLst>
              <a:ext uri="{FF2B5EF4-FFF2-40B4-BE49-F238E27FC236}">
                <a16:creationId xmlns:a16="http://schemas.microsoft.com/office/drawing/2014/main" id="{896530CD-4274-7448-AC98-BD4B8998109A}"/>
              </a:ext>
            </a:extLst>
          </p:cNvPr>
          <p:cNvPicPr>
            <a:picLocks noChangeAspect="1"/>
          </p:cNvPicPr>
          <p:nvPr/>
        </p:nvPicPr>
        <p:blipFill>
          <a:blip r:embed="rId6"/>
          <a:stretch>
            <a:fillRect/>
          </a:stretch>
        </p:blipFill>
        <p:spPr>
          <a:xfrm>
            <a:off x="3061730" y="3094881"/>
            <a:ext cx="1603062" cy="1603062"/>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id="{1B6BE6C7-3743-4F9E-48D1-AB19CADA5D4B}"/>
              </a:ext>
            </a:extLst>
          </p:cNvPr>
          <p:cNvPicPr>
            <a:picLocks noChangeAspect="1"/>
          </p:cNvPicPr>
          <p:nvPr/>
        </p:nvPicPr>
        <p:blipFill>
          <a:blip r:embed="rId7"/>
          <a:stretch>
            <a:fillRect/>
          </a:stretch>
        </p:blipFill>
        <p:spPr>
          <a:xfrm>
            <a:off x="4776653" y="3063260"/>
            <a:ext cx="4102576" cy="2724367"/>
          </a:xfrm>
          <a:prstGeom prst="rect">
            <a:avLst/>
          </a:prstGeom>
        </p:spPr>
      </p:pic>
    </p:spTree>
    <p:extLst>
      <p:ext uri="{BB962C8B-B14F-4D97-AF65-F5344CB8AC3E}">
        <p14:creationId xmlns:p14="http://schemas.microsoft.com/office/powerpoint/2010/main" val="2084184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3CCBB8-AD87-490B-5615-0CAD15FD50A4}"/>
              </a:ext>
            </a:extLst>
          </p:cNvPr>
          <p:cNvSpPr txBox="1"/>
          <p:nvPr/>
        </p:nvSpPr>
        <p:spPr>
          <a:xfrm>
            <a:off x="1689248" y="2268330"/>
            <a:ext cx="5765503" cy="954107"/>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Plan and code a functioning game with selections and variables. </a:t>
            </a:r>
          </a:p>
        </p:txBody>
      </p:sp>
      <p:pic>
        <p:nvPicPr>
          <p:cNvPr id="3" name="Picture 2">
            <a:extLst>
              <a:ext uri="{FF2B5EF4-FFF2-40B4-BE49-F238E27FC236}">
                <a16:creationId xmlns:a16="http://schemas.microsoft.com/office/drawing/2014/main" id="{6E783260-EF6E-A6BC-2563-F629790F736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flipH="1">
            <a:off x="0" y="3656272"/>
            <a:ext cx="2117555" cy="2523749"/>
          </a:xfrm>
          <a:prstGeom prst="rect">
            <a:avLst/>
          </a:prstGeom>
        </p:spPr>
      </p:pic>
      <p:sp>
        <p:nvSpPr>
          <p:cNvPr id="5" name="Rounded Rectangular Callout 4">
            <a:extLst>
              <a:ext uri="{FF2B5EF4-FFF2-40B4-BE49-F238E27FC236}">
                <a16:creationId xmlns:a16="http://schemas.microsoft.com/office/drawing/2014/main" id="{26C89324-8DBC-50E4-0AAA-B99F7FAB0293}"/>
              </a:ext>
            </a:extLst>
          </p:cNvPr>
          <p:cNvSpPr/>
          <p:nvPr/>
        </p:nvSpPr>
        <p:spPr>
          <a:xfrm>
            <a:off x="2623585" y="4144489"/>
            <a:ext cx="5765504" cy="1757548"/>
          </a:xfrm>
          <a:prstGeom prst="wedgeRoundRectCallout">
            <a:avLst>
              <a:gd name="adj1" fmla="val -71040"/>
              <a:gd name="adj2" fmla="val -106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But what are selections and variables?</a:t>
            </a:r>
          </a:p>
          <a:p>
            <a:pPr algn="ctr"/>
            <a:r>
              <a:rPr lang="en-GB" sz="2400" dirty="0">
                <a:latin typeface="Arial" panose="020B0604020202020204" pitchFamily="34" charset="0"/>
                <a:cs typeface="Arial" panose="020B0604020202020204" pitchFamily="34" charset="0"/>
              </a:rPr>
              <a:t>Do any of you know? </a:t>
            </a:r>
          </a:p>
          <a:p>
            <a:pPr algn="ctr"/>
            <a:r>
              <a:rPr lang="en-GB" sz="2400" dirty="0">
                <a:latin typeface="Arial" panose="020B0604020202020204" pitchFamily="34" charset="0"/>
                <a:cs typeface="Arial" panose="020B0604020202020204" pitchFamily="34" charset="0"/>
              </a:rPr>
              <a:t>Go to the next slide to learn or see if you were correct!</a:t>
            </a:r>
          </a:p>
        </p:txBody>
      </p:sp>
      <p:pic>
        <p:nvPicPr>
          <p:cNvPr id="4" name="Picture 3">
            <a:extLst>
              <a:ext uri="{FF2B5EF4-FFF2-40B4-BE49-F238E27FC236}">
                <a16:creationId xmlns:a16="http://schemas.microsoft.com/office/drawing/2014/main" id="{58365974-1062-F195-0F5A-827D535E2B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3932C675-E631-BF66-A7C2-893AB3B92773}"/>
              </a:ext>
            </a:extLst>
          </p:cNvPr>
          <p:cNvSpPr txBox="1"/>
          <p:nvPr/>
        </p:nvSpPr>
        <p:spPr>
          <a:xfrm>
            <a:off x="3699133" y="1086401"/>
            <a:ext cx="2253566"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Your task</a:t>
            </a:r>
          </a:p>
        </p:txBody>
      </p:sp>
    </p:spTree>
    <p:extLst>
      <p:ext uri="{BB962C8B-B14F-4D97-AF65-F5344CB8AC3E}">
        <p14:creationId xmlns:p14="http://schemas.microsoft.com/office/powerpoint/2010/main" val="18989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3CCBB8-AD87-490B-5615-0CAD15FD50A4}"/>
              </a:ext>
            </a:extLst>
          </p:cNvPr>
          <p:cNvSpPr txBox="1"/>
          <p:nvPr/>
        </p:nvSpPr>
        <p:spPr>
          <a:xfrm>
            <a:off x="11874" y="2090172"/>
            <a:ext cx="3716977" cy="2677656"/>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Let’s have a go!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Click on the picture to have a go at this game.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Think about what happens to the score and the time. Why does this happen? </a:t>
            </a:r>
          </a:p>
        </p:txBody>
      </p:sp>
      <p:pic>
        <p:nvPicPr>
          <p:cNvPr id="6" name="Picture 5">
            <a:hlinkClick r:id="rId3"/>
            <a:extLst>
              <a:ext uri="{FF2B5EF4-FFF2-40B4-BE49-F238E27FC236}">
                <a16:creationId xmlns:a16="http://schemas.microsoft.com/office/drawing/2014/main" id="{C64A9379-0D88-EC27-C62C-8B251FDC33AD}"/>
              </a:ext>
            </a:extLst>
          </p:cNvPr>
          <p:cNvPicPr>
            <a:picLocks noChangeAspect="1"/>
          </p:cNvPicPr>
          <p:nvPr/>
        </p:nvPicPr>
        <p:blipFill>
          <a:blip r:embed="rId4"/>
          <a:stretch>
            <a:fillRect/>
          </a:stretch>
        </p:blipFill>
        <p:spPr>
          <a:xfrm>
            <a:off x="3857644" y="2090608"/>
            <a:ext cx="5078913" cy="3039304"/>
          </a:xfrm>
          <a:prstGeom prst="rect">
            <a:avLst/>
          </a:prstGeom>
        </p:spPr>
      </p:pic>
      <p:pic>
        <p:nvPicPr>
          <p:cNvPr id="3" name="Picture 2">
            <a:extLst>
              <a:ext uri="{FF2B5EF4-FFF2-40B4-BE49-F238E27FC236}">
                <a16:creationId xmlns:a16="http://schemas.microsoft.com/office/drawing/2014/main" id="{23FD3962-5DC7-23A4-21D7-EDAF067284F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610" b="71357" l="5156" r="90048">
                        <a14:foregroundMark x1="64628" y1="26549" x2="5156" y2="41332"/>
                        <a14:foregroundMark x1="5156" y1="41332" x2="66247" y2="46650"/>
                        <a14:foregroundMark x1="66247" y1="46650" x2="60671" y2="27471"/>
                        <a14:foregroundMark x1="26319" y1="20980" x2="82854" y2="36516"/>
                        <a14:foregroundMark x1="82854" y1="36516" x2="73861" y2="59799"/>
                        <a14:foregroundMark x1="44784" y1="17295" x2="80216" y2="54229"/>
                        <a14:foregroundMark x1="80216" y1="54229" x2="77878" y2="57035"/>
                        <a14:foregroundMark x1="52758" y1="14531" x2="9113" y2="50754"/>
                        <a14:foregroundMark x1="9113" y1="50754" x2="72062" y2="34673"/>
                        <a14:foregroundMark x1="72062" y1="34673" x2="76559" y2="24707"/>
                        <a14:foregroundMark x1="48861" y1="13861" x2="38189" y2="14573"/>
                        <a14:foregroundMark x1="38189" y1="14573" x2="20863" y2="23157"/>
                        <a14:foregroundMark x1="20863" y1="23157" x2="15048" y2="28350"/>
                        <a14:foregroundMark x1="15048" y1="28350" x2="15887" y2="56407"/>
                        <a14:foregroundMark x1="15887" y1="56407" x2="20863" y2="61683"/>
                        <a14:foregroundMark x1="20863" y1="61683" x2="42506" y2="65955"/>
                        <a14:foregroundMark x1="42506" y1="65955" x2="70204" y2="66080"/>
                        <a14:foregroundMark x1="70204" y1="66080" x2="78957" y2="63233"/>
                        <a14:foregroundMark x1="78957" y1="63233" x2="83933" y2="56491"/>
                        <a14:foregroundMark x1="83933" y1="56491" x2="85012" y2="48367"/>
                        <a14:foregroundMark x1="85012" y1="48367" x2="77398" y2="28392"/>
                        <a14:foregroundMark x1="77398" y1="28392" x2="70564" y2="21231"/>
                        <a14:foregroundMark x1="70564" y1="21231" x2="52878" y2="13610"/>
                        <a14:foregroundMark x1="52878" y1="13610" x2="48861" y2="14028"/>
                        <a14:foregroundMark x1="37770" y1="14028" x2="28537" y2="16039"/>
                        <a14:foregroundMark x1="28537" y1="16039" x2="14688" y2="24749"/>
                        <a14:foregroundMark x1="14688" y1="24749" x2="5635" y2="37772"/>
                        <a14:foregroundMark x1="5635" y1="37772" x2="11091" y2="51256"/>
                        <a14:foregroundMark x1="11091" y1="51256" x2="21403" y2="63107"/>
                        <a14:foregroundMark x1="61511" y1="15662" x2="73201" y2="19849"/>
                        <a14:foregroundMark x1="73201" y1="19849" x2="82494" y2="33291"/>
                        <a14:foregroundMark x1="82494" y1="33291" x2="85072" y2="51173"/>
                        <a14:foregroundMark x1="85072" y1="51173" x2="80635" y2="58668"/>
                        <a14:foregroundMark x1="80635" y1="58668" x2="66847" y2="67797"/>
                        <a14:foregroundMark x1="66847" y1="67797" x2="43885" y2="71524"/>
                        <a14:foregroundMark x1="43885" y1="71524" x2="32134" y2="71357"/>
                        <a14:foregroundMark x1="32134" y1="71357" x2="8573" y2="53769"/>
                        <a14:foregroundMark x1="8573" y1="53769" x2="11571" y2="36013"/>
                        <a14:foregroundMark x1="11571" y1="36013" x2="27758" y2="23116"/>
                        <a14:foregroundMark x1="27758" y1="23116" x2="47422" y2="17923"/>
                        <a14:foregroundMark x1="47422" y1="17923" x2="56715" y2="17379"/>
                        <a14:foregroundMark x1="56715" y1="17379" x2="61871" y2="15369"/>
                        <a14:foregroundMark x1="82134" y1="30318" x2="88189" y2="35888"/>
                        <a14:foregroundMark x1="88189" y1="35888" x2="85851" y2="50209"/>
                        <a14:foregroundMark x1="85851" y1="50209" x2="81954" y2="55905"/>
                        <a14:foregroundMark x1="39688" y1="33208" x2="40528" y2="39489"/>
                        <a14:foregroundMark x1="40528" y1="39489" x2="40647" y2="39573"/>
                        <a14:foregroundMark x1="26859" y1="24204" x2="20444" y2="39824"/>
                        <a14:foregroundMark x1="20444" y1="39824" x2="20444" y2="40117"/>
                        <a14:foregroundMark x1="40647" y1="33333" x2="40647" y2="39573"/>
                        <a14:foregroundMark x1="40647" y1="39573" x2="40647" y2="39573"/>
                        <a14:foregroundMark x1="42026" y1="34799" x2="63849" y2="34422"/>
                        <a14:foregroundMark x1="63849" y1="34422" x2="64628" y2="34422"/>
                        <a14:foregroundMark x1="88189" y1="35888" x2="90048" y2="42127"/>
                        <a14:foregroundMark x1="90048" y1="42127" x2="89329" y2="47320"/>
                      </a14:backgroundRemoval>
                    </a14:imgEffect>
                  </a14:imgLayer>
                </a14:imgProps>
              </a:ext>
              <a:ext uri="{28A0092B-C50C-407E-A947-70E740481C1C}">
                <a14:useLocalDpi xmlns:a14="http://schemas.microsoft.com/office/drawing/2010/main" val="0"/>
              </a:ext>
            </a:extLst>
          </a:blip>
          <a:srcRect t="10697" r="7749" b="25410"/>
          <a:stretch/>
        </p:blipFill>
        <p:spPr bwMode="auto">
          <a:xfrm>
            <a:off x="8179812" y="6107807"/>
            <a:ext cx="756745" cy="750193"/>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5A955DD4-FB35-2DEE-60BD-69AE223060F1}"/>
              </a:ext>
            </a:extLst>
          </p:cNvPr>
          <p:cNvSpPr txBox="1"/>
          <p:nvPr/>
        </p:nvSpPr>
        <p:spPr>
          <a:xfrm>
            <a:off x="3466471" y="1082193"/>
            <a:ext cx="2211055"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Variables</a:t>
            </a:r>
          </a:p>
        </p:txBody>
      </p:sp>
    </p:spTree>
    <p:extLst>
      <p:ext uri="{BB962C8B-B14F-4D97-AF65-F5344CB8AC3E}">
        <p14:creationId xmlns:p14="http://schemas.microsoft.com/office/powerpoint/2010/main" val="1981574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1863</TotalTime>
  <Words>1745</Words>
  <Application>Microsoft Office PowerPoint</Application>
  <PresentationFormat>On-screen Show (4:3)</PresentationFormat>
  <Paragraphs>142</Paragraphs>
  <Slides>23</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 program?</dc:title>
  <dc:creator>Attainment in Education</dc:creator>
  <cp:lastModifiedBy>Holly Margerison-Smith</cp:lastModifiedBy>
  <cp:revision>68</cp:revision>
  <dcterms:created xsi:type="dcterms:W3CDTF">2012-08-07T14:34:21Z</dcterms:created>
  <dcterms:modified xsi:type="dcterms:W3CDTF">2023-01-17T13:57:05Z</dcterms:modified>
</cp:coreProperties>
</file>